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22" r:id="rId2"/>
    <p:sldId id="499" r:id="rId3"/>
    <p:sldId id="634" r:id="rId4"/>
    <p:sldId id="502" r:id="rId5"/>
    <p:sldId id="503" r:id="rId6"/>
    <p:sldId id="532" r:id="rId7"/>
    <p:sldId id="507" r:id="rId8"/>
    <p:sldId id="505" r:id="rId9"/>
    <p:sldId id="508" r:id="rId10"/>
    <p:sldId id="509" r:id="rId11"/>
    <p:sldId id="511" r:id="rId12"/>
    <p:sldId id="633" r:id="rId13"/>
    <p:sldId id="602" r:id="rId14"/>
    <p:sldId id="326" r:id="rId15"/>
    <p:sldId id="336" r:id="rId16"/>
    <p:sldId id="405" r:id="rId17"/>
    <p:sldId id="407" r:id="rId18"/>
    <p:sldId id="497" r:id="rId19"/>
    <p:sldId id="556" r:id="rId20"/>
    <p:sldId id="557" r:id="rId21"/>
    <p:sldId id="555" r:id="rId22"/>
    <p:sldId id="635" r:id="rId23"/>
    <p:sldId id="636" r:id="rId24"/>
    <p:sldId id="632" r:id="rId25"/>
    <p:sldId id="472" r:id="rId26"/>
    <p:sldId id="600" r:id="rId27"/>
    <p:sldId id="471" r:id="rId28"/>
    <p:sldId id="330" r:id="rId29"/>
    <p:sldId id="331" r:id="rId30"/>
    <p:sldId id="409" r:id="rId31"/>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85" autoAdjust="0"/>
    <p:restoredTop sz="99462" autoAdjust="0"/>
  </p:normalViewPr>
  <p:slideViewPr>
    <p:cSldViewPr>
      <p:cViewPr>
        <p:scale>
          <a:sx n="70" d="100"/>
          <a:sy n="70" d="100"/>
        </p:scale>
        <p:origin x="-1140" y="-96"/>
      </p:cViewPr>
      <p:guideLst>
        <p:guide orient="horz" pos="2160"/>
        <p:guide pos="2880"/>
      </p:guideLst>
    </p:cSldViewPr>
  </p:slideViewPr>
  <p:outlineViewPr>
    <p:cViewPr>
      <p:scale>
        <a:sx n="33" d="100"/>
        <a:sy n="33" d="100"/>
      </p:scale>
      <p:origin x="270" y="132492"/>
    </p:cViewPr>
  </p:outlineViewPr>
  <p:notesTextViewPr>
    <p:cViewPr>
      <p:scale>
        <a:sx n="66" d="100"/>
        <a:sy n="66" d="100"/>
      </p:scale>
      <p:origin x="0" y="0"/>
    </p:cViewPr>
  </p:notesTextViewPr>
  <p:sorterViewPr>
    <p:cViewPr>
      <p:scale>
        <a:sx n="66" d="100"/>
        <a:sy n="66" d="100"/>
      </p:scale>
      <p:origin x="0" y="8928"/>
    </p:cViewPr>
  </p:sorterViewPr>
  <p:notesViewPr>
    <p:cSldViewPr>
      <p:cViewPr varScale="1">
        <p:scale>
          <a:sx n="38" d="100"/>
          <a:sy n="38" d="100"/>
        </p:scale>
        <p:origin x="-2328" y="-72"/>
      </p:cViewPr>
      <p:guideLst>
        <p:guide orient="horz" pos="2932"/>
        <p:guide pos="219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67096-28C1-4F79-9D6E-051462DF70FF}" type="doc">
      <dgm:prSet loTypeId="urn:microsoft.com/office/officeart/2005/8/layout/vList5" loCatId="list" qsTypeId="urn:microsoft.com/office/officeart/2005/8/quickstyle/3d1" qsCatId="3D" csTypeId="urn:microsoft.com/office/officeart/2005/8/colors/colorful1#2" csCatId="colorful" phldr="1"/>
      <dgm:spPr/>
      <dgm:t>
        <a:bodyPr/>
        <a:lstStyle/>
        <a:p>
          <a:endParaRPr lang="en-US"/>
        </a:p>
      </dgm:t>
    </dgm:pt>
    <dgm:pt modelId="{48ACB04D-A8F4-469B-9CFA-40D5A07A1B50}">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Limitation of values</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CA3D7D3F-F4A6-4255-A2D1-6E585B71BDFB}" type="parTrans" cxnId="{7511A518-C585-4B1D-A7FE-B763E879BECE}">
      <dgm:prSet/>
      <dgm:spPr/>
      <dgm:t>
        <a:bodyPr/>
        <a:lstStyle/>
        <a:p>
          <a:endParaRPr lang="en-US"/>
        </a:p>
      </dgm:t>
    </dgm:pt>
    <dgm:pt modelId="{68CCB5A3-D1A5-44E6-83C2-E3CCCB9A002B}" type="sibTrans" cxnId="{7511A518-C585-4B1D-A7FE-B763E879BECE}">
      <dgm:prSet/>
      <dgm:spPr/>
      <dgm:t>
        <a:bodyPr/>
        <a:lstStyle/>
        <a:p>
          <a:endParaRPr lang="en-US"/>
        </a:p>
      </dgm:t>
    </dgm:pt>
    <dgm:pt modelId="{ED3FF1F1-70FA-4595-99FB-1DF84E4211D1}">
      <dgm:prSet custT="1">
        <dgm:style>
          <a:lnRef idx="2">
            <a:schemeClr val="accent5"/>
          </a:lnRef>
          <a:fillRef idx="1">
            <a:schemeClr val="lt1"/>
          </a:fillRef>
          <a:effectRef idx="0">
            <a:schemeClr val="accent5"/>
          </a:effectRef>
          <a:fontRef idx="minor">
            <a:schemeClr val="dk1"/>
          </a:fontRef>
        </dgm:style>
      </dgm:prSet>
      <dgm:spPr/>
      <dgm:t>
        <a:bodyPr/>
        <a:lstStyle/>
        <a:p>
          <a:pPr marL="228600" indent="0" algn="l" defTabSz="1066800">
            <a:lnSpc>
              <a:spcPct val="90000"/>
            </a:lnSpc>
            <a:spcBef>
              <a:spcPct val="0"/>
            </a:spcBef>
            <a:spcAft>
              <a:spcPts val="320"/>
            </a:spcAft>
            <a:buNone/>
          </a:pPr>
          <a:r>
            <a:rPr lang="en-US" sz="1900" dirty="0" smtClean="0">
              <a:latin typeface="Times New Roman" pitchFamily="18" charset="0"/>
              <a:cs typeface="Times New Roman" pitchFamily="18" charset="0"/>
            </a:rPr>
            <a:t>Inefficient and prevailing traditional methods of fish processing and  preservation in Nigeria (</a:t>
          </a:r>
          <a:r>
            <a:rPr lang="en-US" sz="1900" dirty="0" err="1" smtClean="0">
              <a:latin typeface="Times New Roman" pitchFamily="18" charset="0"/>
              <a:cs typeface="Times New Roman" pitchFamily="18" charset="0"/>
            </a:rPr>
            <a:t>Eyo</a:t>
          </a:r>
          <a:r>
            <a:rPr lang="en-US" sz="1900" dirty="0" smtClean="0">
              <a:latin typeface="Times New Roman" pitchFamily="18" charset="0"/>
              <a:cs typeface="Times New Roman" pitchFamily="18" charset="0"/>
            </a:rPr>
            <a:t>, 2001, </a:t>
          </a:r>
          <a:r>
            <a:rPr lang="en-US" sz="1900" dirty="0" err="1" smtClean="0">
              <a:latin typeface="Times New Roman" pitchFamily="18" charset="0"/>
              <a:cs typeface="Times New Roman" pitchFamily="18" charset="0"/>
            </a:rPr>
            <a:t>Oladele</a:t>
          </a:r>
          <a:r>
            <a:rPr lang="en-US" sz="1900" dirty="0" smtClean="0">
              <a:latin typeface="Times New Roman" pitchFamily="18" charset="0"/>
              <a:cs typeface="Times New Roman" pitchFamily="18" charset="0"/>
            </a:rPr>
            <a:t> and </a:t>
          </a:r>
          <a:r>
            <a:rPr lang="en-US" sz="1900" dirty="0" err="1" smtClean="0">
              <a:latin typeface="Times New Roman" pitchFamily="18" charset="0"/>
              <a:cs typeface="Times New Roman" pitchFamily="18" charset="0"/>
            </a:rPr>
            <a:t>Oladeji</a:t>
          </a:r>
          <a:r>
            <a:rPr lang="en-US" sz="1900" dirty="0" smtClean="0">
              <a:latin typeface="Times New Roman" pitchFamily="18" charset="0"/>
              <a:cs typeface="Times New Roman" pitchFamily="18" charset="0"/>
            </a:rPr>
            <a:t>, 2008; </a:t>
          </a:r>
          <a:r>
            <a:rPr lang="en-US" sz="1900" dirty="0" err="1" smtClean="0">
              <a:latin typeface="Times New Roman" pitchFamily="18" charset="0"/>
              <a:cs typeface="Times New Roman" pitchFamily="18" charset="0"/>
            </a:rPr>
            <a:t>Olayemi</a:t>
          </a:r>
          <a:r>
            <a:rPr lang="en-US" sz="1900" dirty="0" smtClean="0">
              <a:latin typeface="Times New Roman" pitchFamily="18" charset="0"/>
              <a:cs typeface="Times New Roman" pitchFamily="18" charset="0"/>
            </a:rPr>
            <a:t>, 2012).</a:t>
          </a:r>
          <a:endParaRPr lang="en-US" sz="1900" b="1" dirty="0">
            <a:solidFill>
              <a:schemeClr val="tx1"/>
            </a:solidFill>
            <a:latin typeface="Times New Roman" pitchFamily="18" charset="0"/>
            <a:cs typeface="Times New Roman" pitchFamily="18" charset="0"/>
          </a:endParaRPr>
        </a:p>
      </dgm:t>
    </dgm:pt>
    <dgm:pt modelId="{65E9FBC6-8191-43B4-85E3-C028402653A7}" type="parTrans" cxnId="{95CF8236-8034-45D8-84E5-4618792A1F46}">
      <dgm:prSet/>
      <dgm:spPr/>
      <dgm:t>
        <a:bodyPr/>
        <a:lstStyle/>
        <a:p>
          <a:endParaRPr lang="en-US"/>
        </a:p>
      </dgm:t>
    </dgm:pt>
    <dgm:pt modelId="{BEC8993F-94BD-4CC5-91ED-37A5663DB99A}" type="sibTrans" cxnId="{95CF8236-8034-45D8-84E5-4618792A1F46}">
      <dgm:prSet/>
      <dgm:spPr/>
      <dgm:t>
        <a:bodyPr/>
        <a:lstStyle/>
        <a:p>
          <a:endParaRPr lang="en-US"/>
        </a:p>
      </dgm:t>
    </dgm:pt>
    <dgm:pt modelId="{D2B31EA3-A7B9-4D4B-9E5D-5E8F5FBEBB24}">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000" b="0" dirty="0" smtClean="0">
              <a:solidFill>
                <a:schemeClr val="tx1"/>
              </a:solidFill>
              <a:latin typeface="Times New Roman" pitchFamily="18" charset="0"/>
              <a:cs typeface="Times New Roman" pitchFamily="18" charset="0"/>
            </a:rPr>
            <a:t>Despite the numerous food and economic values imbedded in catfish (</a:t>
          </a:r>
          <a:r>
            <a:rPr lang="en-US" sz="2000" b="0" i="1" dirty="0" err="1" smtClean="0">
              <a:solidFill>
                <a:schemeClr val="tx1"/>
              </a:solidFill>
              <a:latin typeface="Times New Roman" pitchFamily="18" charset="0"/>
              <a:cs typeface="Times New Roman" pitchFamily="18" charset="0"/>
            </a:rPr>
            <a:t>Clarias</a:t>
          </a:r>
          <a:r>
            <a:rPr lang="en-US" sz="2000" b="0" i="1" dirty="0" smtClean="0">
              <a:solidFill>
                <a:schemeClr val="tx1"/>
              </a:solidFill>
              <a:latin typeface="Times New Roman" pitchFamily="18" charset="0"/>
              <a:cs typeface="Times New Roman" pitchFamily="18" charset="0"/>
            </a:rPr>
            <a:t> </a:t>
          </a:r>
          <a:r>
            <a:rPr lang="en-US" sz="2000" b="0" i="1" dirty="0" err="1" smtClean="0">
              <a:solidFill>
                <a:schemeClr val="tx1"/>
              </a:solidFill>
              <a:latin typeface="Times New Roman" pitchFamily="18" charset="0"/>
              <a:cs typeface="Times New Roman" pitchFamily="18" charset="0"/>
            </a:rPr>
            <a:t>gariepinus</a:t>
          </a:r>
          <a:r>
            <a:rPr lang="en-US" sz="2000" b="0" i="1" dirty="0" smtClean="0">
              <a:solidFill>
                <a:schemeClr val="tx1"/>
              </a:solidFill>
              <a:latin typeface="Times New Roman" pitchFamily="18" charset="0"/>
              <a:cs typeface="Times New Roman" pitchFamily="18" charset="0"/>
            </a:rPr>
            <a:t>)</a:t>
          </a:r>
          <a:r>
            <a:rPr lang="en-US" sz="2000" b="0" dirty="0" smtClean="0">
              <a:solidFill>
                <a:schemeClr val="tx1"/>
              </a:solidFill>
              <a:latin typeface="Times New Roman" pitchFamily="18" charset="0"/>
              <a:cs typeface="Times New Roman" pitchFamily="18" charset="0"/>
            </a:rPr>
            <a:t>, accessing these values is limited.</a:t>
          </a:r>
          <a:r>
            <a:rPr lang="en-US" sz="2000" b="0" dirty="0" smtClean="0">
              <a:solidFill>
                <a:schemeClr val="bg1"/>
              </a:solidFill>
              <a:latin typeface="Times New Roman" pitchFamily="18" charset="0"/>
              <a:cs typeface="Times New Roman" pitchFamily="18" charset="0"/>
            </a:rPr>
            <a:t> </a:t>
          </a:r>
          <a:endParaRPr lang="en-US" sz="2000" b="0" dirty="0">
            <a:solidFill>
              <a:schemeClr val="bg1"/>
            </a:solidFill>
            <a:latin typeface="Times New Roman" pitchFamily="18" charset="0"/>
            <a:cs typeface="Times New Roman" pitchFamily="18" charset="0"/>
          </a:endParaRPr>
        </a:p>
      </dgm:t>
    </dgm:pt>
    <dgm:pt modelId="{4EFE71BD-313A-4F02-8DB1-9345EAF5A1E2}" type="sibTrans" cxnId="{CD3FEECD-845B-4807-A95F-7631B588716E}">
      <dgm:prSet/>
      <dgm:spPr/>
      <dgm:t>
        <a:bodyPr/>
        <a:lstStyle/>
        <a:p>
          <a:endParaRPr lang="en-US"/>
        </a:p>
      </dgm:t>
    </dgm:pt>
    <dgm:pt modelId="{9648B183-5ABA-4C44-9DFA-E1A67E27B482}" type="parTrans" cxnId="{CD3FEECD-845B-4807-A95F-7631B588716E}">
      <dgm:prSet/>
      <dgm:spPr/>
      <dgm:t>
        <a:bodyPr/>
        <a:lstStyle/>
        <a:p>
          <a:endParaRPr lang="en-US"/>
        </a:p>
      </dgm:t>
    </dgm:pt>
    <dgm:pt modelId="{7C0D547A-B08E-41FB-AB5E-4167E7264F96}">
      <dgm:prSet/>
      <dgm:spPr/>
      <dgm:t>
        <a:bodyPr/>
        <a:lstStyle/>
        <a:p>
          <a:endParaRPr lang="en-US" dirty="0">
            <a:effectLst>
              <a:outerShdw blurRad="38100" dist="38100" dir="2700000" algn="tl">
                <a:srgbClr val="000000">
                  <a:alpha val="43137"/>
                </a:srgbClr>
              </a:outerShdw>
            </a:effectLst>
          </a:endParaRPr>
        </a:p>
      </dgm:t>
    </dgm:pt>
    <dgm:pt modelId="{5B157687-6859-46C4-BBF8-FF8A489BCE18}" type="sibTrans" cxnId="{E86D996A-93F6-4303-8145-ED8EF489550E}">
      <dgm:prSet/>
      <dgm:spPr/>
      <dgm:t>
        <a:bodyPr/>
        <a:lstStyle/>
        <a:p>
          <a:endParaRPr lang="en-US"/>
        </a:p>
      </dgm:t>
    </dgm:pt>
    <dgm:pt modelId="{55D9ADE7-46BA-44CD-8F01-6F4B742872CB}" type="parTrans" cxnId="{E86D996A-93F6-4303-8145-ED8EF489550E}">
      <dgm:prSet/>
      <dgm:spPr/>
      <dgm:t>
        <a:bodyPr/>
        <a:lstStyle/>
        <a:p>
          <a:endParaRPr lang="en-US"/>
        </a:p>
      </dgm:t>
    </dgm:pt>
    <dgm:pt modelId="{1332ABC9-5DED-42E8-8FAB-10D2ABA5182A}">
      <dgm:prSet custT="1">
        <dgm:style>
          <a:lnRef idx="2">
            <a:schemeClr val="accent5"/>
          </a:lnRef>
          <a:fillRef idx="1">
            <a:schemeClr val="lt1"/>
          </a:fillRef>
          <a:effectRef idx="0">
            <a:schemeClr val="accent5"/>
          </a:effectRef>
          <a:fontRef idx="minor">
            <a:schemeClr val="dk1"/>
          </a:fontRef>
        </dgm:style>
      </dgm:prSet>
      <dgm:spPr/>
      <dgm:t>
        <a:bodyPr/>
        <a:lstStyle/>
        <a:p>
          <a:pPr marL="228600" indent="0" algn="l" defTabSz="1066800">
            <a:lnSpc>
              <a:spcPct val="90000"/>
            </a:lnSpc>
            <a:spcBef>
              <a:spcPct val="0"/>
            </a:spcBef>
            <a:spcAft>
              <a:spcPts val="320"/>
            </a:spcAft>
            <a:buNone/>
          </a:pPr>
          <a:r>
            <a:rPr lang="en-US" sz="1900" b="0" dirty="0" smtClean="0">
              <a:latin typeface="Times New Roman" pitchFamily="18" charset="0"/>
              <a:cs typeface="Times New Roman" pitchFamily="18" charset="0"/>
            </a:rPr>
            <a:t>Adverse </a:t>
          </a:r>
          <a:r>
            <a:rPr lang="en-US" sz="1900" b="0" dirty="0" err="1" smtClean="0">
              <a:latin typeface="Times New Roman" pitchFamily="18" charset="0"/>
              <a:cs typeface="Times New Roman" pitchFamily="18" charset="0"/>
            </a:rPr>
            <a:t>colour</a:t>
          </a:r>
          <a:r>
            <a:rPr lang="en-US" sz="1900" b="0" dirty="0" smtClean="0">
              <a:latin typeface="Times New Roman" pitchFamily="18" charset="0"/>
              <a:cs typeface="Times New Roman" pitchFamily="18" charset="0"/>
            </a:rPr>
            <a:t> and aroma changes, as well as health risk associated with smoked catfish (</a:t>
          </a:r>
          <a:r>
            <a:rPr lang="en-US" sz="1900" b="0" dirty="0" err="1" smtClean="0">
              <a:latin typeface="Times New Roman" pitchFamily="18" charset="0"/>
              <a:cs typeface="Times New Roman" pitchFamily="18" charset="0"/>
            </a:rPr>
            <a:t>Fronthea</a:t>
          </a:r>
          <a:r>
            <a:rPr lang="en-US" sz="1900" b="0" dirty="0" smtClean="0">
              <a:latin typeface="Times New Roman" pitchFamily="18" charset="0"/>
              <a:cs typeface="Times New Roman" pitchFamily="18" charset="0"/>
            </a:rPr>
            <a:t>, 2003; </a:t>
          </a:r>
          <a:r>
            <a:rPr lang="en-US" sz="1900" b="0" dirty="0" err="1" smtClean="0">
              <a:latin typeface="Times New Roman" pitchFamily="18" charset="0"/>
              <a:cs typeface="Times New Roman" pitchFamily="18" charset="0"/>
            </a:rPr>
            <a:t>Adeyeye</a:t>
          </a:r>
          <a:r>
            <a:rPr lang="en-US" sz="1900" b="0" dirty="0" smtClean="0">
              <a:latin typeface="Times New Roman" pitchFamily="18" charset="0"/>
              <a:cs typeface="Times New Roman" pitchFamily="18" charset="0"/>
            </a:rPr>
            <a:t> </a:t>
          </a:r>
          <a:r>
            <a:rPr lang="en-US" sz="1900" b="0" i="1" dirty="0" smtClean="0">
              <a:latin typeface="Times New Roman" pitchFamily="18" charset="0"/>
              <a:cs typeface="Times New Roman" pitchFamily="18" charset="0"/>
            </a:rPr>
            <a:t>et al</a:t>
          </a:r>
          <a:r>
            <a:rPr lang="en-US" sz="1900" b="0" dirty="0" smtClean="0">
              <a:latin typeface="Times New Roman" pitchFamily="18" charset="0"/>
              <a:cs typeface="Times New Roman" pitchFamily="18" charset="0"/>
            </a:rPr>
            <a:t>., 2016).</a:t>
          </a:r>
          <a:endParaRPr lang="en-US" sz="1900" b="1" dirty="0">
            <a:solidFill>
              <a:srgbClr val="C00000"/>
            </a:solidFill>
            <a:latin typeface="Times New Roman" pitchFamily="18" charset="0"/>
            <a:cs typeface="Times New Roman" pitchFamily="18" charset="0"/>
          </a:endParaRPr>
        </a:p>
      </dgm:t>
    </dgm:pt>
    <dgm:pt modelId="{9FF853B1-CDD9-4148-BF02-F2433E55F47F}" type="parTrans" cxnId="{FA539FF4-4872-45DC-8F94-536DFB3BF3A2}">
      <dgm:prSet/>
      <dgm:spPr/>
      <dgm:t>
        <a:bodyPr/>
        <a:lstStyle/>
        <a:p>
          <a:endParaRPr lang="en-GB"/>
        </a:p>
      </dgm:t>
    </dgm:pt>
    <dgm:pt modelId="{BD9161B6-BEF1-41CA-9391-053990941107}" type="sibTrans" cxnId="{FA539FF4-4872-45DC-8F94-536DFB3BF3A2}">
      <dgm:prSet/>
      <dgm:spPr/>
      <dgm:t>
        <a:bodyPr/>
        <a:lstStyle/>
        <a:p>
          <a:endParaRPr lang="en-GB"/>
        </a:p>
      </dgm:t>
    </dgm:pt>
    <dgm:pt modelId="{39C49902-3B33-4210-BF6D-7EDC2A2BE3AA}">
      <dgm:prSet custT="1">
        <dgm:style>
          <a:lnRef idx="2">
            <a:schemeClr val="accent5"/>
          </a:lnRef>
          <a:fillRef idx="1">
            <a:schemeClr val="lt1"/>
          </a:fillRef>
          <a:effectRef idx="0">
            <a:schemeClr val="accent5"/>
          </a:effectRef>
          <a:fontRef idx="minor">
            <a:schemeClr val="dk1"/>
          </a:fontRef>
        </dgm:style>
      </dgm:prSet>
      <dgm:spPr/>
      <dgm:t>
        <a:bodyPr/>
        <a:lstStyle/>
        <a:p>
          <a:pPr marL="228600" indent="0" algn="l" defTabSz="1066800">
            <a:lnSpc>
              <a:spcPct val="90000"/>
            </a:lnSpc>
            <a:spcBef>
              <a:spcPct val="0"/>
            </a:spcBef>
            <a:spcAft>
              <a:spcPts val="320"/>
            </a:spcAft>
            <a:buNone/>
          </a:pPr>
          <a:r>
            <a:rPr lang="en-US" sz="1900" dirty="0" smtClean="0">
              <a:latin typeface="Times New Roman" pitchFamily="18" charset="0"/>
              <a:cs typeface="Times New Roman" pitchFamily="18" charset="0"/>
            </a:rPr>
            <a:t>Product instability during storage leading to dried fish losses (</a:t>
          </a:r>
          <a:r>
            <a:rPr lang="en-US" sz="1900" dirty="0" err="1" smtClean="0">
              <a:latin typeface="Times New Roman" pitchFamily="18" charset="0"/>
              <a:cs typeface="Times New Roman" pitchFamily="18" charset="0"/>
            </a:rPr>
            <a:t>Aworh</a:t>
          </a:r>
          <a:r>
            <a:rPr lang="en-US" sz="1900" dirty="0" smtClean="0">
              <a:latin typeface="Times New Roman" pitchFamily="18" charset="0"/>
              <a:cs typeface="Times New Roman" pitchFamily="18" charset="0"/>
            </a:rPr>
            <a:t> </a:t>
          </a:r>
          <a:r>
            <a:rPr lang="en-US" sz="1900" i="1" dirty="0" smtClean="0">
              <a:latin typeface="Times New Roman" pitchFamily="18" charset="0"/>
              <a:cs typeface="Times New Roman" pitchFamily="18" charset="0"/>
            </a:rPr>
            <a:t>et al</a:t>
          </a:r>
          <a:r>
            <a:rPr lang="en-US" sz="1900" dirty="0" smtClean="0">
              <a:latin typeface="Times New Roman" pitchFamily="18" charset="0"/>
              <a:cs typeface="Times New Roman" pitchFamily="18" charset="0"/>
            </a:rPr>
            <a:t>., 2002; </a:t>
          </a:r>
          <a:r>
            <a:rPr lang="en-US" sz="1900" b="0" dirty="0" smtClean="0">
              <a:latin typeface="Times New Roman" pitchFamily="18" charset="0"/>
              <a:cs typeface="Times New Roman" pitchFamily="18" charset="0"/>
            </a:rPr>
            <a:t>Ward, 2003).</a:t>
          </a:r>
          <a:endParaRPr lang="en-US" sz="1900" b="1" dirty="0">
            <a:solidFill>
              <a:srgbClr val="C00000"/>
            </a:solidFill>
            <a:latin typeface="Times New Roman" pitchFamily="18" charset="0"/>
            <a:cs typeface="Times New Roman" pitchFamily="18" charset="0"/>
          </a:endParaRPr>
        </a:p>
      </dgm:t>
    </dgm:pt>
    <dgm:pt modelId="{6938F726-0B0B-471F-AB00-0960776B35F1}" type="parTrans" cxnId="{A0E3A6A2-7D22-45F7-81A4-E5233EFB7101}">
      <dgm:prSet/>
      <dgm:spPr/>
      <dgm:t>
        <a:bodyPr/>
        <a:lstStyle/>
        <a:p>
          <a:endParaRPr lang="en-GB"/>
        </a:p>
      </dgm:t>
    </dgm:pt>
    <dgm:pt modelId="{B04B5727-FE0F-4AF6-B30A-81AE757A3BD6}" type="sibTrans" cxnId="{A0E3A6A2-7D22-45F7-81A4-E5233EFB7101}">
      <dgm:prSet/>
      <dgm:spPr/>
      <dgm:t>
        <a:bodyPr/>
        <a:lstStyle/>
        <a:p>
          <a:endParaRPr lang="en-GB"/>
        </a:p>
      </dgm:t>
    </dgm:pt>
    <dgm:pt modelId="{8B2B99F4-644E-4EE2-AEA5-489B391501F4}">
      <dgm:prSet custT="1">
        <dgm:style>
          <a:lnRef idx="2">
            <a:schemeClr val="accent5"/>
          </a:lnRef>
          <a:fillRef idx="1">
            <a:schemeClr val="lt1"/>
          </a:fillRef>
          <a:effectRef idx="0">
            <a:schemeClr val="accent5"/>
          </a:effectRef>
          <a:fontRef idx="minor">
            <a:schemeClr val="dk1"/>
          </a:fontRef>
        </dgm:style>
      </dgm:prSet>
      <dgm:spPr/>
      <dgm:t>
        <a:bodyPr/>
        <a:lstStyle/>
        <a:p>
          <a:pPr marL="228600" marR="0" indent="0" algn="l" defTabSz="1066800" eaLnBrk="1" fontAlgn="auto" latinLnBrk="0" hangingPunct="1">
            <a:lnSpc>
              <a:spcPct val="90000"/>
            </a:lnSpc>
            <a:spcBef>
              <a:spcPct val="0"/>
            </a:spcBef>
            <a:spcAft>
              <a:spcPts val="320"/>
            </a:spcAft>
            <a:buClrTx/>
            <a:buSzTx/>
            <a:buFontTx/>
            <a:buNone/>
            <a:tabLst/>
            <a:defRPr/>
          </a:pPr>
          <a:r>
            <a:rPr lang="en-US" sz="1900" b="0" dirty="0" smtClean="0">
              <a:latin typeface="Times New Roman" pitchFamily="18" charset="0"/>
              <a:cs typeface="Times New Roman" pitchFamily="18" charset="0"/>
            </a:rPr>
            <a:t> L</a:t>
          </a:r>
          <a:r>
            <a:rPr lang="en-US" sz="1900" dirty="0" smtClean="0">
              <a:latin typeface="Times New Roman" pitchFamily="18" charset="0"/>
              <a:cs typeface="Times New Roman" pitchFamily="18" charset="0"/>
            </a:rPr>
            <a:t>imited affordable modern dehydration techniques  / e</a:t>
          </a:r>
          <a:r>
            <a:rPr lang="en-US" sz="1900" b="0" dirty="0" smtClean="0">
              <a:latin typeface="Times New Roman" pitchFamily="18" charset="0"/>
              <a:cs typeface="Times New Roman" pitchFamily="18" charset="0"/>
            </a:rPr>
            <a:t>xpensive and sophisticated equipment/operations in some other fish preservation methods like freezing, freeze drying, canning, etc  (George, 2010).</a:t>
          </a:r>
          <a:endParaRPr lang="en-US" sz="1900" b="1" dirty="0" smtClean="0">
            <a:solidFill>
              <a:srgbClr val="C00000"/>
            </a:solidFill>
            <a:latin typeface="Times New Roman" pitchFamily="18" charset="0"/>
            <a:cs typeface="Times New Roman" pitchFamily="18" charset="0"/>
          </a:endParaRPr>
        </a:p>
        <a:p>
          <a:pPr marL="228600" marR="0" indent="0" algn="l" defTabSz="1066800" eaLnBrk="1" fontAlgn="auto" latinLnBrk="0" hangingPunct="1">
            <a:lnSpc>
              <a:spcPct val="90000"/>
            </a:lnSpc>
            <a:spcBef>
              <a:spcPct val="0"/>
            </a:spcBef>
            <a:spcAft>
              <a:spcPts val="320"/>
            </a:spcAft>
            <a:buClrTx/>
            <a:buSzTx/>
            <a:buFontTx/>
            <a:buNone/>
            <a:tabLst/>
            <a:defRPr/>
          </a:pPr>
          <a:endParaRPr lang="en-US" sz="1900" b="1" dirty="0">
            <a:solidFill>
              <a:srgbClr val="C00000"/>
            </a:solidFill>
            <a:latin typeface="Times New Roman" pitchFamily="18" charset="0"/>
            <a:cs typeface="Times New Roman" pitchFamily="18" charset="0"/>
          </a:endParaRPr>
        </a:p>
      </dgm:t>
    </dgm:pt>
    <dgm:pt modelId="{B34E9749-82A8-4DBB-BD82-BBFCA7F50026}" type="parTrans" cxnId="{3754B4EF-ADE9-4B60-BCA3-B456A1EB679F}">
      <dgm:prSet/>
      <dgm:spPr/>
      <dgm:t>
        <a:bodyPr/>
        <a:lstStyle/>
        <a:p>
          <a:endParaRPr lang="en-GB"/>
        </a:p>
      </dgm:t>
    </dgm:pt>
    <dgm:pt modelId="{283DDFDB-71E5-458B-81EC-D0DE076AF3F6}" type="sibTrans" cxnId="{3754B4EF-ADE9-4B60-BCA3-B456A1EB679F}">
      <dgm:prSet/>
      <dgm:spPr/>
      <dgm:t>
        <a:bodyPr/>
        <a:lstStyle/>
        <a:p>
          <a:endParaRPr lang="en-GB"/>
        </a:p>
      </dgm:t>
    </dgm:pt>
    <dgm:pt modelId="{599D69FF-28E0-4A64-AE25-FE2641715183}">
      <dgm:prSet custT="1">
        <dgm:style>
          <a:lnRef idx="2">
            <a:schemeClr val="accent5"/>
          </a:lnRef>
          <a:fillRef idx="1">
            <a:schemeClr val="lt1"/>
          </a:fillRef>
          <a:effectRef idx="0">
            <a:schemeClr val="accent5"/>
          </a:effectRef>
          <a:fontRef idx="minor">
            <a:schemeClr val="dk1"/>
          </a:fontRef>
        </dgm:style>
      </dgm:prSet>
      <dgm:spPr/>
      <dgm:t>
        <a:bodyPr/>
        <a:lstStyle/>
        <a:p>
          <a:pPr marL="228600" indent="0" algn="l" defTabSz="1066800">
            <a:lnSpc>
              <a:spcPct val="90000"/>
            </a:lnSpc>
            <a:spcBef>
              <a:spcPct val="0"/>
            </a:spcBef>
            <a:spcAft>
              <a:spcPts val="320"/>
            </a:spcAft>
            <a:buNone/>
          </a:pPr>
          <a:endParaRPr lang="en-US" sz="1900" b="1" dirty="0">
            <a:solidFill>
              <a:schemeClr val="tx1"/>
            </a:solidFill>
            <a:latin typeface="Times New Roman" pitchFamily="18" charset="0"/>
            <a:cs typeface="Times New Roman" pitchFamily="18" charset="0"/>
          </a:endParaRPr>
        </a:p>
      </dgm:t>
    </dgm:pt>
    <dgm:pt modelId="{9C76B2C8-A9B6-4F47-83B6-B2E772440033}" type="parTrans" cxnId="{647FE73A-5EFC-47A0-9EA5-BD044C724F1D}">
      <dgm:prSet/>
      <dgm:spPr/>
      <dgm:t>
        <a:bodyPr/>
        <a:lstStyle/>
        <a:p>
          <a:endParaRPr lang="en-GB"/>
        </a:p>
      </dgm:t>
    </dgm:pt>
    <dgm:pt modelId="{B2404846-7B23-48FD-AA99-ED1222E28663}" type="sibTrans" cxnId="{647FE73A-5EFC-47A0-9EA5-BD044C724F1D}">
      <dgm:prSet/>
      <dgm:spPr/>
      <dgm:t>
        <a:bodyPr/>
        <a:lstStyle/>
        <a:p>
          <a:endParaRPr lang="en-GB"/>
        </a:p>
      </dgm:t>
    </dgm:pt>
    <dgm:pt modelId="{EEBEE8F1-BD5A-492F-AE15-B50AF69C3B58}">
      <dgm:prSet custT="1">
        <dgm:style>
          <a:lnRef idx="2">
            <a:schemeClr val="accent5"/>
          </a:lnRef>
          <a:fillRef idx="1">
            <a:schemeClr val="lt1"/>
          </a:fillRef>
          <a:effectRef idx="0">
            <a:schemeClr val="accent5"/>
          </a:effectRef>
          <a:fontRef idx="minor">
            <a:schemeClr val="dk1"/>
          </a:fontRef>
        </dgm:style>
      </dgm:prSet>
      <dgm:spPr/>
      <dgm:t>
        <a:bodyPr/>
        <a:lstStyle/>
        <a:p>
          <a:pPr marL="228600" indent="0" algn="l" defTabSz="1066800">
            <a:lnSpc>
              <a:spcPct val="90000"/>
            </a:lnSpc>
            <a:spcBef>
              <a:spcPct val="0"/>
            </a:spcBef>
            <a:spcAft>
              <a:spcPts val="320"/>
            </a:spcAft>
            <a:buNone/>
          </a:pPr>
          <a:endParaRPr lang="en-US" sz="1900" b="1" dirty="0">
            <a:solidFill>
              <a:srgbClr val="C00000"/>
            </a:solidFill>
            <a:latin typeface="Times New Roman" pitchFamily="18" charset="0"/>
            <a:cs typeface="Times New Roman" pitchFamily="18" charset="0"/>
          </a:endParaRPr>
        </a:p>
      </dgm:t>
    </dgm:pt>
    <dgm:pt modelId="{B4A34281-3246-4781-A89F-5ECDBC066317}" type="sibTrans" cxnId="{10B4E2CB-4BC7-47F8-A74F-3C38216A3CC4}">
      <dgm:prSet/>
      <dgm:spPr/>
      <dgm:t>
        <a:bodyPr/>
        <a:lstStyle/>
        <a:p>
          <a:endParaRPr lang="en-GB"/>
        </a:p>
      </dgm:t>
    </dgm:pt>
    <dgm:pt modelId="{BC998A42-51CC-482D-87DB-035A2347601C}" type="parTrans" cxnId="{10B4E2CB-4BC7-47F8-A74F-3C38216A3CC4}">
      <dgm:prSet/>
      <dgm:spPr/>
      <dgm:t>
        <a:bodyPr/>
        <a:lstStyle/>
        <a:p>
          <a:endParaRPr lang="en-GB"/>
        </a:p>
      </dgm:t>
    </dgm:pt>
    <dgm:pt modelId="{C46BDE2A-C236-44C8-AEC4-E5117E676120}" type="pres">
      <dgm:prSet presAssocID="{56967096-28C1-4F79-9D6E-051462DF70FF}" presName="Name0" presStyleCnt="0">
        <dgm:presLayoutVars>
          <dgm:dir/>
          <dgm:animLvl val="lvl"/>
          <dgm:resizeHandles val="exact"/>
        </dgm:presLayoutVars>
      </dgm:prSet>
      <dgm:spPr/>
      <dgm:t>
        <a:bodyPr/>
        <a:lstStyle/>
        <a:p>
          <a:endParaRPr lang="en-US"/>
        </a:p>
      </dgm:t>
    </dgm:pt>
    <dgm:pt modelId="{A37B6DF2-C702-4034-9CE4-7E9283FE7CB4}" type="pres">
      <dgm:prSet presAssocID="{48ACB04D-A8F4-469B-9CFA-40D5A07A1B50}" presName="linNode" presStyleCnt="0"/>
      <dgm:spPr/>
      <dgm:t>
        <a:bodyPr/>
        <a:lstStyle/>
        <a:p>
          <a:endParaRPr lang="en-US"/>
        </a:p>
      </dgm:t>
    </dgm:pt>
    <dgm:pt modelId="{DBEC2645-AA2E-483C-9CE9-EB1415C9CD29}" type="pres">
      <dgm:prSet presAssocID="{48ACB04D-A8F4-469B-9CFA-40D5A07A1B50}" presName="parentText" presStyleLbl="node1" presStyleIdx="0" presStyleCnt="2" custScaleY="39009" custLinFactNeighborY="-14205">
        <dgm:presLayoutVars>
          <dgm:chMax val="1"/>
          <dgm:bulletEnabled val="1"/>
        </dgm:presLayoutVars>
      </dgm:prSet>
      <dgm:spPr/>
      <dgm:t>
        <a:bodyPr/>
        <a:lstStyle/>
        <a:p>
          <a:endParaRPr lang="en-US"/>
        </a:p>
      </dgm:t>
    </dgm:pt>
    <dgm:pt modelId="{7539A810-F301-49BD-8061-96184D79D320}" type="pres">
      <dgm:prSet presAssocID="{48ACB04D-A8F4-469B-9CFA-40D5A07A1B50}" presName="descendantText" presStyleLbl="alignAccFollowNode1" presStyleIdx="0" presStyleCnt="2" custScaleY="48945">
        <dgm:presLayoutVars>
          <dgm:bulletEnabled val="1"/>
        </dgm:presLayoutVars>
      </dgm:prSet>
      <dgm:spPr/>
      <dgm:t>
        <a:bodyPr/>
        <a:lstStyle/>
        <a:p>
          <a:endParaRPr lang="en-US"/>
        </a:p>
      </dgm:t>
    </dgm:pt>
    <dgm:pt modelId="{6F12BD76-FEEC-442A-94F9-6473BF3BF263}" type="pres">
      <dgm:prSet presAssocID="{68CCB5A3-D1A5-44E6-83C2-E3CCCB9A002B}" presName="sp" presStyleCnt="0"/>
      <dgm:spPr/>
      <dgm:t>
        <a:bodyPr/>
        <a:lstStyle/>
        <a:p>
          <a:endParaRPr lang="en-US"/>
        </a:p>
      </dgm:t>
    </dgm:pt>
    <dgm:pt modelId="{9E7042B9-A26D-4140-A1EC-14799CA1D09F}" type="pres">
      <dgm:prSet presAssocID="{7C0D547A-B08E-41FB-AB5E-4167E7264F96}" presName="linNode" presStyleCnt="0"/>
      <dgm:spPr/>
      <dgm:t>
        <a:bodyPr/>
        <a:lstStyle/>
        <a:p>
          <a:endParaRPr lang="en-US"/>
        </a:p>
      </dgm:t>
    </dgm:pt>
    <dgm:pt modelId="{FCE8FF37-5FE0-4D0C-9DF9-26B6ABD95FD1}" type="pres">
      <dgm:prSet presAssocID="{7C0D547A-B08E-41FB-AB5E-4167E7264F96}" presName="parentText" presStyleLbl="node1" presStyleIdx="1" presStyleCnt="2" custFlipHor="1" custScaleX="1716" custScaleY="9601">
        <dgm:presLayoutVars>
          <dgm:chMax val="1"/>
          <dgm:bulletEnabled val="1"/>
        </dgm:presLayoutVars>
      </dgm:prSet>
      <dgm:spPr/>
      <dgm:t>
        <a:bodyPr/>
        <a:lstStyle/>
        <a:p>
          <a:endParaRPr lang="en-US"/>
        </a:p>
      </dgm:t>
    </dgm:pt>
    <dgm:pt modelId="{FEE89BD2-ADA7-4EBF-8C57-5E8281F2201D}" type="pres">
      <dgm:prSet presAssocID="{7C0D547A-B08E-41FB-AB5E-4167E7264F96}" presName="descendantText" presStyleLbl="alignAccFollowNode1" presStyleIdx="1" presStyleCnt="2" custScaleX="156403" custScaleY="120825" custLinFactNeighborX="85068" custLinFactNeighborY="-2778">
        <dgm:presLayoutVars>
          <dgm:bulletEnabled val="1"/>
        </dgm:presLayoutVars>
      </dgm:prSet>
      <dgm:spPr/>
      <dgm:t>
        <a:bodyPr/>
        <a:lstStyle/>
        <a:p>
          <a:endParaRPr lang="en-US"/>
        </a:p>
      </dgm:t>
    </dgm:pt>
  </dgm:ptLst>
  <dgm:cxnLst>
    <dgm:cxn modelId="{95CF8236-8034-45D8-84E5-4618792A1F46}" srcId="{7C0D547A-B08E-41FB-AB5E-4167E7264F96}" destId="{ED3FF1F1-70FA-4595-99FB-1DF84E4211D1}" srcOrd="0" destOrd="0" parTransId="{65E9FBC6-8191-43B4-85E3-C028402653A7}" sibTransId="{BEC8993F-94BD-4CC5-91ED-37A5663DB99A}"/>
    <dgm:cxn modelId="{3754B4EF-ADE9-4B60-BCA3-B456A1EB679F}" srcId="{7C0D547A-B08E-41FB-AB5E-4167E7264F96}" destId="{8B2B99F4-644E-4EE2-AEA5-489B391501F4}" srcOrd="4" destOrd="0" parTransId="{B34E9749-82A8-4DBB-BD82-BBFCA7F50026}" sibTransId="{283DDFDB-71E5-458B-81EC-D0DE076AF3F6}"/>
    <dgm:cxn modelId="{E86D996A-93F6-4303-8145-ED8EF489550E}" srcId="{56967096-28C1-4F79-9D6E-051462DF70FF}" destId="{7C0D547A-B08E-41FB-AB5E-4167E7264F96}" srcOrd="1" destOrd="0" parTransId="{55D9ADE7-46BA-44CD-8F01-6F4B742872CB}" sibTransId="{5B157687-6859-46C4-BBF8-FF8A489BCE18}"/>
    <dgm:cxn modelId="{10B4E2CB-4BC7-47F8-A74F-3C38216A3CC4}" srcId="{7C0D547A-B08E-41FB-AB5E-4167E7264F96}" destId="{EEBEE8F1-BD5A-492F-AE15-B50AF69C3B58}" srcOrd="3" destOrd="0" parTransId="{BC998A42-51CC-482D-87DB-035A2347601C}" sibTransId="{B4A34281-3246-4781-A89F-5ECDBC066317}"/>
    <dgm:cxn modelId="{A0E3A6A2-7D22-45F7-81A4-E5233EFB7101}" srcId="{7C0D547A-B08E-41FB-AB5E-4167E7264F96}" destId="{39C49902-3B33-4210-BF6D-7EDC2A2BE3AA}" srcOrd="5" destOrd="0" parTransId="{6938F726-0B0B-471F-AB00-0960776B35F1}" sibTransId="{B04B5727-FE0F-4AF6-B30A-81AE757A3BD6}"/>
    <dgm:cxn modelId="{647FE73A-5EFC-47A0-9EA5-BD044C724F1D}" srcId="{7C0D547A-B08E-41FB-AB5E-4167E7264F96}" destId="{599D69FF-28E0-4A64-AE25-FE2641715183}" srcOrd="1" destOrd="0" parTransId="{9C76B2C8-A9B6-4F47-83B6-B2E772440033}" sibTransId="{B2404846-7B23-48FD-AA99-ED1222E28663}"/>
    <dgm:cxn modelId="{9CBE283F-363E-48A7-AE0B-9E1961E02609}" type="presOf" srcId="{1332ABC9-5DED-42E8-8FAB-10D2ABA5182A}" destId="{FEE89BD2-ADA7-4EBF-8C57-5E8281F2201D}" srcOrd="0" destOrd="2" presId="urn:microsoft.com/office/officeart/2005/8/layout/vList5"/>
    <dgm:cxn modelId="{5AF6D287-3101-4887-B8B8-AD1C889B82B6}" type="presOf" srcId="{39C49902-3B33-4210-BF6D-7EDC2A2BE3AA}" destId="{FEE89BD2-ADA7-4EBF-8C57-5E8281F2201D}" srcOrd="0" destOrd="5" presId="urn:microsoft.com/office/officeart/2005/8/layout/vList5"/>
    <dgm:cxn modelId="{A859C57A-2C45-4449-A2E1-5D3E86B0DF8A}" type="presOf" srcId="{D2B31EA3-A7B9-4D4B-9E5D-5E8F5FBEBB24}" destId="{7539A810-F301-49BD-8061-96184D79D320}" srcOrd="0" destOrd="0" presId="urn:microsoft.com/office/officeart/2005/8/layout/vList5"/>
    <dgm:cxn modelId="{01B11CC2-F1B3-4D92-8DF7-856AA1B5F5B1}" type="presOf" srcId="{599D69FF-28E0-4A64-AE25-FE2641715183}" destId="{FEE89BD2-ADA7-4EBF-8C57-5E8281F2201D}" srcOrd="0" destOrd="1" presId="urn:microsoft.com/office/officeart/2005/8/layout/vList5"/>
    <dgm:cxn modelId="{2658A9F6-1BCA-4D09-8D9A-7F5D7E748B18}" type="presOf" srcId="{EEBEE8F1-BD5A-492F-AE15-B50AF69C3B58}" destId="{FEE89BD2-ADA7-4EBF-8C57-5E8281F2201D}" srcOrd="0" destOrd="3" presId="urn:microsoft.com/office/officeart/2005/8/layout/vList5"/>
    <dgm:cxn modelId="{CD3FEECD-845B-4807-A95F-7631B588716E}" srcId="{48ACB04D-A8F4-469B-9CFA-40D5A07A1B50}" destId="{D2B31EA3-A7B9-4D4B-9E5D-5E8F5FBEBB24}" srcOrd="0" destOrd="0" parTransId="{9648B183-5ABA-4C44-9DFA-E1A67E27B482}" sibTransId="{4EFE71BD-313A-4F02-8DB1-9345EAF5A1E2}"/>
    <dgm:cxn modelId="{FA539FF4-4872-45DC-8F94-536DFB3BF3A2}" srcId="{7C0D547A-B08E-41FB-AB5E-4167E7264F96}" destId="{1332ABC9-5DED-42E8-8FAB-10D2ABA5182A}" srcOrd="2" destOrd="0" parTransId="{9FF853B1-CDD9-4148-BF02-F2433E55F47F}" sibTransId="{BD9161B6-BEF1-41CA-9391-053990941107}"/>
    <dgm:cxn modelId="{541C2599-84B3-4F9C-9959-49D7A920BD45}" type="presOf" srcId="{ED3FF1F1-70FA-4595-99FB-1DF84E4211D1}" destId="{FEE89BD2-ADA7-4EBF-8C57-5E8281F2201D}" srcOrd="0" destOrd="0" presId="urn:microsoft.com/office/officeart/2005/8/layout/vList5"/>
    <dgm:cxn modelId="{0C65A876-78E0-417E-92AA-51AB4D1A197C}" type="presOf" srcId="{8B2B99F4-644E-4EE2-AEA5-489B391501F4}" destId="{FEE89BD2-ADA7-4EBF-8C57-5E8281F2201D}" srcOrd="0" destOrd="4" presId="urn:microsoft.com/office/officeart/2005/8/layout/vList5"/>
    <dgm:cxn modelId="{19E85635-27CD-4483-B97C-AF9BD5270FA0}" type="presOf" srcId="{56967096-28C1-4F79-9D6E-051462DF70FF}" destId="{C46BDE2A-C236-44C8-AEC4-E5117E676120}" srcOrd="0" destOrd="0" presId="urn:microsoft.com/office/officeart/2005/8/layout/vList5"/>
    <dgm:cxn modelId="{7B653FFF-98A7-40DA-8737-C075AA53426D}" type="presOf" srcId="{7C0D547A-B08E-41FB-AB5E-4167E7264F96}" destId="{FCE8FF37-5FE0-4D0C-9DF9-26B6ABD95FD1}" srcOrd="0" destOrd="0" presId="urn:microsoft.com/office/officeart/2005/8/layout/vList5"/>
    <dgm:cxn modelId="{7511A518-C585-4B1D-A7FE-B763E879BECE}" srcId="{56967096-28C1-4F79-9D6E-051462DF70FF}" destId="{48ACB04D-A8F4-469B-9CFA-40D5A07A1B50}" srcOrd="0" destOrd="0" parTransId="{CA3D7D3F-F4A6-4255-A2D1-6E585B71BDFB}" sibTransId="{68CCB5A3-D1A5-44E6-83C2-E3CCCB9A002B}"/>
    <dgm:cxn modelId="{CE65973A-0892-411A-B412-BF6B312A8CDC}" type="presOf" srcId="{48ACB04D-A8F4-469B-9CFA-40D5A07A1B50}" destId="{DBEC2645-AA2E-483C-9CE9-EB1415C9CD29}" srcOrd="0" destOrd="0" presId="urn:microsoft.com/office/officeart/2005/8/layout/vList5"/>
    <dgm:cxn modelId="{080FBFEE-6DAA-494A-B3A4-9920B706BBC0}" type="presParOf" srcId="{C46BDE2A-C236-44C8-AEC4-E5117E676120}" destId="{A37B6DF2-C702-4034-9CE4-7E9283FE7CB4}" srcOrd="0" destOrd="0" presId="urn:microsoft.com/office/officeart/2005/8/layout/vList5"/>
    <dgm:cxn modelId="{F6FCC431-1EAB-4C83-A6DA-0085C134EF39}" type="presParOf" srcId="{A37B6DF2-C702-4034-9CE4-7E9283FE7CB4}" destId="{DBEC2645-AA2E-483C-9CE9-EB1415C9CD29}" srcOrd="0" destOrd="0" presId="urn:microsoft.com/office/officeart/2005/8/layout/vList5"/>
    <dgm:cxn modelId="{009F6876-376A-4D58-BACE-4DDE4100ACA8}" type="presParOf" srcId="{A37B6DF2-C702-4034-9CE4-7E9283FE7CB4}" destId="{7539A810-F301-49BD-8061-96184D79D320}" srcOrd="1" destOrd="0" presId="urn:microsoft.com/office/officeart/2005/8/layout/vList5"/>
    <dgm:cxn modelId="{7D5B199D-13F5-481B-84BA-874BDBAB56D9}" type="presParOf" srcId="{C46BDE2A-C236-44C8-AEC4-E5117E676120}" destId="{6F12BD76-FEEC-442A-94F9-6473BF3BF263}" srcOrd="1" destOrd="0" presId="urn:microsoft.com/office/officeart/2005/8/layout/vList5"/>
    <dgm:cxn modelId="{1BC40D3B-35B9-424C-B090-B59890A0C7B1}" type="presParOf" srcId="{C46BDE2A-C236-44C8-AEC4-E5117E676120}" destId="{9E7042B9-A26D-4140-A1EC-14799CA1D09F}" srcOrd="2" destOrd="0" presId="urn:microsoft.com/office/officeart/2005/8/layout/vList5"/>
    <dgm:cxn modelId="{0A4215D1-080C-4D93-9676-1086A41F35C5}" type="presParOf" srcId="{9E7042B9-A26D-4140-A1EC-14799CA1D09F}" destId="{FCE8FF37-5FE0-4D0C-9DF9-26B6ABD95FD1}" srcOrd="0" destOrd="0" presId="urn:microsoft.com/office/officeart/2005/8/layout/vList5"/>
    <dgm:cxn modelId="{81593A61-A07B-4D40-81BD-05B91DDFCFE4}" type="presParOf" srcId="{9E7042B9-A26D-4140-A1EC-14799CA1D09F}" destId="{FEE89BD2-ADA7-4EBF-8C57-5E8281F2201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EEC7F5-CADF-4D2D-923F-5B01230B7F9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CDB36D19-1FF1-4FA4-B0EB-400DC1BA63A3}">
      <dgm:prSet custT="1">
        <dgm:style>
          <a:lnRef idx="2">
            <a:schemeClr val="accent2"/>
          </a:lnRef>
          <a:fillRef idx="1">
            <a:schemeClr val="lt1"/>
          </a:fillRef>
          <a:effectRef idx="0">
            <a:schemeClr val="accent2"/>
          </a:effectRef>
          <a:fontRef idx="minor">
            <a:schemeClr val="dk1"/>
          </a:fontRef>
        </dgm:style>
      </dgm:prSet>
      <dgm:spPr/>
      <dgm:t>
        <a:bodyPr/>
        <a:lstStyle/>
        <a:p>
          <a:pPr algn="just" defTabSz="1066800">
            <a:lnSpc>
              <a:spcPct val="90000"/>
            </a:lnSpc>
            <a:spcBef>
              <a:spcPct val="0"/>
            </a:spcBef>
            <a:spcAft>
              <a:spcPct val="35000"/>
            </a:spcAft>
          </a:pPr>
          <a:r>
            <a:rPr lang="en-US" sz="2400" dirty="0" smtClean="0">
              <a:latin typeface="Times New Roman" pitchFamily="18" charset="0"/>
              <a:cs typeface="Times New Roman" pitchFamily="18" charset="0"/>
            </a:rPr>
            <a:t>Simple dehydration technique with effective process parameters for catfish preservation could serve as an improvement over the traditional and alternative to the sophisticated modern methods.</a:t>
          </a:r>
        </a:p>
        <a:p>
          <a:pPr marL="0" marR="0" indent="0" algn="just" defTabSz="914400" eaLnBrk="1" fontAlgn="auto" latinLnBrk="0" hangingPunct="1">
            <a:lnSpc>
              <a:spcPct val="100000"/>
            </a:lnSpc>
            <a:spcBef>
              <a:spcPts val="0"/>
            </a:spcBef>
            <a:spcAft>
              <a:spcPts val="0"/>
            </a:spcAft>
            <a:buClrTx/>
            <a:buSzTx/>
            <a:buFontTx/>
            <a:buNone/>
            <a:tabLst/>
            <a:defRPr/>
          </a:pPr>
          <a:endParaRPr lang="en-US" sz="2400" dirty="0" smtClean="0">
            <a:latin typeface="Times New Roman" pitchFamily="18" charset="0"/>
            <a:cs typeface="Times New Roman" pitchFamily="18" charset="0"/>
          </a:endParaRPr>
        </a:p>
        <a:p>
          <a:pPr marL="0" marR="0" indent="0" algn="just" defTabSz="91440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Using simple mathematical expressions (models) to describe the data obtained from the analysis of chemical properties of dehydrated catfish processed under optimal parameters, could serve as a tool for quick predictive purposes.</a:t>
          </a:r>
          <a:r>
            <a:rPr lang="en-US" sz="2400" b="0" dirty="0" smtClean="0">
              <a:latin typeface="Times New Roman" pitchFamily="18" charset="0"/>
              <a:cs typeface="Times New Roman" pitchFamily="18" charset="0"/>
            </a:rPr>
            <a:t> </a:t>
          </a:r>
          <a:endParaRPr lang="en-GB" sz="2400" dirty="0" smtClean="0">
            <a:solidFill>
              <a:schemeClr val="tx1"/>
            </a:solidFill>
            <a:latin typeface="Times New Roman" pitchFamily="18" charset="0"/>
            <a:cs typeface="Times New Roman" pitchFamily="18" charset="0"/>
          </a:endParaRPr>
        </a:p>
        <a:p>
          <a:pPr algn="just" defTabSz="1066800">
            <a:lnSpc>
              <a:spcPct val="90000"/>
            </a:lnSpc>
            <a:spcBef>
              <a:spcPct val="0"/>
            </a:spcBef>
            <a:spcAft>
              <a:spcPct val="35000"/>
            </a:spcAft>
          </a:pPr>
          <a:endParaRPr lang="en-US" sz="2400" dirty="0" smtClean="0">
            <a:latin typeface="Times New Roman" pitchFamily="18" charset="0"/>
            <a:cs typeface="Times New Roman" pitchFamily="18" charset="0"/>
          </a:endParaRPr>
        </a:p>
      </dgm:t>
    </dgm:pt>
    <dgm:pt modelId="{0A4A7DAC-2E25-49C5-ACAC-30DB393CC9AB}" type="parTrans" cxnId="{F8E4A65A-1EFF-4E52-874F-016CFDB46DF0}">
      <dgm:prSet/>
      <dgm:spPr/>
      <dgm:t>
        <a:bodyPr/>
        <a:lstStyle/>
        <a:p>
          <a:endParaRPr lang="en-GB"/>
        </a:p>
      </dgm:t>
    </dgm:pt>
    <dgm:pt modelId="{5B5E2021-183E-47D0-A594-30D0D0436246}" type="sibTrans" cxnId="{F8E4A65A-1EFF-4E52-874F-016CFDB46DF0}">
      <dgm:prSet/>
      <dgm:spPr/>
      <dgm:t>
        <a:bodyPr/>
        <a:lstStyle/>
        <a:p>
          <a:endParaRPr lang="en-GB"/>
        </a:p>
      </dgm:t>
    </dgm:pt>
    <dgm:pt modelId="{242FF455-DD9C-48E0-9C39-61A6B38183A3}" type="pres">
      <dgm:prSet presAssocID="{73EEC7F5-CADF-4D2D-923F-5B01230B7F95}" presName="linear" presStyleCnt="0">
        <dgm:presLayoutVars>
          <dgm:animLvl val="lvl"/>
          <dgm:resizeHandles val="exact"/>
        </dgm:presLayoutVars>
      </dgm:prSet>
      <dgm:spPr/>
      <dgm:t>
        <a:bodyPr/>
        <a:lstStyle/>
        <a:p>
          <a:endParaRPr lang="en-US"/>
        </a:p>
      </dgm:t>
    </dgm:pt>
    <dgm:pt modelId="{60062AFB-F2F6-4E74-90CC-97435D9E32C2}" type="pres">
      <dgm:prSet presAssocID="{CDB36D19-1FF1-4FA4-B0EB-400DC1BA63A3}" presName="parentText" presStyleLbl="node1" presStyleIdx="0" presStyleCnt="1" custLinFactY="-61355" custLinFactNeighborX="6452" custLinFactNeighborY="-100000">
        <dgm:presLayoutVars>
          <dgm:chMax val="0"/>
          <dgm:bulletEnabled val="1"/>
        </dgm:presLayoutVars>
      </dgm:prSet>
      <dgm:spPr/>
      <dgm:t>
        <a:bodyPr/>
        <a:lstStyle/>
        <a:p>
          <a:endParaRPr lang="en-GB"/>
        </a:p>
      </dgm:t>
    </dgm:pt>
  </dgm:ptLst>
  <dgm:cxnLst>
    <dgm:cxn modelId="{F8E4A65A-1EFF-4E52-874F-016CFDB46DF0}" srcId="{73EEC7F5-CADF-4D2D-923F-5B01230B7F95}" destId="{CDB36D19-1FF1-4FA4-B0EB-400DC1BA63A3}" srcOrd="0" destOrd="0" parTransId="{0A4A7DAC-2E25-49C5-ACAC-30DB393CC9AB}" sibTransId="{5B5E2021-183E-47D0-A594-30D0D0436246}"/>
    <dgm:cxn modelId="{8BBB7309-96E6-4EF2-9EFC-CB76135B14F6}" type="presOf" srcId="{CDB36D19-1FF1-4FA4-B0EB-400DC1BA63A3}" destId="{60062AFB-F2F6-4E74-90CC-97435D9E32C2}" srcOrd="0" destOrd="0" presId="urn:microsoft.com/office/officeart/2005/8/layout/vList2"/>
    <dgm:cxn modelId="{08C3E09F-58B4-48EB-A0B8-9654D3F0F15D}" type="presOf" srcId="{73EEC7F5-CADF-4D2D-923F-5B01230B7F95}" destId="{242FF455-DD9C-48E0-9C39-61A6B38183A3}" srcOrd="0" destOrd="0" presId="urn:microsoft.com/office/officeart/2005/8/layout/vList2"/>
    <dgm:cxn modelId="{8194493D-BB3F-4B18-BD48-24689745F10E}" type="presParOf" srcId="{242FF455-DD9C-48E0-9C39-61A6B38183A3}" destId="{60062AFB-F2F6-4E74-90CC-97435D9E32C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DBA2FF-8910-4473-A53A-47D5F7441032}" type="doc">
      <dgm:prSet loTypeId="urn:microsoft.com/office/officeart/2005/8/layout/vList5" loCatId="list" qsTypeId="urn:microsoft.com/office/officeart/2005/8/quickstyle/simple1" qsCatId="simple" csTypeId="urn:microsoft.com/office/officeart/2005/8/colors/colorful1#4" csCatId="colorful" phldr="1"/>
      <dgm:spPr/>
      <dgm:t>
        <a:bodyPr/>
        <a:lstStyle/>
        <a:p>
          <a:endParaRPr lang="en-US"/>
        </a:p>
      </dgm:t>
    </dgm:pt>
    <dgm:pt modelId="{C0546954-2F08-40C6-8461-1BDC44F8CFDA}">
      <dgm:prSet phldrT="[Text]"/>
      <dgm:spPr/>
      <dgm:t>
        <a:bodyPr/>
        <a:lstStyle/>
        <a:p>
          <a:r>
            <a:rPr lang="en-US" dirty="0" smtClean="0"/>
            <a:t>Design</a:t>
          </a:r>
          <a:endParaRPr lang="en-US" dirty="0"/>
        </a:p>
      </dgm:t>
    </dgm:pt>
    <dgm:pt modelId="{C4A5FF14-5249-4E30-A2AB-CA847A4FF8A2}" type="parTrans" cxnId="{627FBA5A-F59B-4E54-B233-E1DBDF127698}">
      <dgm:prSet/>
      <dgm:spPr/>
      <dgm:t>
        <a:bodyPr/>
        <a:lstStyle/>
        <a:p>
          <a:endParaRPr lang="en-US"/>
        </a:p>
      </dgm:t>
    </dgm:pt>
    <dgm:pt modelId="{4CEF5C02-B8D4-474B-89A3-D45DEDD4768E}" type="sibTrans" cxnId="{627FBA5A-F59B-4E54-B233-E1DBDF127698}">
      <dgm:prSet/>
      <dgm:spPr/>
      <dgm:t>
        <a:bodyPr/>
        <a:lstStyle/>
        <a:p>
          <a:endParaRPr lang="en-US"/>
        </a:p>
      </dgm:t>
    </dgm:pt>
    <dgm:pt modelId="{CA23DF70-516C-4E7B-B01E-2F1FFFB01719}">
      <dgm:prSet phldrT="[Text]" custT="1"/>
      <dgm:spPr/>
      <dgm:t>
        <a:bodyPr/>
        <a:lstStyle/>
        <a:p>
          <a:r>
            <a:rPr lang="en-US" sz="2400" dirty="0" smtClean="0">
              <a:latin typeface="Times New Roman" pitchFamily="18" charset="0"/>
              <a:cs typeface="Times New Roman" pitchFamily="18" charset="0"/>
            </a:rPr>
            <a:t>A three-factor face centered central composite design (CCD) was used.</a:t>
          </a:r>
          <a:endParaRPr lang="en-US" sz="2400" dirty="0">
            <a:latin typeface="Times New Roman" pitchFamily="18" charset="0"/>
            <a:cs typeface="Times New Roman" pitchFamily="18" charset="0"/>
          </a:endParaRPr>
        </a:p>
      </dgm:t>
    </dgm:pt>
    <dgm:pt modelId="{45A202D4-316F-4F70-BD6A-6D3BADE96B70}" type="parTrans" cxnId="{7C205B6D-E1B9-47AC-A920-E89138B9FDEF}">
      <dgm:prSet/>
      <dgm:spPr/>
      <dgm:t>
        <a:bodyPr/>
        <a:lstStyle/>
        <a:p>
          <a:endParaRPr lang="en-US"/>
        </a:p>
      </dgm:t>
    </dgm:pt>
    <dgm:pt modelId="{870614F8-FB47-4004-AB16-0594E1247AF1}" type="sibTrans" cxnId="{7C205B6D-E1B9-47AC-A920-E89138B9FDEF}">
      <dgm:prSet/>
      <dgm:spPr/>
      <dgm:t>
        <a:bodyPr/>
        <a:lstStyle/>
        <a:p>
          <a:endParaRPr lang="en-US"/>
        </a:p>
      </dgm:t>
    </dgm:pt>
    <dgm:pt modelId="{C354F117-2BAA-4700-8D4A-5D9B9490169F}">
      <dgm:prSet phldrT="[Text]"/>
      <dgm:spPr/>
      <dgm:t>
        <a:bodyPr/>
        <a:lstStyle/>
        <a:p>
          <a:r>
            <a:rPr lang="en-US" dirty="0" smtClean="0"/>
            <a:t>Independent variables / factors</a:t>
          </a:r>
          <a:endParaRPr lang="en-US" dirty="0"/>
        </a:p>
      </dgm:t>
    </dgm:pt>
    <dgm:pt modelId="{D10F0326-36B3-403D-A76A-C848A4848D7E}" type="parTrans" cxnId="{0765A5F9-FEDF-49BD-9EC9-BDDCC4DAEB46}">
      <dgm:prSet/>
      <dgm:spPr/>
      <dgm:t>
        <a:bodyPr/>
        <a:lstStyle/>
        <a:p>
          <a:endParaRPr lang="en-US"/>
        </a:p>
      </dgm:t>
    </dgm:pt>
    <dgm:pt modelId="{FB93E582-A872-4BBE-896C-24D616A99055}" type="sibTrans" cxnId="{0765A5F9-FEDF-49BD-9EC9-BDDCC4DAEB46}">
      <dgm:prSet/>
      <dgm:spPr/>
      <dgm:t>
        <a:bodyPr/>
        <a:lstStyle/>
        <a:p>
          <a:endParaRPr lang="en-US"/>
        </a:p>
      </dgm:t>
    </dgm:pt>
    <dgm:pt modelId="{E85EA4ED-3073-46CA-89F8-340C242B5B54}">
      <dgm:prSet phldrT="[Text]" custT="1"/>
      <dgm:spPr/>
      <dgm:t>
        <a:bodyPr/>
        <a:lstStyle/>
        <a:p>
          <a:r>
            <a:rPr lang="en-US" sz="2400" dirty="0" smtClean="0">
              <a:latin typeface="Times New Roman" pitchFamily="18" charset="0"/>
              <a:cs typeface="Times New Roman" pitchFamily="18" charset="0"/>
            </a:rPr>
            <a:t>Brine concentration (3.0</a:t>
          </a:r>
          <a:r>
            <a:rPr lang="en-US" sz="2400" smtClean="0">
              <a:latin typeface="Times New Roman" pitchFamily="18" charset="0"/>
              <a:cs typeface="Times New Roman" pitchFamily="18" charset="0"/>
            </a:rPr>
            <a:t>, 6.0, 9.0</a:t>
          </a:r>
          <a:r>
            <a:rPr lang="en-US" sz="2400" dirty="0" smtClean="0">
              <a:latin typeface="Times New Roman" pitchFamily="18" charset="0"/>
              <a:cs typeface="Times New Roman" pitchFamily="18" charset="0"/>
            </a:rPr>
            <a:t>%), brining time (30</a:t>
          </a:r>
          <a:r>
            <a:rPr lang="en-US" sz="2400" smtClean="0">
              <a:latin typeface="Times New Roman" pitchFamily="18" charset="0"/>
              <a:cs typeface="Times New Roman" pitchFamily="18" charset="0"/>
            </a:rPr>
            <a:t>, 60, 90 </a:t>
          </a:r>
          <a:r>
            <a:rPr lang="en-US" sz="2400" dirty="0" smtClean="0">
              <a:latin typeface="Times New Roman" pitchFamily="18" charset="0"/>
              <a:cs typeface="Times New Roman" pitchFamily="18" charset="0"/>
            </a:rPr>
            <a:t>min) and drying temperature (90</a:t>
          </a:r>
          <a:r>
            <a:rPr lang="en-US" sz="2400" smtClean="0">
              <a:latin typeface="Times New Roman" pitchFamily="18" charset="0"/>
              <a:cs typeface="Times New Roman" pitchFamily="18" charset="0"/>
            </a:rPr>
            <a:t>, 110, 130 </a:t>
          </a:r>
          <a:r>
            <a:rPr lang="en-US" sz="2400" baseline="30000" dirty="0" err="1" smtClean="0">
              <a:latin typeface="Times New Roman" pitchFamily="18" charset="0"/>
              <a:cs typeface="Times New Roman" pitchFamily="18" charset="0"/>
            </a:rPr>
            <a:t>o</a:t>
          </a:r>
          <a:r>
            <a:rPr lang="en-US" sz="2400" dirty="0" err="1" smtClean="0">
              <a:latin typeface="Times New Roman" pitchFamily="18" charset="0"/>
              <a:cs typeface="Times New Roman" pitchFamily="18" charset="0"/>
            </a:rPr>
            <a:t>C</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dgm:t>
    </dgm:pt>
    <dgm:pt modelId="{BF1D1261-BF07-4B16-9596-7666360A5B14}" type="parTrans" cxnId="{32BB0C26-656E-4ACF-B6CC-64416F7DB939}">
      <dgm:prSet/>
      <dgm:spPr/>
      <dgm:t>
        <a:bodyPr/>
        <a:lstStyle/>
        <a:p>
          <a:endParaRPr lang="en-US"/>
        </a:p>
      </dgm:t>
    </dgm:pt>
    <dgm:pt modelId="{BC4DA381-AB8B-40BE-BDA3-90E564A747B0}" type="sibTrans" cxnId="{32BB0C26-656E-4ACF-B6CC-64416F7DB939}">
      <dgm:prSet/>
      <dgm:spPr/>
      <dgm:t>
        <a:bodyPr/>
        <a:lstStyle/>
        <a:p>
          <a:endParaRPr lang="en-US"/>
        </a:p>
      </dgm:t>
    </dgm:pt>
    <dgm:pt modelId="{0147D0C3-031B-4E1D-9D00-5C488C4E0DAE}" type="pres">
      <dgm:prSet presAssocID="{85DBA2FF-8910-4473-A53A-47D5F7441032}" presName="Name0" presStyleCnt="0">
        <dgm:presLayoutVars>
          <dgm:dir/>
          <dgm:animLvl val="lvl"/>
          <dgm:resizeHandles val="exact"/>
        </dgm:presLayoutVars>
      </dgm:prSet>
      <dgm:spPr/>
      <dgm:t>
        <a:bodyPr/>
        <a:lstStyle/>
        <a:p>
          <a:endParaRPr lang="en-US"/>
        </a:p>
      </dgm:t>
    </dgm:pt>
    <dgm:pt modelId="{CBC4C2C1-65CA-4BFC-B7A2-326C34CDCDEA}" type="pres">
      <dgm:prSet presAssocID="{C0546954-2F08-40C6-8461-1BDC44F8CFDA}" presName="linNode" presStyleCnt="0"/>
      <dgm:spPr/>
    </dgm:pt>
    <dgm:pt modelId="{181586DA-AE1F-4679-B3F5-46F68DF41FEC}" type="pres">
      <dgm:prSet presAssocID="{C0546954-2F08-40C6-8461-1BDC44F8CFDA}" presName="parentText" presStyleLbl="node1" presStyleIdx="0" presStyleCnt="2" custScaleX="122087">
        <dgm:presLayoutVars>
          <dgm:chMax val="1"/>
          <dgm:bulletEnabled val="1"/>
        </dgm:presLayoutVars>
      </dgm:prSet>
      <dgm:spPr/>
      <dgm:t>
        <a:bodyPr/>
        <a:lstStyle/>
        <a:p>
          <a:endParaRPr lang="en-US"/>
        </a:p>
      </dgm:t>
    </dgm:pt>
    <dgm:pt modelId="{E0DD5BDF-03E5-4BE5-BE58-AC507C00309D}" type="pres">
      <dgm:prSet presAssocID="{C0546954-2F08-40C6-8461-1BDC44F8CFDA}" presName="descendantText" presStyleLbl="alignAccFollowNode1" presStyleIdx="0" presStyleCnt="2" custScaleX="94586" custLinFactNeighborX="31596" custLinFactNeighborY="2104">
        <dgm:presLayoutVars>
          <dgm:bulletEnabled val="1"/>
        </dgm:presLayoutVars>
      </dgm:prSet>
      <dgm:spPr/>
      <dgm:t>
        <a:bodyPr/>
        <a:lstStyle/>
        <a:p>
          <a:endParaRPr lang="en-US"/>
        </a:p>
      </dgm:t>
    </dgm:pt>
    <dgm:pt modelId="{FAFAEABE-BB87-470D-BCB0-B51AB992528A}" type="pres">
      <dgm:prSet presAssocID="{4CEF5C02-B8D4-474B-89A3-D45DEDD4768E}" presName="sp" presStyleCnt="0"/>
      <dgm:spPr/>
    </dgm:pt>
    <dgm:pt modelId="{F9E33D85-9C35-40DD-9101-E0CB2BEDEF37}" type="pres">
      <dgm:prSet presAssocID="{C354F117-2BAA-4700-8D4A-5D9B9490169F}" presName="linNode" presStyleCnt="0"/>
      <dgm:spPr/>
    </dgm:pt>
    <dgm:pt modelId="{128917BE-304B-47D0-8A2B-DC620AD48E7A}" type="pres">
      <dgm:prSet presAssocID="{C354F117-2BAA-4700-8D4A-5D9B9490169F}" presName="parentText" presStyleLbl="node1" presStyleIdx="1" presStyleCnt="2" custScaleX="136873">
        <dgm:presLayoutVars>
          <dgm:chMax val="1"/>
          <dgm:bulletEnabled val="1"/>
        </dgm:presLayoutVars>
      </dgm:prSet>
      <dgm:spPr/>
      <dgm:t>
        <a:bodyPr/>
        <a:lstStyle/>
        <a:p>
          <a:endParaRPr lang="en-US"/>
        </a:p>
      </dgm:t>
    </dgm:pt>
    <dgm:pt modelId="{DDC69ABA-BF02-4290-AA6B-B554F9A425FE}" type="pres">
      <dgm:prSet presAssocID="{C354F117-2BAA-4700-8D4A-5D9B9490169F}" presName="descendantText" presStyleLbl="alignAccFollowNode1" presStyleIdx="1" presStyleCnt="2" custScaleX="96633" custLinFactNeighborX="29165" custLinFactNeighborY="448">
        <dgm:presLayoutVars>
          <dgm:bulletEnabled val="1"/>
        </dgm:presLayoutVars>
      </dgm:prSet>
      <dgm:spPr/>
      <dgm:t>
        <a:bodyPr/>
        <a:lstStyle/>
        <a:p>
          <a:endParaRPr lang="en-US"/>
        </a:p>
      </dgm:t>
    </dgm:pt>
  </dgm:ptLst>
  <dgm:cxnLst>
    <dgm:cxn modelId="{C3155839-9A4C-4AEC-872C-ED0FFCFC36AE}" type="presOf" srcId="{E85EA4ED-3073-46CA-89F8-340C242B5B54}" destId="{DDC69ABA-BF02-4290-AA6B-B554F9A425FE}" srcOrd="0" destOrd="0" presId="urn:microsoft.com/office/officeart/2005/8/layout/vList5"/>
    <dgm:cxn modelId="{32BB0C26-656E-4ACF-B6CC-64416F7DB939}" srcId="{C354F117-2BAA-4700-8D4A-5D9B9490169F}" destId="{E85EA4ED-3073-46CA-89F8-340C242B5B54}" srcOrd="0" destOrd="0" parTransId="{BF1D1261-BF07-4B16-9596-7666360A5B14}" sibTransId="{BC4DA381-AB8B-40BE-BDA3-90E564A747B0}"/>
    <dgm:cxn modelId="{0765A5F9-FEDF-49BD-9EC9-BDDCC4DAEB46}" srcId="{85DBA2FF-8910-4473-A53A-47D5F7441032}" destId="{C354F117-2BAA-4700-8D4A-5D9B9490169F}" srcOrd="1" destOrd="0" parTransId="{D10F0326-36B3-403D-A76A-C848A4848D7E}" sibTransId="{FB93E582-A872-4BBE-896C-24D616A99055}"/>
    <dgm:cxn modelId="{41EB720A-3004-4609-B6B3-442FD22F7B50}" type="presOf" srcId="{85DBA2FF-8910-4473-A53A-47D5F7441032}" destId="{0147D0C3-031B-4E1D-9D00-5C488C4E0DAE}" srcOrd="0" destOrd="0" presId="urn:microsoft.com/office/officeart/2005/8/layout/vList5"/>
    <dgm:cxn modelId="{B5EB115A-27A8-44AB-843B-1DDDE24AEB41}" type="presOf" srcId="{C0546954-2F08-40C6-8461-1BDC44F8CFDA}" destId="{181586DA-AE1F-4679-B3F5-46F68DF41FEC}" srcOrd="0" destOrd="0" presId="urn:microsoft.com/office/officeart/2005/8/layout/vList5"/>
    <dgm:cxn modelId="{7A633A47-54BF-4783-A6DB-3B69BABEC859}" type="presOf" srcId="{CA23DF70-516C-4E7B-B01E-2F1FFFB01719}" destId="{E0DD5BDF-03E5-4BE5-BE58-AC507C00309D}" srcOrd="0" destOrd="0" presId="urn:microsoft.com/office/officeart/2005/8/layout/vList5"/>
    <dgm:cxn modelId="{7C205B6D-E1B9-47AC-A920-E89138B9FDEF}" srcId="{C0546954-2F08-40C6-8461-1BDC44F8CFDA}" destId="{CA23DF70-516C-4E7B-B01E-2F1FFFB01719}" srcOrd="0" destOrd="0" parTransId="{45A202D4-316F-4F70-BD6A-6D3BADE96B70}" sibTransId="{870614F8-FB47-4004-AB16-0594E1247AF1}"/>
    <dgm:cxn modelId="{627FBA5A-F59B-4E54-B233-E1DBDF127698}" srcId="{85DBA2FF-8910-4473-A53A-47D5F7441032}" destId="{C0546954-2F08-40C6-8461-1BDC44F8CFDA}" srcOrd="0" destOrd="0" parTransId="{C4A5FF14-5249-4E30-A2AB-CA847A4FF8A2}" sibTransId="{4CEF5C02-B8D4-474B-89A3-D45DEDD4768E}"/>
    <dgm:cxn modelId="{947F4312-8E19-4A7D-9703-180BE07E953E}" type="presOf" srcId="{C354F117-2BAA-4700-8D4A-5D9B9490169F}" destId="{128917BE-304B-47D0-8A2B-DC620AD48E7A}" srcOrd="0" destOrd="0" presId="urn:microsoft.com/office/officeart/2005/8/layout/vList5"/>
    <dgm:cxn modelId="{877B9AFD-3197-4289-98C6-FFA2C603333E}" type="presParOf" srcId="{0147D0C3-031B-4E1D-9D00-5C488C4E0DAE}" destId="{CBC4C2C1-65CA-4BFC-B7A2-326C34CDCDEA}" srcOrd="0" destOrd="0" presId="urn:microsoft.com/office/officeart/2005/8/layout/vList5"/>
    <dgm:cxn modelId="{662F2067-31DB-4D66-B581-A4453E258E6F}" type="presParOf" srcId="{CBC4C2C1-65CA-4BFC-B7A2-326C34CDCDEA}" destId="{181586DA-AE1F-4679-B3F5-46F68DF41FEC}" srcOrd="0" destOrd="0" presId="urn:microsoft.com/office/officeart/2005/8/layout/vList5"/>
    <dgm:cxn modelId="{538ABADB-8A08-452B-8965-8F4C88A441BB}" type="presParOf" srcId="{CBC4C2C1-65CA-4BFC-B7A2-326C34CDCDEA}" destId="{E0DD5BDF-03E5-4BE5-BE58-AC507C00309D}" srcOrd="1" destOrd="0" presId="urn:microsoft.com/office/officeart/2005/8/layout/vList5"/>
    <dgm:cxn modelId="{0CC6ECC7-37DB-4C4C-95A5-2668D652A168}" type="presParOf" srcId="{0147D0C3-031B-4E1D-9D00-5C488C4E0DAE}" destId="{FAFAEABE-BB87-470D-BCB0-B51AB992528A}" srcOrd="1" destOrd="0" presId="urn:microsoft.com/office/officeart/2005/8/layout/vList5"/>
    <dgm:cxn modelId="{296081C0-CBBB-4F97-8786-E5628604C9DE}" type="presParOf" srcId="{0147D0C3-031B-4E1D-9D00-5C488C4E0DAE}" destId="{F9E33D85-9C35-40DD-9101-E0CB2BEDEF37}" srcOrd="2" destOrd="0" presId="urn:microsoft.com/office/officeart/2005/8/layout/vList5"/>
    <dgm:cxn modelId="{8AB85A15-073F-4399-AEB7-C7584937FBCE}" type="presParOf" srcId="{F9E33D85-9C35-40DD-9101-E0CB2BEDEF37}" destId="{128917BE-304B-47D0-8A2B-DC620AD48E7A}" srcOrd="0" destOrd="0" presId="urn:microsoft.com/office/officeart/2005/8/layout/vList5"/>
    <dgm:cxn modelId="{BE364CD8-252C-44A2-BAC2-1EA54CBC3CAE}" type="presParOf" srcId="{F9E33D85-9C35-40DD-9101-E0CB2BEDEF37}" destId="{DDC69ABA-BF02-4290-AA6B-B554F9A425FE}"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A8A261-9B2B-4CEC-B4C2-64EC2CE0688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D7033BB7-0710-4960-B8D1-443CEB92C7B0}">
      <dgm:prSet phldrT="[Text]"/>
      <dgm:spPr/>
      <dgm:t>
        <a:bodyPr/>
        <a:lstStyle/>
        <a:p>
          <a:r>
            <a:rPr lang="en-US" dirty="0" smtClean="0">
              <a:latin typeface="Times New Roman" pitchFamily="18" charset="0"/>
              <a:cs typeface="Times New Roman" pitchFamily="18" charset="0"/>
            </a:rPr>
            <a:t>Proximate composition (moisture, crude protein, fat and ash contents)</a:t>
          </a:r>
          <a:endParaRPr lang="en-GB" dirty="0">
            <a:latin typeface="Times New Roman" pitchFamily="18" charset="0"/>
            <a:cs typeface="Times New Roman" pitchFamily="18" charset="0"/>
          </a:endParaRPr>
        </a:p>
      </dgm:t>
    </dgm:pt>
    <dgm:pt modelId="{C1735E99-1EC5-455D-AAC7-3750C9D7F8A7}" type="parTrans" cxnId="{D253808A-314E-4DA5-9942-AFC8EE8DE96E}">
      <dgm:prSet/>
      <dgm:spPr/>
      <dgm:t>
        <a:bodyPr/>
        <a:lstStyle/>
        <a:p>
          <a:endParaRPr lang="en-GB"/>
        </a:p>
      </dgm:t>
    </dgm:pt>
    <dgm:pt modelId="{5043069A-85A2-44DD-84A8-335D666DE17B}" type="sibTrans" cxnId="{D253808A-314E-4DA5-9942-AFC8EE8DE96E}">
      <dgm:prSet/>
      <dgm:spPr/>
      <dgm:t>
        <a:bodyPr/>
        <a:lstStyle/>
        <a:p>
          <a:endParaRPr lang="en-GB"/>
        </a:p>
      </dgm:t>
    </dgm:pt>
    <dgm:pt modelId="{6118719D-205C-4590-A2C3-99E3D0EC177A}">
      <dgm:prSet phldrT="[Text]" custT="1"/>
      <dgm:spPr/>
      <dgm:t>
        <a:bodyPr/>
        <a:lstStyle/>
        <a:p>
          <a:r>
            <a:rPr lang="en-US" sz="2000" b="0" dirty="0" smtClean="0">
              <a:latin typeface="Times New Roman" pitchFamily="18" charset="0"/>
              <a:cs typeface="Times New Roman" pitchFamily="18" charset="0"/>
            </a:rPr>
            <a:t>Proximate composition (AOAC, 2005).</a:t>
          </a:r>
          <a:endParaRPr lang="en-GB" sz="2000" b="0" dirty="0">
            <a:latin typeface="Times New Roman" pitchFamily="18" charset="0"/>
            <a:cs typeface="Times New Roman" pitchFamily="18" charset="0"/>
          </a:endParaRPr>
        </a:p>
      </dgm:t>
    </dgm:pt>
    <dgm:pt modelId="{62788803-FDC2-450A-9EEC-058567DF658F}" type="parTrans" cxnId="{E3647B64-A06E-4A03-BDB9-B128314EA167}">
      <dgm:prSet/>
      <dgm:spPr/>
      <dgm:t>
        <a:bodyPr/>
        <a:lstStyle/>
        <a:p>
          <a:endParaRPr lang="en-GB"/>
        </a:p>
      </dgm:t>
    </dgm:pt>
    <dgm:pt modelId="{DDA4EB96-14CD-43FE-AC97-E6CC579855E7}" type="sibTrans" cxnId="{E3647B64-A06E-4A03-BDB9-B128314EA167}">
      <dgm:prSet/>
      <dgm:spPr/>
      <dgm:t>
        <a:bodyPr/>
        <a:lstStyle/>
        <a:p>
          <a:endParaRPr lang="en-GB"/>
        </a:p>
      </dgm:t>
    </dgm:pt>
    <dgm:pt modelId="{F47BA17D-A595-46AB-9330-4859C5D1FAC5}">
      <dgm:prSet phldrT="[Text]"/>
      <dgm:spPr/>
      <dgm:t>
        <a:bodyPr/>
        <a:lstStyle/>
        <a:p>
          <a:r>
            <a:rPr lang="en-US" dirty="0" smtClean="0">
              <a:latin typeface="Times New Roman" pitchFamily="18" charset="0"/>
              <a:cs typeface="Times New Roman" pitchFamily="18" charset="0"/>
            </a:rPr>
            <a:t>pH, FFA, TBA, TVN and PV</a:t>
          </a:r>
          <a:endParaRPr lang="en-GB" dirty="0">
            <a:latin typeface="Times New Roman" pitchFamily="18" charset="0"/>
            <a:cs typeface="Times New Roman" pitchFamily="18" charset="0"/>
          </a:endParaRPr>
        </a:p>
      </dgm:t>
    </dgm:pt>
    <dgm:pt modelId="{A1CAF8A3-2DD4-4299-BB40-CF1E9204D4ED}" type="parTrans" cxnId="{47C0D226-D0DA-443D-AC5D-2F4C771B4419}">
      <dgm:prSet/>
      <dgm:spPr/>
      <dgm:t>
        <a:bodyPr/>
        <a:lstStyle/>
        <a:p>
          <a:endParaRPr lang="en-GB"/>
        </a:p>
      </dgm:t>
    </dgm:pt>
    <dgm:pt modelId="{60B30247-0C33-4877-B1A0-49D93553AE1A}" type="sibTrans" cxnId="{47C0D226-D0DA-443D-AC5D-2F4C771B4419}">
      <dgm:prSet/>
      <dgm:spPr/>
      <dgm:t>
        <a:bodyPr/>
        <a:lstStyle/>
        <a:p>
          <a:endParaRPr lang="en-GB"/>
        </a:p>
      </dgm:t>
    </dgm:pt>
    <dgm:pt modelId="{2BADECC8-4C5B-45EA-9821-642033906ECC}">
      <dgm:prSet phldrT="[Text]" custT="1"/>
      <dgm:spPr/>
      <dgm:t>
        <a:bodyPr/>
        <a:lstStyle/>
        <a:p>
          <a:r>
            <a:rPr lang="en-US" sz="2000" b="0" dirty="0" smtClean="0">
              <a:latin typeface="Times New Roman" pitchFamily="18" charset="0"/>
              <a:cs typeface="Times New Roman" pitchFamily="18" charset="0"/>
            </a:rPr>
            <a:t>pH - digital pH meter (98107).</a:t>
          </a:r>
          <a:endParaRPr lang="en-GB" sz="2000" b="0" dirty="0">
            <a:latin typeface="Times New Roman" pitchFamily="18" charset="0"/>
            <a:cs typeface="Times New Roman" pitchFamily="18" charset="0"/>
          </a:endParaRPr>
        </a:p>
      </dgm:t>
    </dgm:pt>
    <dgm:pt modelId="{844814B6-7C2F-4C8B-9478-D0F96E3285F3}" type="parTrans" cxnId="{AF76FD87-181A-4B04-A451-626979D9187D}">
      <dgm:prSet/>
      <dgm:spPr/>
      <dgm:t>
        <a:bodyPr/>
        <a:lstStyle/>
        <a:p>
          <a:endParaRPr lang="en-GB"/>
        </a:p>
      </dgm:t>
    </dgm:pt>
    <dgm:pt modelId="{92F57F7A-95F3-46F3-B148-20CE6D5AEF50}" type="sibTrans" cxnId="{AF76FD87-181A-4B04-A451-626979D9187D}">
      <dgm:prSet/>
      <dgm:spPr/>
      <dgm:t>
        <a:bodyPr/>
        <a:lstStyle/>
        <a:p>
          <a:endParaRPr lang="en-GB"/>
        </a:p>
      </dgm:t>
    </dgm:pt>
    <dgm:pt modelId="{2531E861-918A-4E5A-8116-7BE926C12BFE}">
      <dgm:prSet phldrT="[Text]" custT="1"/>
      <dgm:spPr/>
      <dgm:t>
        <a:bodyPr/>
        <a:lstStyle/>
        <a:p>
          <a:r>
            <a:rPr lang="en-US" sz="2000" b="0" dirty="0" smtClean="0">
              <a:latin typeface="Times New Roman" pitchFamily="18" charset="0"/>
              <a:cs typeface="Times New Roman" pitchFamily="18" charset="0"/>
            </a:rPr>
            <a:t>Free fatty acid, </a:t>
          </a:r>
          <a:r>
            <a:rPr lang="en-US" sz="2000" b="0" dirty="0" err="1" smtClean="0">
              <a:latin typeface="Times New Roman" pitchFamily="18" charset="0"/>
              <a:cs typeface="Times New Roman" pitchFamily="18" charset="0"/>
            </a:rPr>
            <a:t>thiobarbituri</a:t>
          </a:r>
          <a:r>
            <a:rPr lang="en-US" sz="2000" b="0" dirty="0" smtClean="0">
              <a:latin typeface="Times New Roman" pitchFamily="18" charset="0"/>
              <a:cs typeface="Times New Roman" pitchFamily="18" charset="0"/>
            </a:rPr>
            <a:t> acid, total volatile nitrogen and peroxide value  were determined by Pearson (1976) method. </a:t>
          </a:r>
          <a:endParaRPr lang="en-GB" sz="2000" b="0" dirty="0">
            <a:latin typeface="Times New Roman" pitchFamily="18" charset="0"/>
            <a:cs typeface="Times New Roman" pitchFamily="18" charset="0"/>
          </a:endParaRPr>
        </a:p>
      </dgm:t>
    </dgm:pt>
    <dgm:pt modelId="{59136252-241E-4640-AD96-AE0CD959D242}" type="parTrans" cxnId="{531A378B-EC5B-4741-B500-9469593790B7}">
      <dgm:prSet/>
      <dgm:spPr/>
      <dgm:t>
        <a:bodyPr/>
        <a:lstStyle/>
        <a:p>
          <a:endParaRPr lang="en-GB"/>
        </a:p>
      </dgm:t>
    </dgm:pt>
    <dgm:pt modelId="{C6B3D5F5-E7B9-469F-B7DE-E2F73B6A5354}" type="sibTrans" cxnId="{531A378B-EC5B-4741-B500-9469593790B7}">
      <dgm:prSet/>
      <dgm:spPr/>
      <dgm:t>
        <a:bodyPr/>
        <a:lstStyle/>
        <a:p>
          <a:endParaRPr lang="en-GB"/>
        </a:p>
      </dgm:t>
    </dgm:pt>
    <dgm:pt modelId="{BC6314BA-78C6-487F-9F84-1DC848C5D33C}" type="pres">
      <dgm:prSet presAssocID="{2CA8A261-9B2B-4CEC-B4C2-64EC2CE06887}" presName="Name0" presStyleCnt="0">
        <dgm:presLayoutVars>
          <dgm:dir/>
          <dgm:animLvl val="lvl"/>
          <dgm:resizeHandles val="exact"/>
        </dgm:presLayoutVars>
      </dgm:prSet>
      <dgm:spPr/>
      <dgm:t>
        <a:bodyPr/>
        <a:lstStyle/>
        <a:p>
          <a:endParaRPr lang="en-GB"/>
        </a:p>
      </dgm:t>
    </dgm:pt>
    <dgm:pt modelId="{EE1DA04F-E70A-4E9A-8909-4C38B242ED77}" type="pres">
      <dgm:prSet presAssocID="{D7033BB7-0710-4960-B8D1-443CEB92C7B0}" presName="linNode" presStyleCnt="0"/>
      <dgm:spPr/>
    </dgm:pt>
    <dgm:pt modelId="{09780763-295C-4935-B07E-D500D8DB0517}" type="pres">
      <dgm:prSet presAssocID="{D7033BB7-0710-4960-B8D1-443CEB92C7B0}" presName="parentText" presStyleLbl="node1" presStyleIdx="0" presStyleCnt="2">
        <dgm:presLayoutVars>
          <dgm:chMax val="1"/>
          <dgm:bulletEnabled val="1"/>
        </dgm:presLayoutVars>
      </dgm:prSet>
      <dgm:spPr/>
      <dgm:t>
        <a:bodyPr/>
        <a:lstStyle/>
        <a:p>
          <a:endParaRPr lang="en-GB"/>
        </a:p>
      </dgm:t>
    </dgm:pt>
    <dgm:pt modelId="{0F538519-1F18-4373-846C-F8D0E4268CB7}" type="pres">
      <dgm:prSet presAssocID="{D7033BB7-0710-4960-B8D1-443CEB92C7B0}" presName="descendantText" presStyleLbl="alignAccFollowNode1" presStyleIdx="0" presStyleCnt="2">
        <dgm:presLayoutVars>
          <dgm:bulletEnabled val="1"/>
        </dgm:presLayoutVars>
      </dgm:prSet>
      <dgm:spPr/>
      <dgm:t>
        <a:bodyPr/>
        <a:lstStyle/>
        <a:p>
          <a:endParaRPr lang="en-GB"/>
        </a:p>
      </dgm:t>
    </dgm:pt>
    <dgm:pt modelId="{C0EFCD81-DAF3-458D-8320-7B01FDE13174}" type="pres">
      <dgm:prSet presAssocID="{5043069A-85A2-44DD-84A8-335D666DE17B}" presName="sp" presStyleCnt="0"/>
      <dgm:spPr/>
    </dgm:pt>
    <dgm:pt modelId="{8319D0DC-4F75-49FC-B61C-9CAF5833252D}" type="pres">
      <dgm:prSet presAssocID="{F47BA17D-A595-46AB-9330-4859C5D1FAC5}" presName="linNode" presStyleCnt="0"/>
      <dgm:spPr/>
    </dgm:pt>
    <dgm:pt modelId="{0085FD82-0CDD-42AA-8E09-6A4E282937AA}" type="pres">
      <dgm:prSet presAssocID="{F47BA17D-A595-46AB-9330-4859C5D1FAC5}" presName="parentText" presStyleLbl="node1" presStyleIdx="1" presStyleCnt="2">
        <dgm:presLayoutVars>
          <dgm:chMax val="1"/>
          <dgm:bulletEnabled val="1"/>
        </dgm:presLayoutVars>
      </dgm:prSet>
      <dgm:spPr/>
      <dgm:t>
        <a:bodyPr/>
        <a:lstStyle/>
        <a:p>
          <a:endParaRPr lang="en-GB"/>
        </a:p>
      </dgm:t>
    </dgm:pt>
    <dgm:pt modelId="{CC9E22EC-1DCA-4FB9-8F77-130CDD1F8E94}" type="pres">
      <dgm:prSet presAssocID="{F47BA17D-A595-46AB-9330-4859C5D1FAC5}" presName="descendantText" presStyleLbl="alignAccFollowNode1" presStyleIdx="1" presStyleCnt="2">
        <dgm:presLayoutVars>
          <dgm:bulletEnabled val="1"/>
        </dgm:presLayoutVars>
      </dgm:prSet>
      <dgm:spPr/>
      <dgm:t>
        <a:bodyPr/>
        <a:lstStyle/>
        <a:p>
          <a:endParaRPr lang="en-GB"/>
        </a:p>
      </dgm:t>
    </dgm:pt>
  </dgm:ptLst>
  <dgm:cxnLst>
    <dgm:cxn modelId="{E3647B64-A06E-4A03-BDB9-B128314EA167}" srcId="{D7033BB7-0710-4960-B8D1-443CEB92C7B0}" destId="{6118719D-205C-4590-A2C3-99E3D0EC177A}" srcOrd="0" destOrd="0" parTransId="{62788803-FDC2-450A-9EEC-058567DF658F}" sibTransId="{DDA4EB96-14CD-43FE-AC97-E6CC579855E7}"/>
    <dgm:cxn modelId="{6C7FD740-EC3A-431E-805F-2AB918C89431}" type="presOf" srcId="{2BADECC8-4C5B-45EA-9821-642033906ECC}" destId="{CC9E22EC-1DCA-4FB9-8F77-130CDD1F8E94}" srcOrd="0" destOrd="0" presId="urn:microsoft.com/office/officeart/2005/8/layout/vList5"/>
    <dgm:cxn modelId="{E0343350-8625-441B-BF74-0434AB951C26}" type="presOf" srcId="{D7033BB7-0710-4960-B8D1-443CEB92C7B0}" destId="{09780763-295C-4935-B07E-D500D8DB0517}" srcOrd="0" destOrd="0" presId="urn:microsoft.com/office/officeart/2005/8/layout/vList5"/>
    <dgm:cxn modelId="{BDB06F34-16B8-4CC4-82A6-F150A9B1DAB2}" type="presOf" srcId="{F47BA17D-A595-46AB-9330-4859C5D1FAC5}" destId="{0085FD82-0CDD-42AA-8E09-6A4E282937AA}" srcOrd="0" destOrd="0" presId="urn:microsoft.com/office/officeart/2005/8/layout/vList5"/>
    <dgm:cxn modelId="{AF76FD87-181A-4B04-A451-626979D9187D}" srcId="{F47BA17D-A595-46AB-9330-4859C5D1FAC5}" destId="{2BADECC8-4C5B-45EA-9821-642033906ECC}" srcOrd="0" destOrd="0" parTransId="{844814B6-7C2F-4C8B-9478-D0F96E3285F3}" sibTransId="{92F57F7A-95F3-46F3-B148-20CE6D5AEF50}"/>
    <dgm:cxn modelId="{47C0D226-D0DA-443D-AC5D-2F4C771B4419}" srcId="{2CA8A261-9B2B-4CEC-B4C2-64EC2CE06887}" destId="{F47BA17D-A595-46AB-9330-4859C5D1FAC5}" srcOrd="1" destOrd="0" parTransId="{A1CAF8A3-2DD4-4299-BB40-CF1E9204D4ED}" sibTransId="{60B30247-0C33-4877-B1A0-49D93553AE1A}"/>
    <dgm:cxn modelId="{C988E95B-2146-4069-975F-837F636AC2DB}" type="presOf" srcId="{2CA8A261-9B2B-4CEC-B4C2-64EC2CE06887}" destId="{BC6314BA-78C6-487F-9F84-1DC848C5D33C}" srcOrd="0" destOrd="0" presId="urn:microsoft.com/office/officeart/2005/8/layout/vList5"/>
    <dgm:cxn modelId="{D253808A-314E-4DA5-9942-AFC8EE8DE96E}" srcId="{2CA8A261-9B2B-4CEC-B4C2-64EC2CE06887}" destId="{D7033BB7-0710-4960-B8D1-443CEB92C7B0}" srcOrd="0" destOrd="0" parTransId="{C1735E99-1EC5-455D-AAC7-3750C9D7F8A7}" sibTransId="{5043069A-85A2-44DD-84A8-335D666DE17B}"/>
    <dgm:cxn modelId="{63D73357-E22A-4A7E-9ABD-0130887FF560}" type="presOf" srcId="{2531E861-918A-4E5A-8116-7BE926C12BFE}" destId="{CC9E22EC-1DCA-4FB9-8F77-130CDD1F8E94}" srcOrd="0" destOrd="1" presId="urn:microsoft.com/office/officeart/2005/8/layout/vList5"/>
    <dgm:cxn modelId="{531A378B-EC5B-4741-B500-9469593790B7}" srcId="{F47BA17D-A595-46AB-9330-4859C5D1FAC5}" destId="{2531E861-918A-4E5A-8116-7BE926C12BFE}" srcOrd="1" destOrd="0" parTransId="{59136252-241E-4640-AD96-AE0CD959D242}" sibTransId="{C6B3D5F5-E7B9-469F-B7DE-E2F73B6A5354}"/>
    <dgm:cxn modelId="{673E3B45-B726-4063-96E3-B6BD01AA9E3D}" type="presOf" srcId="{6118719D-205C-4590-A2C3-99E3D0EC177A}" destId="{0F538519-1F18-4373-846C-F8D0E4268CB7}" srcOrd="0" destOrd="0" presId="urn:microsoft.com/office/officeart/2005/8/layout/vList5"/>
    <dgm:cxn modelId="{8A32B63B-DFFA-4524-85EB-1A7E6E01392A}" type="presParOf" srcId="{BC6314BA-78C6-487F-9F84-1DC848C5D33C}" destId="{EE1DA04F-E70A-4E9A-8909-4C38B242ED77}" srcOrd="0" destOrd="0" presId="urn:microsoft.com/office/officeart/2005/8/layout/vList5"/>
    <dgm:cxn modelId="{B35D1630-0F0B-440C-ACF9-AFC338BD4400}" type="presParOf" srcId="{EE1DA04F-E70A-4E9A-8909-4C38B242ED77}" destId="{09780763-295C-4935-B07E-D500D8DB0517}" srcOrd="0" destOrd="0" presId="urn:microsoft.com/office/officeart/2005/8/layout/vList5"/>
    <dgm:cxn modelId="{BDBFEADE-7DE9-4EC5-BF70-C6F88CC2E289}" type="presParOf" srcId="{EE1DA04F-E70A-4E9A-8909-4C38B242ED77}" destId="{0F538519-1F18-4373-846C-F8D0E4268CB7}" srcOrd="1" destOrd="0" presId="urn:microsoft.com/office/officeart/2005/8/layout/vList5"/>
    <dgm:cxn modelId="{FC4EE261-CFDB-4B35-B17F-1469950B345A}" type="presParOf" srcId="{BC6314BA-78C6-487F-9F84-1DC848C5D33C}" destId="{C0EFCD81-DAF3-458D-8320-7B01FDE13174}" srcOrd="1" destOrd="0" presId="urn:microsoft.com/office/officeart/2005/8/layout/vList5"/>
    <dgm:cxn modelId="{4CB52378-8A8E-4C6F-AE62-FD1DF1F205A2}" type="presParOf" srcId="{BC6314BA-78C6-487F-9F84-1DC848C5D33C}" destId="{8319D0DC-4F75-49FC-B61C-9CAF5833252D}" srcOrd="2" destOrd="0" presId="urn:microsoft.com/office/officeart/2005/8/layout/vList5"/>
    <dgm:cxn modelId="{71F98462-2874-4D6D-A628-3EA9F82DBF54}" type="presParOf" srcId="{8319D0DC-4F75-49FC-B61C-9CAF5833252D}" destId="{0085FD82-0CDD-42AA-8E09-6A4E282937AA}" srcOrd="0" destOrd="0" presId="urn:microsoft.com/office/officeart/2005/8/layout/vList5"/>
    <dgm:cxn modelId="{7B178382-9CFE-4718-AD3D-86A9E682123C}" type="presParOf" srcId="{8319D0DC-4F75-49FC-B61C-9CAF5833252D}" destId="{CC9E22EC-1DCA-4FB9-8F77-130CDD1F8E94}"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2F2C4B-9C82-4C59-AEE0-AC5DD4F6771F}" type="doc">
      <dgm:prSet loTypeId="urn:microsoft.com/office/officeart/2005/8/layout/pyramid2" loCatId="list" qsTypeId="urn:microsoft.com/office/officeart/2005/8/quickstyle/simple1" qsCatId="simple" csTypeId="urn:microsoft.com/office/officeart/2005/8/colors/accent1_2" csCatId="accent1" phldr="1"/>
      <dgm:spPr/>
    </dgm:pt>
    <dgm:pt modelId="{8C4A0BE5-6D8D-4D62-B1BC-245AD5C69FDC}" type="pres">
      <dgm:prSet presAssocID="{2F2F2C4B-9C82-4C59-AEE0-AC5DD4F6771F}" presName="compositeShape" presStyleCnt="0">
        <dgm:presLayoutVars>
          <dgm:dir/>
          <dgm:resizeHandles/>
        </dgm:presLayoutVars>
      </dgm:prSet>
      <dgm:spPr/>
    </dgm:pt>
  </dgm:ptLst>
  <dgm:cxnLst>
    <dgm:cxn modelId="{492EAB02-7B3F-4B89-8223-F5BE49DF31EE}" type="presOf" srcId="{2F2F2C4B-9C82-4C59-AEE0-AC5DD4F6771F}" destId="{8C4A0BE5-6D8D-4D62-B1BC-245AD5C69FDC}" srcOrd="0"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39A810-F301-49BD-8061-96184D79D320}">
      <dsp:nvSpPr>
        <dsp:cNvPr id="0" name=""/>
        <dsp:cNvSpPr/>
      </dsp:nvSpPr>
      <dsp:spPr>
        <a:xfrm rot="5400000">
          <a:off x="5344117" y="-2051456"/>
          <a:ext cx="1747604" cy="5852160"/>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extrusionH="12700"/>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chemeClr val="tx1"/>
              </a:solidFill>
              <a:latin typeface="Times New Roman" pitchFamily="18" charset="0"/>
              <a:cs typeface="Times New Roman" pitchFamily="18" charset="0"/>
            </a:rPr>
            <a:t>Despite the numerous food and economic values imbedded in catfish (</a:t>
          </a:r>
          <a:r>
            <a:rPr lang="en-US" sz="2000" b="0" i="1" kern="1200" dirty="0" err="1" smtClean="0">
              <a:solidFill>
                <a:schemeClr val="tx1"/>
              </a:solidFill>
              <a:latin typeface="Times New Roman" pitchFamily="18" charset="0"/>
              <a:cs typeface="Times New Roman" pitchFamily="18" charset="0"/>
            </a:rPr>
            <a:t>Clarias</a:t>
          </a:r>
          <a:r>
            <a:rPr lang="en-US" sz="2000" b="0" i="1" kern="1200" dirty="0" smtClean="0">
              <a:solidFill>
                <a:schemeClr val="tx1"/>
              </a:solidFill>
              <a:latin typeface="Times New Roman" pitchFamily="18" charset="0"/>
              <a:cs typeface="Times New Roman" pitchFamily="18" charset="0"/>
            </a:rPr>
            <a:t> </a:t>
          </a:r>
          <a:r>
            <a:rPr lang="en-US" sz="2000" b="0" i="1" kern="1200" dirty="0" err="1" smtClean="0">
              <a:solidFill>
                <a:schemeClr val="tx1"/>
              </a:solidFill>
              <a:latin typeface="Times New Roman" pitchFamily="18" charset="0"/>
              <a:cs typeface="Times New Roman" pitchFamily="18" charset="0"/>
            </a:rPr>
            <a:t>gariepinus</a:t>
          </a:r>
          <a:r>
            <a:rPr lang="en-US" sz="2000" b="0" i="1" kern="1200" dirty="0" smtClean="0">
              <a:solidFill>
                <a:schemeClr val="tx1"/>
              </a:solidFill>
              <a:latin typeface="Times New Roman" pitchFamily="18" charset="0"/>
              <a:cs typeface="Times New Roman" pitchFamily="18" charset="0"/>
            </a:rPr>
            <a:t>)</a:t>
          </a:r>
          <a:r>
            <a:rPr lang="en-US" sz="2000" b="0" kern="1200" dirty="0" smtClean="0">
              <a:solidFill>
                <a:schemeClr val="tx1"/>
              </a:solidFill>
              <a:latin typeface="Times New Roman" pitchFamily="18" charset="0"/>
              <a:cs typeface="Times New Roman" pitchFamily="18" charset="0"/>
            </a:rPr>
            <a:t>, accessing these values is limited.</a:t>
          </a:r>
          <a:r>
            <a:rPr lang="en-US" sz="2000" b="0" kern="1200" dirty="0" smtClean="0">
              <a:solidFill>
                <a:schemeClr val="bg1"/>
              </a:solidFill>
              <a:latin typeface="Times New Roman" pitchFamily="18" charset="0"/>
              <a:cs typeface="Times New Roman" pitchFamily="18" charset="0"/>
            </a:rPr>
            <a:t> </a:t>
          </a:r>
          <a:endParaRPr lang="en-US" sz="2000" b="0" kern="1200" dirty="0">
            <a:solidFill>
              <a:schemeClr val="bg1"/>
            </a:solidFill>
            <a:latin typeface="Times New Roman" pitchFamily="18" charset="0"/>
            <a:cs typeface="Times New Roman" pitchFamily="18" charset="0"/>
          </a:endParaRPr>
        </a:p>
      </dsp:txBody>
      <dsp:txXfrm rot="5400000">
        <a:off x="5344117" y="-2051456"/>
        <a:ext cx="1747604" cy="5852160"/>
      </dsp:txXfrm>
    </dsp:sp>
    <dsp:sp modelId="{DBEC2645-AA2E-483C-9CE9-EB1415C9CD29}">
      <dsp:nvSpPr>
        <dsp:cNvPr id="0" name=""/>
        <dsp:cNvSpPr/>
      </dsp:nvSpPr>
      <dsp:spPr>
        <a:xfrm>
          <a:off x="0" y="0"/>
          <a:ext cx="3291840" cy="174104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effectLst>
                <a:outerShdw blurRad="38100" dist="38100" dir="2700000" algn="tl">
                  <a:srgbClr val="000000">
                    <a:alpha val="43137"/>
                  </a:srgbClr>
                </a:outerShdw>
              </a:effectLst>
              <a:latin typeface="Times New Roman" pitchFamily="18" charset="0"/>
              <a:cs typeface="Times New Roman" pitchFamily="18" charset="0"/>
            </a:rPr>
            <a:t>Limitation of values</a:t>
          </a:r>
          <a:endParaRPr lang="en-US" sz="4900" kern="1200" dirty="0">
            <a:effectLst>
              <a:outerShdw blurRad="38100" dist="38100" dir="2700000" algn="tl">
                <a:srgbClr val="000000">
                  <a:alpha val="43137"/>
                </a:srgbClr>
              </a:outerShdw>
            </a:effectLst>
            <a:latin typeface="Times New Roman" pitchFamily="18" charset="0"/>
            <a:cs typeface="Times New Roman" pitchFamily="18" charset="0"/>
          </a:endParaRPr>
        </a:p>
      </dsp:txBody>
      <dsp:txXfrm>
        <a:off x="0" y="0"/>
        <a:ext cx="3291840" cy="1741043"/>
      </dsp:txXfrm>
    </dsp:sp>
    <dsp:sp modelId="{FEE89BD2-ADA7-4EBF-8C57-5E8281F2201D}">
      <dsp:nvSpPr>
        <dsp:cNvPr id="0" name=""/>
        <dsp:cNvSpPr/>
      </dsp:nvSpPr>
      <dsp:spPr>
        <a:xfrm rot="5400000">
          <a:off x="2446220" y="-511271"/>
          <a:ext cx="4314113" cy="9081446"/>
        </a:xfrm>
        <a:prstGeom prst="round2SameRect">
          <a:avLst/>
        </a:prstGeom>
        <a:solidFill>
          <a:schemeClr val="lt1"/>
        </a:solidFill>
        <a:ln w="25400" cap="flat" cmpd="sng" algn="ctr">
          <a:solidFill>
            <a:schemeClr val="accent5"/>
          </a:solidFill>
          <a:prstDash val="solid"/>
        </a:ln>
        <a:effectLst/>
        <a:scene3d>
          <a:camera prst="orthographicFront"/>
          <a:lightRig rig="flat" dir="t"/>
        </a:scene3d>
        <a:sp3d extrusionH="12700"/>
      </dsp:spPr>
      <dsp:style>
        <a:lnRef idx="2">
          <a:schemeClr val="accent5"/>
        </a:lnRef>
        <a:fillRef idx="1">
          <a:schemeClr val="lt1"/>
        </a:fillRef>
        <a:effectRef idx="0">
          <a:schemeClr val="accent5"/>
        </a:effectRef>
        <a:fontRef idx="minor">
          <a:schemeClr val="dk1"/>
        </a:fontRef>
      </dsp:style>
      <dsp:txBody>
        <a:bodyPr spcFirstLastPara="0" vert="horz" wrap="square" lIns="247650" tIns="123825" rIns="247650" bIns="123825" numCol="1" spcCol="1270" anchor="ctr" anchorCtr="0">
          <a:noAutofit/>
        </a:bodyPr>
        <a:lstStyle/>
        <a:p>
          <a:pPr marL="228600" lvl="1" indent="0" algn="l" defTabSz="1066800">
            <a:lnSpc>
              <a:spcPct val="90000"/>
            </a:lnSpc>
            <a:spcBef>
              <a:spcPct val="0"/>
            </a:spcBef>
            <a:spcAft>
              <a:spcPts val="320"/>
            </a:spcAft>
            <a:buChar char="••"/>
          </a:pPr>
          <a:r>
            <a:rPr lang="en-US" sz="1900" kern="1200" dirty="0" smtClean="0">
              <a:latin typeface="Times New Roman" pitchFamily="18" charset="0"/>
              <a:cs typeface="Times New Roman" pitchFamily="18" charset="0"/>
            </a:rPr>
            <a:t>Inefficient and prevailing traditional methods of fish processing and  preservation in Nigeria (</a:t>
          </a:r>
          <a:r>
            <a:rPr lang="en-US" sz="1900" kern="1200" dirty="0" err="1" smtClean="0">
              <a:latin typeface="Times New Roman" pitchFamily="18" charset="0"/>
              <a:cs typeface="Times New Roman" pitchFamily="18" charset="0"/>
            </a:rPr>
            <a:t>Eyo</a:t>
          </a:r>
          <a:r>
            <a:rPr lang="en-US" sz="1900" kern="1200" dirty="0" smtClean="0">
              <a:latin typeface="Times New Roman" pitchFamily="18" charset="0"/>
              <a:cs typeface="Times New Roman" pitchFamily="18" charset="0"/>
            </a:rPr>
            <a:t>, 2001, </a:t>
          </a:r>
          <a:r>
            <a:rPr lang="en-US" sz="1900" kern="1200" dirty="0" err="1" smtClean="0">
              <a:latin typeface="Times New Roman" pitchFamily="18" charset="0"/>
              <a:cs typeface="Times New Roman" pitchFamily="18" charset="0"/>
            </a:rPr>
            <a:t>Oladele</a:t>
          </a:r>
          <a:r>
            <a:rPr lang="en-US" sz="1900" kern="1200" dirty="0" smtClean="0">
              <a:latin typeface="Times New Roman" pitchFamily="18" charset="0"/>
              <a:cs typeface="Times New Roman" pitchFamily="18" charset="0"/>
            </a:rPr>
            <a:t> and </a:t>
          </a:r>
          <a:r>
            <a:rPr lang="en-US" sz="1900" kern="1200" dirty="0" err="1" smtClean="0">
              <a:latin typeface="Times New Roman" pitchFamily="18" charset="0"/>
              <a:cs typeface="Times New Roman" pitchFamily="18" charset="0"/>
            </a:rPr>
            <a:t>Oladeji</a:t>
          </a:r>
          <a:r>
            <a:rPr lang="en-US" sz="1900" kern="1200" dirty="0" smtClean="0">
              <a:latin typeface="Times New Roman" pitchFamily="18" charset="0"/>
              <a:cs typeface="Times New Roman" pitchFamily="18" charset="0"/>
            </a:rPr>
            <a:t>, 2008; </a:t>
          </a:r>
          <a:r>
            <a:rPr lang="en-US" sz="1900" kern="1200" dirty="0" err="1" smtClean="0">
              <a:latin typeface="Times New Roman" pitchFamily="18" charset="0"/>
              <a:cs typeface="Times New Roman" pitchFamily="18" charset="0"/>
            </a:rPr>
            <a:t>Olayemi</a:t>
          </a:r>
          <a:r>
            <a:rPr lang="en-US" sz="1900" kern="1200" dirty="0" smtClean="0">
              <a:latin typeface="Times New Roman" pitchFamily="18" charset="0"/>
              <a:cs typeface="Times New Roman" pitchFamily="18" charset="0"/>
            </a:rPr>
            <a:t>, 2012).</a:t>
          </a:r>
          <a:endParaRPr lang="en-US" sz="1900" b="1" kern="1200" dirty="0">
            <a:solidFill>
              <a:schemeClr val="tx1"/>
            </a:solidFill>
            <a:latin typeface="Times New Roman" pitchFamily="18" charset="0"/>
            <a:cs typeface="Times New Roman" pitchFamily="18" charset="0"/>
          </a:endParaRPr>
        </a:p>
        <a:p>
          <a:pPr marL="228600" lvl="1" indent="0" algn="l" defTabSz="1066800">
            <a:lnSpc>
              <a:spcPct val="90000"/>
            </a:lnSpc>
            <a:spcBef>
              <a:spcPct val="0"/>
            </a:spcBef>
            <a:spcAft>
              <a:spcPts val="320"/>
            </a:spcAft>
            <a:buChar char="••"/>
          </a:pPr>
          <a:endParaRPr lang="en-US" sz="1900" b="1" kern="1200" dirty="0">
            <a:solidFill>
              <a:schemeClr val="tx1"/>
            </a:solidFill>
            <a:latin typeface="Times New Roman" pitchFamily="18" charset="0"/>
            <a:cs typeface="Times New Roman" pitchFamily="18" charset="0"/>
          </a:endParaRPr>
        </a:p>
        <a:p>
          <a:pPr marL="228600" lvl="1" indent="0" algn="l" defTabSz="1066800">
            <a:lnSpc>
              <a:spcPct val="90000"/>
            </a:lnSpc>
            <a:spcBef>
              <a:spcPct val="0"/>
            </a:spcBef>
            <a:spcAft>
              <a:spcPts val="320"/>
            </a:spcAft>
            <a:buChar char="••"/>
          </a:pPr>
          <a:r>
            <a:rPr lang="en-US" sz="1900" b="0" kern="1200" dirty="0" smtClean="0">
              <a:latin typeface="Times New Roman" pitchFamily="18" charset="0"/>
              <a:cs typeface="Times New Roman" pitchFamily="18" charset="0"/>
            </a:rPr>
            <a:t>Adverse </a:t>
          </a:r>
          <a:r>
            <a:rPr lang="en-US" sz="1900" b="0" kern="1200" dirty="0" err="1" smtClean="0">
              <a:latin typeface="Times New Roman" pitchFamily="18" charset="0"/>
              <a:cs typeface="Times New Roman" pitchFamily="18" charset="0"/>
            </a:rPr>
            <a:t>colour</a:t>
          </a:r>
          <a:r>
            <a:rPr lang="en-US" sz="1900" b="0" kern="1200" dirty="0" smtClean="0">
              <a:latin typeface="Times New Roman" pitchFamily="18" charset="0"/>
              <a:cs typeface="Times New Roman" pitchFamily="18" charset="0"/>
            </a:rPr>
            <a:t> and aroma changes, as well as health risk associated with smoked catfish (</a:t>
          </a:r>
          <a:r>
            <a:rPr lang="en-US" sz="1900" b="0" kern="1200" dirty="0" err="1" smtClean="0">
              <a:latin typeface="Times New Roman" pitchFamily="18" charset="0"/>
              <a:cs typeface="Times New Roman" pitchFamily="18" charset="0"/>
            </a:rPr>
            <a:t>Fronthea</a:t>
          </a:r>
          <a:r>
            <a:rPr lang="en-US" sz="1900" b="0" kern="1200" dirty="0" smtClean="0">
              <a:latin typeface="Times New Roman" pitchFamily="18" charset="0"/>
              <a:cs typeface="Times New Roman" pitchFamily="18" charset="0"/>
            </a:rPr>
            <a:t>, 2003; </a:t>
          </a:r>
          <a:r>
            <a:rPr lang="en-US" sz="1900" b="0" kern="1200" dirty="0" err="1" smtClean="0">
              <a:latin typeface="Times New Roman" pitchFamily="18" charset="0"/>
              <a:cs typeface="Times New Roman" pitchFamily="18" charset="0"/>
            </a:rPr>
            <a:t>Adeyeye</a:t>
          </a:r>
          <a:r>
            <a:rPr lang="en-US" sz="1900" b="0" kern="1200" dirty="0" smtClean="0">
              <a:latin typeface="Times New Roman" pitchFamily="18" charset="0"/>
              <a:cs typeface="Times New Roman" pitchFamily="18" charset="0"/>
            </a:rPr>
            <a:t> </a:t>
          </a:r>
          <a:r>
            <a:rPr lang="en-US" sz="1900" b="0" i="1" kern="1200" dirty="0" smtClean="0">
              <a:latin typeface="Times New Roman" pitchFamily="18" charset="0"/>
              <a:cs typeface="Times New Roman" pitchFamily="18" charset="0"/>
            </a:rPr>
            <a:t>et al</a:t>
          </a:r>
          <a:r>
            <a:rPr lang="en-US" sz="1900" b="0" kern="1200" dirty="0" smtClean="0">
              <a:latin typeface="Times New Roman" pitchFamily="18" charset="0"/>
              <a:cs typeface="Times New Roman" pitchFamily="18" charset="0"/>
            </a:rPr>
            <a:t>., 2016).</a:t>
          </a:r>
          <a:endParaRPr lang="en-US" sz="1900" b="1" kern="1200" dirty="0">
            <a:solidFill>
              <a:srgbClr val="C00000"/>
            </a:solidFill>
            <a:latin typeface="Times New Roman" pitchFamily="18" charset="0"/>
            <a:cs typeface="Times New Roman" pitchFamily="18" charset="0"/>
          </a:endParaRPr>
        </a:p>
        <a:p>
          <a:pPr marL="228600" lvl="1" indent="0" algn="l" defTabSz="1066800">
            <a:lnSpc>
              <a:spcPct val="90000"/>
            </a:lnSpc>
            <a:spcBef>
              <a:spcPct val="0"/>
            </a:spcBef>
            <a:spcAft>
              <a:spcPts val="320"/>
            </a:spcAft>
            <a:buChar char="••"/>
          </a:pPr>
          <a:endParaRPr lang="en-US" sz="1900" b="1" kern="1200" dirty="0">
            <a:solidFill>
              <a:srgbClr val="C00000"/>
            </a:solidFill>
            <a:latin typeface="Times New Roman" pitchFamily="18" charset="0"/>
            <a:cs typeface="Times New Roman" pitchFamily="18" charset="0"/>
          </a:endParaRPr>
        </a:p>
        <a:p>
          <a:pPr marL="228600" marR="0" lvl="1" indent="0" algn="l" defTabSz="1066800" eaLnBrk="1" fontAlgn="auto" latinLnBrk="0" hangingPunct="1">
            <a:lnSpc>
              <a:spcPct val="90000"/>
            </a:lnSpc>
            <a:spcBef>
              <a:spcPct val="0"/>
            </a:spcBef>
            <a:spcAft>
              <a:spcPts val="320"/>
            </a:spcAft>
            <a:buClrTx/>
            <a:buSzTx/>
            <a:buFontTx/>
            <a:buChar char="••"/>
            <a:tabLst/>
            <a:defRPr/>
          </a:pPr>
          <a:r>
            <a:rPr lang="en-US" sz="1900" b="0" kern="1200" dirty="0" smtClean="0">
              <a:latin typeface="Times New Roman" pitchFamily="18" charset="0"/>
              <a:cs typeface="Times New Roman" pitchFamily="18" charset="0"/>
            </a:rPr>
            <a:t> L</a:t>
          </a:r>
          <a:r>
            <a:rPr lang="en-US" sz="1900" kern="1200" dirty="0" smtClean="0">
              <a:latin typeface="Times New Roman" pitchFamily="18" charset="0"/>
              <a:cs typeface="Times New Roman" pitchFamily="18" charset="0"/>
            </a:rPr>
            <a:t>imited affordable modern dehydration techniques  / e</a:t>
          </a:r>
          <a:r>
            <a:rPr lang="en-US" sz="1900" b="0" kern="1200" dirty="0" smtClean="0">
              <a:latin typeface="Times New Roman" pitchFamily="18" charset="0"/>
              <a:cs typeface="Times New Roman" pitchFamily="18" charset="0"/>
            </a:rPr>
            <a:t>xpensive and sophisticated equipment/operations in some other fish preservation methods like freezing, freeze drying, canning, etc  (George, 2010).</a:t>
          </a:r>
          <a:endParaRPr lang="en-US" sz="1900" b="1" kern="1200" dirty="0" smtClean="0">
            <a:solidFill>
              <a:srgbClr val="C00000"/>
            </a:solidFill>
            <a:latin typeface="Times New Roman" pitchFamily="18" charset="0"/>
            <a:cs typeface="Times New Roman" pitchFamily="18" charset="0"/>
          </a:endParaRPr>
        </a:p>
        <a:p>
          <a:pPr marL="228600" marR="0" lvl="1" indent="0" algn="l" defTabSz="1066800" eaLnBrk="1" fontAlgn="auto" latinLnBrk="0" hangingPunct="1">
            <a:lnSpc>
              <a:spcPct val="90000"/>
            </a:lnSpc>
            <a:spcBef>
              <a:spcPct val="0"/>
            </a:spcBef>
            <a:spcAft>
              <a:spcPts val="320"/>
            </a:spcAft>
            <a:buClrTx/>
            <a:buSzTx/>
            <a:buFontTx/>
            <a:buChar char="••"/>
            <a:tabLst/>
            <a:defRPr/>
          </a:pPr>
          <a:endParaRPr lang="en-US" sz="1900" b="1" kern="1200" dirty="0">
            <a:solidFill>
              <a:srgbClr val="C00000"/>
            </a:solidFill>
            <a:latin typeface="Times New Roman" pitchFamily="18" charset="0"/>
            <a:cs typeface="Times New Roman" pitchFamily="18" charset="0"/>
          </a:endParaRPr>
        </a:p>
        <a:p>
          <a:pPr marL="228600" lvl="1" indent="0" algn="l" defTabSz="1066800">
            <a:lnSpc>
              <a:spcPct val="90000"/>
            </a:lnSpc>
            <a:spcBef>
              <a:spcPct val="0"/>
            </a:spcBef>
            <a:spcAft>
              <a:spcPts val="320"/>
            </a:spcAft>
            <a:buChar char="••"/>
          </a:pPr>
          <a:r>
            <a:rPr lang="en-US" sz="1900" kern="1200" dirty="0" smtClean="0">
              <a:latin typeface="Times New Roman" pitchFamily="18" charset="0"/>
              <a:cs typeface="Times New Roman" pitchFamily="18" charset="0"/>
            </a:rPr>
            <a:t>Product instability during storage leading to dried fish losses (</a:t>
          </a:r>
          <a:r>
            <a:rPr lang="en-US" sz="1900" kern="1200" dirty="0" err="1" smtClean="0">
              <a:latin typeface="Times New Roman" pitchFamily="18" charset="0"/>
              <a:cs typeface="Times New Roman" pitchFamily="18" charset="0"/>
            </a:rPr>
            <a:t>Aworh</a:t>
          </a:r>
          <a:r>
            <a:rPr lang="en-US" sz="1900" kern="1200" dirty="0" smtClean="0">
              <a:latin typeface="Times New Roman" pitchFamily="18" charset="0"/>
              <a:cs typeface="Times New Roman" pitchFamily="18" charset="0"/>
            </a:rPr>
            <a:t> </a:t>
          </a:r>
          <a:r>
            <a:rPr lang="en-US" sz="1900" i="1" kern="1200" dirty="0" smtClean="0">
              <a:latin typeface="Times New Roman" pitchFamily="18" charset="0"/>
              <a:cs typeface="Times New Roman" pitchFamily="18" charset="0"/>
            </a:rPr>
            <a:t>et al</a:t>
          </a:r>
          <a:r>
            <a:rPr lang="en-US" sz="1900" kern="1200" dirty="0" smtClean="0">
              <a:latin typeface="Times New Roman" pitchFamily="18" charset="0"/>
              <a:cs typeface="Times New Roman" pitchFamily="18" charset="0"/>
            </a:rPr>
            <a:t>., 2002; </a:t>
          </a:r>
          <a:r>
            <a:rPr lang="en-US" sz="1900" b="0" kern="1200" dirty="0" smtClean="0">
              <a:latin typeface="Times New Roman" pitchFamily="18" charset="0"/>
              <a:cs typeface="Times New Roman" pitchFamily="18" charset="0"/>
            </a:rPr>
            <a:t>Ward, 2003).</a:t>
          </a:r>
          <a:endParaRPr lang="en-US" sz="1900" b="1" kern="1200" dirty="0">
            <a:solidFill>
              <a:srgbClr val="C00000"/>
            </a:solidFill>
            <a:latin typeface="Times New Roman" pitchFamily="18" charset="0"/>
            <a:cs typeface="Times New Roman" pitchFamily="18" charset="0"/>
          </a:endParaRPr>
        </a:p>
      </dsp:txBody>
      <dsp:txXfrm rot="5400000">
        <a:off x="2446220" y="-511271"/>
        <a:ext cx="4314113" cy="9081446"/>
      </dsp:txXfrm>
    </dsp:sp>
    <dsp:sp modelId="{FCE8FF37-5FE0-4D0C-9DF9-26B6ABD95FD1}">
      <dsp:nvSpPr>
        <dsp:cNvPr id="0" name=""/>
        <dsp:cNvSpPr/>
      </dsp:nvSpPr>
      <dsp:spPr>
        <a:xfrm flipH="1">
          <a:off x="0" y="3914386"/>
          <a:ext cx="56046" cy="42851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endParaRPr lang="en-US" sz="2300" kern="1200" dirty="0">
            <a:effectLst>
              <a:outerShdw blurRad="38100" dist="38100" dir="2700000" algn="tl">
                <a:srgbClr val="000000">
                  <a:alpha val="43137"/>
                </a:srgbClr>
              </a:outerShdw>
            </a:effectLst>
          </a:endParaRPr>
        </a:p>
      </dsp:txBody>
      <dsp:txXfrm flipH="1">
        <a:off x="0" y="3914386"/>
        <a:ext cx="56046" cy="4285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062AFB-F2F6-4E74-90CC-97435D9E32C2}">
      <dsp:nvSpPr>
        <dsp:cNvPr id="0" name=""/>
        <dsp:cNvSpPr/>
      </dsp:nvSpPr>
      <dsp:spPr>
        <a:xfrm>
          <a:off x="0" y="0"/>
          <a:ext cx="8640960" cy="372645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kern="1200" dirty="0" smtClean="0">
              <a:latin typeface="Times New Roman" pitchFamily="18" charset="0"/>
              <a:cs typeface="Times New Roman" pitchFamily="18" charset="0"/>
            </a:rPr>
            <a:t>Simple dehydration technique with effective process parameters for catfish preservation could serve as an improvement over the traditional and alternative to the sophisticated modern methods.</a:t>
          </a:r>
        </a:p>
        <a:p>
          <a:pPr marL="0" marR="0" lvl="0" indent="0" algn="just" defTabSz="914400" eaLnBrk="1" fontAlgn="auto" latinLnBrk="0" hangingPunct="1">
            <a:lnSpc>
              <a:spcPct val="100000"/>
            </a:lnSpc>
            <a:spcBef>
              <a:spcPct val="0"/>
            </a:spcBef>
            <a:spcAft>
              <a:spcPts val="0"/>
            </a:spcAft>
            <a:buClrTx/>
            <a:buSzTx/>
            <a:buFontTx/>
            <a:buNone/>
            <a:tabLst/>
            <a:defRPr/>
          </a:pPr>
          <a:endParaRPr lang="en-US" sz="2400" kern="1200" dirty="0" smtClean="0">
            <a:latin typeface="Times New Roman" pitchFamily="18" charset="0"/>
            <a:cs typeface="Times New Roman" pitchFamily="18"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n-US" sz="2400" kern="1200" dirty="0" smtClean="0">
              <a:latin typeface="Times New Roman" pitchFamily="18" charset="0"/>
              <a:cs typeface="Times New Roman" pitchFamily="18" charset="0"/>
            </a:rPr>
            <a:t>Using simple mathematical expressions (models) to describe the data obtained from the analysis of chemical properties of dehydrated catfish processed under optimal parameters, could serve as a tool for quick predictive purposes.</a:t>
          </a:r>
          <a:r>
            <a:rPr lang="en-US" sz="2400" b="0" kern="1200" dirty="0" smtClean="0">
              <a:latin typeface="Times New Roman" pitchFamily="18" charset="0"/>
              <a:cs typeface="Times New Roman" pitchFamily="18" charset="0"/>
            </a:rPr>
            <a:t> </a:t>
          </a:r>
          <a:endParaRPr lang="en-GB" sz="2400" kern="1200" dirty="0" smtClean="0">
            <a:solidFill>
              <a:schemeClr val="tx1"/>
            </a:solidFill>
            <a:latin typeface="Times New Roman" pitchFamily="18" charset="0"/>
            <a:cs typeface="Times New Roman" pitchFamily="18" charset="0"/>
          </a:endParaRPr>
        </a:p>
        <a:p>
          <a:pPr lvl="0" algn="just" defTabSz="1066800">
            <a:lnSpc>
              <a:spcPct val="90000"/>
            </a:lnSpc>
            <a:spcBef>
              <a:spcPct val="0"/>
            </a:spcBef>
            <a:spcAft>
              <a:spcPct val="35000"/>
            </a:spcAft>
          </a:pPr>
          <a:endParaRPr lang="en-US" sz="2400" kern="1200" dirty="0" smtClean="0">
            <a:latin typeface="Times New Roman" pitchFamily="18" charset="0"/>
            <a:cs typeface="Times New Roman" pitchFamily="18" charset="0"/>
          </a:endParaRPr>
        </a:p>
      </dsp:txBody>
      <dsp:txXfrm>
        <a:off x="0" y="0"/>
        <a:ext cx="8640960" cy="37264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DD5BDF-03E5-4BE5-BE58-AC507C00309D}">
      <dsp:nvSpPr>
        <dsp:cNvPr id="0" name=""/>
        <dsp:cNvSpPr/>
      </dsp:nvSpPr>
      <dsp:spPr>
        <a:xfrm rot="5400000">
          <a:off x="4855822" y="-1104756"/>
          <a:ext cx="1979825" cy="476773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A three-factor face centered central composite design (CCD) was used.</a:t>
          </a:r>
          <a:endParaRPr lang="en-US" sz="2400" kern="1200" dirty="0">
            <a:latin typeface="Times New Roman" pitchFamily="18" charset="0"/>
            <a:cs typeface="Times New Roman" pitchFamily="18" charset="0"/>
          </a:endParaRPr>
        </a:p>
      </dsp:txBody>
      <dsp:txXfrm rot="5400000">
        <a:off x="4855822" y="-1104756"/>
        <a:ext cx="1979825" cy="4767730"/>
      </dsp:txXfrm>
    </dsp:sp>
    <dsp:sp modelId="{181586DA-AE1F-4679-B3F5-46F68DF41FEC}">
      <dsp:nvSpPr>
        <dsp:cNvPr id="0" name=""/>
        <dsp:cNvSpPr/>
      </dsp:nvSpPr>
      <dsp:spPr>
        <a:xfrm>
          <a:off x="135" y="61"/>
          <a:ext cx="3461599" cy="24747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Design</a:t>
          </a:r>
          <a:endParaRPr lang="en-US" sz="4400" kern="1200" dirty="0"/>
        </a:p>
      </dsp:txBody>
      <dsp:txXfrm>
        <a:off x="135" y="61"/>
        <a:ext cx="3461599" cy="2474782"/>
      </dsp:txXfrm>
    </dsp:sp>
    <dsp:sp modelId="{DDC69ABA-BF02-4290-AA6B-B554F9A425FE}">
      <dsp:nvSpPr>
        <dsp:cNvPr id="0" name=""/>
        <dsp:cNvSpPr/>
      </dsp:nvSpPr>
      <dsp:spPr>
        <a:xfrm rot="5400000">
          <a:off x="4950855" y="1556012"/>
          <a:ext cx="1979825" cy="457766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Brine concentration (3.0</a:t>
          </a:r>
          <a:r>
            <a:rPr lang="en-US" sz="2400" kern="1200" smtClean="0">
              <a:latin typeface="Times New Roman" pitchFamily="18" charset="0"/>
              <a:cs typeface="Times New Roman" pitchFamily="18" charset="0"/>
            </a:rPr>
            <a:t>, 6.0, 9.0</a:t>
          </a:r>
          <a:r>
            <a:rPr lang="en-US" sz="2400" kern="1200" dirty="0" smtClean="0">
              <a:latin typeface="Times New Roman" pitchFamily="18" charset="0"/>
              <a:cs typeface="Times New Roman" pitchFamily="18" charset="0"/>
            </a:rPr>
            <a:t>%), brining time (30</a:t>
          </a:r>
          <a:r>
            <a:rPr lang="en-US" sz="2400" kern="1200" smtClean="0">
              <a:latin typeface="Times New Roman" pitchFamily="18" charset="0"/>
              <a:cs typeface="Times New Roman" pitchFamily="18" charset="0"/>
            </a:rPr>
            <a:t>, 60, 90 </a:t>
          </a:r>
          <a:r>
            <a:rPr lang="en-US" sz="2400" kern="1200" dirty="0" smtClean="0">
              <a:latin typeface="Times New Roman" pitchFamily="18" charset="0"/>
              <a:cs typeface="Times New Roman" pitchFamily="18" charset="0"/>
            </a:rPr>
            <a:t>min) and drying temperature (90</a:t>
          </a:r>
          <a:r>
            <a:rPr lang="en-US" sz="2400" kern="1200" smtClean="0">
              <a:latin typeface="Times New Roman" pitchFamily="18" charset="0"/>
              <a:cs typeface="Times New Roman" pitchFamily="18" charset="0"/>
            </a:rPr>
            <a:t>, 110, 130 </a:t>
          </a:r>
          <a:r>
            <a:rPr lang="en-US" sz="2400" kern="1200" baseline="30000" dirty="0" err="1" smtClean="0">
              <a:latin typeface="Times New Roman" pitchFamily="18" charset="0"/>
              <a:cs typeface="Times New Roman" pitchFamily="18" charset="0"/>
            </a:rPr>
            <a:t>o</a:t>
          </a:r>
          <a:r>
            <a:rPr lang="en-US" sz="2400" kern="1200" dirty="0" err="1" smtClean="0">
              <a:latin typeface="Times New Roman" pitchFamily="18" charset="0"/>
              <a:cs typeface="Times New Roman" pitchFamily="18" charset="0"/>
            </a:rPr>
            <a:t>C</a:t>
          </a:r>
          <a:r>
            <a:rPr lang="en-US" sz="2400" kern="1200" dirty="0" smtClean="0">
              <a:latin typeface="Times New Roman" pitchFamily="18" charset="0"/>
              <a:cs typeface="Times New Roman" pitchFamily="18" charset="0"/>
            </a:rPr>
            <a:t>).</a:t>
          </a:r>
          <a:endParaRPr lang="en-US" sz="2400" kern="1200" dirty="0">
            <a:latin typeface="Times New Roman" pitchFamily="18" charset="0"/>
            <a:cs typeface="Times New Roman" pitchFamily="18" charset="0"/>
          </a:endParaRPr>
        </a:p>
      </dsp:txBody>
      <dsp:txXfrm rot="5400000">
        <a:off x="4950855" y="1556012"/>
        <a:ext cx="1979825" cy="4577663"/>
      </dsp:txXfrm>
    </dsp:sp>
    <dsp:sp modelId="{128917BE-304B-47D0-8A2B-DC620AD48E7A}">
      <dsp:nvSpPr>
        <dsp:cNvPr id="0" name=""/>
        <dsp:cNvSpPr/>
      </dsp:nvSpPr>
      <dsp:spPr>
        <a:xfrm>
          <a:off x="135" y="2598583"/>
          <a:ext cx="3647192" cy="247478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Independent variables / factors</a:t>
          </a:r>
          <a:endParaRPr lang="en-US" sz="4400" kern="1200" dirty="0"/>
        </a:p>
      </dsp:txBody>
      <dsp:txXfrm>
        <a:off x="135" y="2598583"/>
        <a:ext cx="3647192" cy="247478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538519-1F18-4373-846C-F8D0E4268CB7}">
      <dsp:nvSpPr>
        <dsp:cNvPr id="0" name=""/>
        <dsp:cNvSpPr/>
      </dsp:nvSpPr>
      <dsp:spPr>
        <a:xfrm rot="5400000">
          <a:off x="4713034" y="-1529550"/>
          <a:ext cx="176618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latin typeface="Times New Roman" pitchFamily="18" charset="0"/>
              <a:cs typeface="Times New Roman" pitchFamily="18" charset="0"/>
            </a:rPr>
            <a:t>Proximate composition (AOAC, 2005).</a:t>
          </a:r>
          <a:endParaRPr lang="en-GB" sz="2000" b="0" kern="1200" dirty="0">
            <a:latin typeface="Times New Roman" pitchFamily="18" charset="0"/>
            <a:cs typeface="Times New Roman" pitchFamily="18" charset="0"/>
          </a:endParaRPr>
        </a:p>
      </dsp:txBody>
      <dsp:txXfrm rot="5400000">
        <a:off x="4713034" y="-1529550"/>
        <a:ext cx="1766186" cy="5266944"/>
      </dsp:txXfrm>
    </dsp:sp>
    <dsp:sp modelId="{09780763-295C-4935-B07E-D500D8DB0517}">
      <dsp:nvSpPr>
        <dsp:cNvPr id="0" name=""/>
        <dsp:cNvSpPr/>
      </dsp:nvSpPr>
      <dsp:spPr>
        <a:xfrm>
          <a:off x="0" y="55"/>
          <a:ext cx="2962656"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itchFamily="18" charset="0"/>
              <a:cs typeface="Times New Roman" pitchFamily="18" charset="0"/>
            </a:rPr>
            <a:t>Proximate composition (moisture, crude protein, fat and ash contents)</a:t>
          </a:r>
          <a:endParaRPr lang="en-GB" sz="2800" kern="1200" dirty="0">
            <a:latin typeface="Times New Roman" pitchFamily="18" charset="0"/>
            <a:cs typeface="Times New Roman" pitchFamily="18" charset="0"/>
          </a:endParaRPr>
        </a:p>
      </dsp:txBody>
      <dsp:txXfrm>
        <a:off x="0" y="55"/>
        <a:ext cx="2962656" cy="2207732"/>
      </dsp:txXfrm>
    </dsp:sp>
    <dsp:sp modelId="{CC9E22EC-1DCA-4FB9-8F77-130CDD1F8E94}">
      <dsp:nvSpPr>
        <dsp:cNvPr id="0" name=""/>
        <dsp:cNvSpPr/>
      </dsp:nvSpPr>
      <dsp:spPr>
        <a:xfrm rot="5400000">
          <a:off x="4713034" y="788569"/>
          <a:ext cx="176618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latin typeface="Times New Roman" pitchFamily="18" charset="0"/>
              <a:cs typeface="Times New Roman" pitchFamily="18" charset="0"/>
            </a:rPr>
            <a:t>pH - digital pH meter (98107).</a:t>
          </a:r>
          <a:endParaRPr lang="en-GB" sz="2000" b="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b="0" kern="1200" dirty="0" smtClean="0">
              <a:latin typeface="Times New Roman" pitchFamily="18" charset="0"/>
              <a:cs typeface="Times New Roman" pitchFamily="18" charset="0"/>
            </a:rPr>
            <a:t>Free fatty acid, </a:t>
          </a:r>
          <a:r>
            <a:rPr lang="en-US" sz="2000" b="0" kern="1200" dirty="0" err="1" smtClean="0">
              <a:latin typeface="Times New Roman" pitchFamily="18" charset="0"/>
              <a:cs typeface="Times New Roman" pitchFamily="18" charset="0"/>
            </a:rPr>
            <a:t>thiobarbituri</a:t>
          </a:r>
          <a:r>
            <a:rPr lang="en-US" sz="2000" b="0" kern="1200" dirty="0" smtClean="0">
              <a:latin typeface="Times New Roman" pitchFamily="18" charset="0"/>
              <a:cs typeface="Times New Roman" pitchFamily="18" charset="0"/>
            </a:rPr>
            <a:t> acid, total volatile nitrogen and peroxide value  were determined by Pearson (1976) method. </a:t>
          </a:r>
          <a:endParaRPr lang="en-GB" sz="2000" b="0" kern="1200" dirty="0">
            <a:latin typeface="Times New Roman" pitchFamily="18" charset="0"/>
            <a:cs typeface="Times New Roman" pitchFamily="18" charset="0"/>
          </a:endParaRPr>
        </a:p>
      </dsp:txBody>
      <dsp:txXfrm rot="5400000">
        <a:off x="4713034" y="788569"/>
        <a:ext cx="1766186" cy="5266944"/>
      </dsp:txXfrm>
    </dsp:sp>
    <dsp:sp modelId="{0085FD82-0CDD-42AA-8E09-6A4E282937AA}">
      <dsp:nvSpPr>
        <dsp:cNvPr id="0" name=""/>
        <dsp:cNvSpPr/>
      </dsp:nvSpPr>
      <dsp:spPr>
        <a:xfrm>
          <a:off x="0" y="2318174"/>
          <a:ext cx="2962656"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itchFamily="18" charset="0"/>
              <a:cs typeface="Times New Roman" pitchFamily="18" charset="0"/>
            </a:rPr>
            <a:t>pH, FFA, TBA, TVN and PV</a:t>
          </a:r>
          <a:endParaRPr lang="en-GB" sz="2800" kern="1200" dirty="0">
            <a:latin typeface="Times New Roman" pitchFamily="18" charset="0"/>
            <a:cs typeface="Times New Roman" pitchFamily="18" charset="0"/>
          </a:endParaRPr>
        </a:p>
      </dsp:txBody>
      <dsp:txXfrm>
        <a:off x="0" y="2318174"/>
        <a:ext cx="2962656" cy="220773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fontAlgn="auto">
              <a:spcBef>
                <a:spcPts val="0"/>
              </a:spcBef>
              <a:spcAft>
                <a:spcPts val="0"/>
              </a:spcAft>
              <a:defRPr sz="1200">
                <a:latin typeface="+mn-lt"/>
                <a:cs typeface="+mn-cs"/>
              </a:defRPr>
            </a:lvl1pPr>
          </a:lstStyle>
          <a:p>
            <a:pPr>
              <a:defRPr/>
            </a:pPr>
            <a:fld id="{A3198064-9D83-4A20-9F36-76363D7F99DC}" type="datetimeFigureOut">
              <a:rPr lang="en-GB"/>
              <a:pPr>
                <a:defRPr/>
              </a:pPr>
              <a:t>09/10/2018</a:t>
            </a:fld>
            <a:endParaRPr lang="en-GB"/>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pPr lvl="0"/>
            <a:endParaRPr lang="en-GB" noProof="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fontAlgn="auto">
              <a:spcBef>
                <a:spcPts val="0"/>
              </a:spcBef>
              <a:spcAft>
                <a:spcPts val="0"/>
              </a:spcAft>
              <a:defRPr sz="1200">
                <a:latin typeface="+mn-lt"/>
                <a:cs typeface="+mn-cs"/>
              </a:defRPr>
            </a:lvl1pPr>
          </a:lstStyle>
          <a:p>
            <a:pPr>
              <a:defRPr/>
            </a:pPr>
            <a:fld id="{D44B80AE-5D13-4E9C-9856-CFDA5B1C575B}" type="slidenum">
              <a:rPr lang="en-GB"/>
              <a:pPr>
                <a:defRPr/>
              </a:pPr>
              <a:t>‹#›</a:t>
            </a:fld>
            <a:endParaRPr lang="en-GB"/>
          </a:p>
        </p:txBody>
      </p:sp>
    </p:spTree>
    <p:extLst>
      <p:ext uri="{BB962C8B-B14F-4D97-AF65-F5344CB8AC3E}">
        <p14:creationId xmlns="" xmlns:p14="http://schemas.microsoft.com/office/powerpoint/2010/main" val="1004890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44B80AE-5D13-4E9C-9856-CFDA5B1C575B}" type="slidenum">
              <a:rPr lang="en-GB" smtClean="0"/>
              <a:pPr>
                <a:defRPr/>
              </a:pPr>
              <a:t>1</a:t>
            </a:fld>
            <a:endParaRPr lang="en-GB"/>
          </a:p>
        </p:txBody>
      </p:sp>
    </p:spTree>
    <p:extLst>
      <p:ext uri="{BB962C8B-B14F-4D97-AF65-F5344CB8AC3E}">
        <p14:creationId xmlns="" xmlns:p14="http://schemas.microsoft.com/office/powerpoint/2010/main" val="362919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44B80AE-5D13-4E9C-9856-CFDA5B1C575B}" type="slidenum">
              <a:rPr lang="en-GB" smtClean="0"/>
              <a:pPr>
                <a:defRPr/>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89AB573-B8C8-4B34-B1EB-CA159A8A82BB}" type="datetimeFigureOut">
              <a:rPr lang="en-GB"/>
              <a:pPr>
                <a:defRPr/>
              </a:pPr>
              <a:t>09/10/2018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C0CF340-88CB-4616-B78F-BC06DDEA9B2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371641E-FF2C-44F3-AF0F-69FB70035DDA}" type="datetimeFigureOut">
              <a:rPr lang="en-GB"/>
              <a:pPr>
                <a:defRPr/>
              </a:pPr>
              <a:t>09/10/2018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9F38BBB-F77E-4F06-8501-CA36F28D154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3617DB1-2F61-4348-8851-B95E45512BB8}" type="datetimeFigureOut">
              <a:rPr lang="en-GB"/>
              <a:pPr>
                <a:defRPr/>
              </a:pPr>
              <a:t>09/10/2018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DF60478-7BA9-463B-9C0F-277F677188B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2CBEFE2-FC87-49DC-8029-C6163462D715}" type="datetimeFigureOut">
              <a:rPr lang="en-GB"/>
              <a:pPr>
                <a:defRPr/>
              </a:pPr>
              <a:t>09/10/2018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D86D879-F2DD-451E-AF59-32EA8144491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897F01-9651-4FFD-AC00-DEC4E19005A2}" type="datetimeFigureOut">
              <a:rPr lang="en-GB"/>
              <a:pPr>
                <a:defRPr/>
              </a:pPr>
              <a:t>09/10/2018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572391A-A1C7-4584-B72B-AED9B7348B8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776C2BB-497D-41B9-A241-51ECEC96FEE8}" type="datetimeFigureOut">
              <a:rPr lang="en-GB"/>
              <a:pPr>
                <a:defRPr/>
              </a:pPr>
              <a:t>09/10/2018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F7DCC7B-C1FD-4842-B7B5-75FF1541F9C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D235F3B-F753-4CE6-8FDC-822F7480EA83}" type="datetimeFigureOut">
              <a:rPr lang="en-GB"/>
              <a:pPr>
                <a:defRPr/>
              </a:pPr>
              <a:t>09/10/2018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C03B9D9-3473-4592-A958-740E947B79F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759F075-A39B-4DD9-AD5A-19E19A57B17D}" type="datetimeFigureOut">
              <a:rPr lang="en-GB"/>
              <a:pPr>
                <a:defRPr/>
              </a:pPr>
              <a:t>09/10/2018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368DFEA-AB56-4850-B286-F081B508546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609579-1EC7-4126-BF11-B5E5364B085F}" type="datetimeFigureOut">
              <a:rPr lang="en-GB"/>
              <a:pPr>
                <a:defRPr/>
              </a:pPr>
              <a:t>09/10/2018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72A9609-4481-44BC-829E-BDB60F54CF1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ADE339-3456-4035-ADF8-D54AD94C2759}" type="datetimeFigureOut">
              <a:rPr lang="en-GB"/>
              <a:pPr>
                <a:defRPr/>
              </a:pPr>
              <a:t>09/10/2018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D74B8C6-D788-44ED-A6D6-7D8322C6A9F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4B06BA-43A4-46A8-8495-853E587BB4C0}" type="datetimeFigureOut">
              <a:rPr lang="en-GB"/>
              <a:pPr>
                <a:defRPr/>
              </a:pPr>
              <a:t>09/10/2018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83FF0B3-8FA3-44FA-92B4-BC4A0D57471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130376C-E754-4763-86A2-C6B838985C63}" type="datetimeFigureOut">
              <a:rPr lang="en-GB"/>
              <a:pPr>
                <a:defRPr/>
              </a:pPr>
              <a:t>09/10/2018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60BAE53-B0BF-41A9-BABB-8F9778C89F0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4664"/>
            <a:ext cx="9144000" cy="2862322"/>
          </a:xfrm>
          <a:prstGeom prst="rect">
            <a:avLst/>
          </a:prstGeom>
          <a:noFill/>
        </p:spPr>
        <p:txBody>
          <a:bodyPr wrap="square" rtlCol="0">
            <a:spAutoFit/>
          </a:bodyPr>
          <a:lstStyle/>
          <a:p>
            <a:pPr lvl="0" algn="ctr"/>
            <a:r>
              <a:rPr lang="en-GB"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Times New Roman" pitchFamily="18" charset="0"/>
              </a:rPr>
              <a:t>Predicting the Nutritional and </a:t>
            </a:r>
          </a:p>
          <a:p>
            <a:pPr lvl="0" algn="ctr"/>
            <a:r>
              <a:rPr lang="en-GB"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Times New Roman" pitchFamily="18" charset="0"/>
              </a:rPr>
              <a:t>Rancidity Properties of Dehydrated </a:t>
            </a:r>
          </a:p>
          <a:p>
            <a:pPr lvl="0" algn="ctr"/>
            <a:r>
              <a:rPr lang="en-GB"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Times New Roman" pitchFamily="18" charset="0"/>
              </a:rPr>
              <a:t>Catfish (</a:t>
            </a:r>
            <a:r>
              <a:rPr lang="en-GB"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Times New Roman" pitchFamily="18" charset="0"/>
              </a:rPr>
              <a:t>C</a:t>
            </a:r>
            <a:r>
              <a:rPr lang="en-GB" sz="36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Times New Roman" pitchFamily="18" charset="0"/>
              </a:rPr>
              <a:t>larias</a:t>
            </a:r>
            <a:r>
              <a:rPr lang="en-GB" sz="3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Times New Roman" pitchFamily="18" charset="0"/>
              </a:rPr>
              <a:t> </a:t>
            </a:r>
            <a:r>
              <a:rPr lang="en-GB" sz="36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Times New Roman" pitchFamily="18" charset="0"/>
              </a:rPr>
              <a:t>gariepinus</a:t>
            </a:r>
            <a:r>
              <a:rPr lang="en-GB"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Times New Roman" pitchFamily="18" charset="0"/>
              </a:rPr>
              <a:t>) using Response Surface Methodology  </a:t>
            </a:r>
          </a:p>
          <a:p>
            <a:pPr lvl="0" algn="ct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endParaRPr>
          </a:p>
        </p:txBody>
      </p:sp>
      <p:sp>
        <p:nvSpPr>
          <p:cNvPr id="6" name="TextBox 5"/>
          <p:cNvSpPr txBox="1"/>
          <p:nvPr/>
        </p:nvSpPr>
        <p:spPr>
          <a:xfrm>
            <a:off x="3929058" y="2857496"/>
            <a:ext cx="1071570" cy="954107"/>
          </a:xfrm>
          <a:prstGeom prst="rect">
            <a:avLst/>
          </a:prstGeom>
          <a:noFill/>
        </p:spPr>
        <p:txBody>
          <a:bodyPr wrap="square" rtlCol="0">
            <a:spAutoFit/>
          </a:bodyPr>
          <a:lstStyle/>
          <a:p>
            <a:r>
              <a:rPr lang="en-US" sz="2800" b="1" dirty="0" smtClean="0">
                <a:latin typeface="French Script MT" pitchFamily="66" charset="0"/>
              </a:rPr>
              <a:t>	  By</a:t>
            </a:r>
            <a:endParaRPr lang="en-US" sz="2800" b="1" dirty="0">
              <a:latin typeface="French Script MT" pitchFamily="66" charset="0"/>
            </a:endParaRPr>
          </a:p>
        </p:txBody>
      </p:sp>
      <p:sp>
        <p:nvSpPr>
          <p:cNvPr id="7" name="TextBox 6"/>
          <p:cNvSpPr txBox="1"/>
          <p:nvPr/>
        </p:nvSpPr>
        <p:spPr>
          <a:xfrm>
            <a:off x="539552" y="3933056"/>
            <a:ext cx="8064896" cy="461665"/>
          </a:xfrm>
          <a:prstGeom prst="rect">
            <a:avLst/>
          </a:prstGeom>
          <a:noFill/>
        </p:spPr>
        <p:txBody>
          <a:bodyPr wrap="square" rtlCol="0">
            <a:spAutoFit/>
          </a:bodyPr>
          <a:lstStyle/>
          <a:p>
            <a:r>
              <a:rPr lang="en-GB"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GB"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O</a:t>
            </a:r>
            <a:r>
              <a:rPr lang="en-GB" sz="24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tolowo</a:t>
            </a:r>
            <a:r>
              <a:rPr lang="en-GB"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D. T., </a:t>
            </a:r>
            <a:r>
              <a:rPr lang="en-GB"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O</a:t>
            </a:r>
            <a:r>
              <a:rPr lang="en-GB" sz="24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lapade</a:t>
            </a:r>
            <a:r>
              <a:rPr lang="en-GB" sz="2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 A. and </a:t>
            </a:r>
            <a:r>
              <a:rPr lang="en-GB" sz="24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Makanjuola</a:t>
            </a:r>
            <a:r>
              <a:rPr lang="en-GB" sz="2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S. A.</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Picture 2" descr="C:\Users\DUPE\Pictures\2015-11-17\DSC00986.JPG"/>
          <p:cNvPicPr>
            <a:picLocks noChangeAspect="1" noChangeArrowheads="1"/>
          </p:cNvPicPr>
          <p:nvPr/>
        </p:nvPicPr>
        <p:blipFill>
          <a:blip r:embed="rId3" cstate="print"/>
          <a:srcRect/>
          <a:stretch>
            <a:fillRect/>
          </a:stretch>
        </p:blipFill>
        <p:spPr bwMode="auto">
          <a:xfrm>
            <a:off x="0" y="5301208"/>
            <a:ext cx="2123728" cy="1556792"/>
          </a:xfrm>
          <a:prstGeom prst="rect">
            <a:avLst/>
          </a:prstGeom>
          <a:noFill/>
        </p:spPr>
      </p:pic>
      <p:pic>
        <p:nvPicPr>
          <p:cNvPr id="11" name="Picture 2" descr="C:\Users\DUPE\Pictures\2015-11-17\DSC00986.JPG"/>
          <p:cNvPicPr>
            <a:picLocks noChangeAspect="1" noChangeArrowheads="1"/>
          </p:cNvPicPr>
          <p:nvPr/>
        </p:nvPicPr>
        <p:blipFill>
          <a:blip r:embed="rId3" cstate="print"/>
          <a:srcRect/>
          <a:stretch>
            <a:fillRect/>
          </a:stretch>
        </p:blipFill>
        <p:spPr bwMode="auto">
          <a:xfrm>
            <a:off x="7020272" y="5301208"/>
            <a:ext cx="2123728" cy="15567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71472" y="785794"/>
          <a:ext cx="7286677" cy="5748520"/>
        </p:xfrm>
        <a:graphic>
          <a:graphicData uri="http://schemas.openxmlformats.org/drawingml/2006/table">
            <a:tbl>
              <a:tblPr/>
              <a:tblGrid>
                <a:gridCol w="1085230"/>
                <a:gridCol w="2117705"/>
                <a:gridCol w="1841688"/>
                <a:gridCol w="2242054"/>
              </a:tblGrid>
              <a:tr h="231189">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Run</a:t>
                      </a:r>
                      <a:endParaRPr lang="en-GB" sz="1400" b="1" dirty="0">
                        <a:latin typeface="Times New Roman" pitchFamily="18" charset="0"/>
                        <a:ea typeface="Calibri"/>
                        <a:cs typeface="Times New Roman" pitchFamily="18" charset="0"/>
                      </a:endParaRPr>
                    </a:p>
                  </a:txBody>
                  <a:tcPr marL="44245" marR="442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smtClean="0">
                          <a:solidFill>
                            <a:srgbClr val="000000"/>
                          </a:solidFill>
                          <a:latin typeface="Times New Roman" pitchFamily="18" charset="0"/>
                          <a:ea typeface="Times New Roman"/>
                          <a:cs typeface="Times New Roman" pitchFamily="18" charset="0"/>
                        </a:rPr>
                        <a:t>A: Brine Concentration (%)</a:t>
                      </a:r>
                      <a:endParaRPr lang="en-GB" sz="1400" b="1" dirty="0">
                        <a:latin typeface="Times New Roman" pitchFamily="18" charset="0"/>
                        <a:ea typeface="Calibri"/>
                        <a:cs typeface="Times New Roman" pitchFamily="18" charset="0"/>
                      </a:endParaRPr>
                    </a:p>
                  </a:txBody>
                  <a:tcPr marL="44245" marR="442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smtClean="0">
                          <a:solidFill>
                            <a:srgbClr val="000000"/>
                          </a:solidFill>
                          <a:latin typeface="Times New Roman" pitchFamily="18" charset="0"/>
                          <a:ea typeface="Times New Roman"/>
                          <a:cs typeface="Times New Roman" pitchFamily="18" charset="0"/>
                        </a:rPr>
                        <a:t>B: Brining Time (min)</a:t>
                      </a:r>
                      <a:endParaRPr lang="en-GB" sz="1400" b="1" dirty="0">
                        <a:latin typeface="Times New Roman" pitchFamily="18" charset="0"/>
                        <a:ea typeface="Calibri"/>
                        <a:cs typeface="Times New Roman" pitchFamily="18" charset="0"/>
                      </a:endParaRPr>
                    </a:p>
                  </a:txBody>
                  <a:tcPr marL="44245" marR="442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smtClean="0">
                          <a:solidFill>
                            <a:srgbClr val="000000"/>
                          </a:solidFill>
                          <a:latin typeface="Times New Roman" pitchFamily="18" charset="0"/>
                          <a:ea typeface="Times New Roman"/>
                          <a:cs typeface="Times New Roman" pitchFamily="18" charset="0"/>
                        </a:rPr>
                        <a:t>C: Drying Temperature (</a:t>
                      </a:r>
                      <a:r>
                        <a:rPr lang="en-GB" sz="1200" b="1" baseline="30000" dirty="0" err="1" smtClean="0">
                          <a:solidFill>
                            <a:srgbClr val="000000"/>
                          </a:solidFill>
                          <a:latin typeface="Times New Roman" pitchFamily="18" charset="0"/>
                          <a:ea typeface="Times New Roman"/>
                          <a:cs typeface="Times New Roman" pitchFamily="18" charset="0"/>
                        </a:rPr>
                        <a:t>o</a:t>
                      </a:r>
                      <a:r>
                        <a:rPr lang="en-GB" sz="1400" b="1" dirty="0" err="1" smtClean="0">
                          <a:solidFill>
                            <a:srgbClr val="000000"/>
                          </a:solidFill>
                          <a:latin typeface="Times New Roman" pitchFamily="18" charset="0"/>
                          <a:ea typeface="Times New Roman"/>
                          <a:cs typeface="Times New Roman" pitchFamily="18" charset="0"/>
                        </a:rPr>
                        <a:t>C</a:t>
                      </a:r>
                      <a:r>
                        <a:rPr lang="en-GB" sz="1400" b="1" dirty="0" smtClean="0">
                          <a:solidFill>
                            <a:srgbClr val="000000"/>
                          </a:solidFill>
                          <a:latin typeface="Times New Roman" pitchFamily="18" charset="0"/>
                          <a:ea typeface="Times New Roman"/>
                          <a:cs typeface="Times New Roman" pitchFamily="18" charset="0"/>
                        </a:rPr>
                        <a:t>)</a:t>
                      </a:r>
                      <a:endParaRPr lang="en-GB" sz="1400" b="1" dirty="0">
                        <a:latin typeface="Times New Roman" pitchFamily="18" charset="0"/>
                        <a:ea typeface="Calibri"/>
                        <a:cs typeface="Times New Roman" pitchFamily="18" charset="0"/>
                      </a:endParaRPr>
                    </a:p>
                  </a:txBody>
                  <a:tcPr marL="44245" marR="442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432">
                <a:tc>
                  <a:txBody>
                    <a:bodyPr/>
                    <a:lstStyle/>
                    <a:p>
                      <a:pPr algn="ctr">
                        <a:lnSpc>
                          <a:spcPct val="107000"/>
                        </a:lnSpc>
                        <a:spcAft>
                          <a:spcPts val="0"/>
                        </a:spcAft>
                      </a:pPr>
                      <a:endParaRPr lang="en-GB" sz="1600" b="0" dirty="0">
                        <a:solidFill>
                          <a:srgbClr val="000000"/>
                        </a:solidFill>
                        <a:latin typeface="Times New Roman" pitchFamily="18" charset="0"/>
                        <a:ea typeface="Times New Roman"/>
                        <a:cs typeface="Times New Roman" pitchFamily="18" charset="0"/>
                      </a:endParaRPr>
                    </a:p>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1</a:t>
                      </a:r>
                      <a:endParaRPr lang="en-GB" sz="1600" b="0" dirty="0">
                        <a:latin typeface="Times New Roman" pitchFamily="18" charset="0"/>
                        <a:ea typeface="Calibri"/>
                        <a:cs typeface="Times New Roman" pitchFamily="18" charset="0"/>
                      </a:endParaRPr>
                    </a:p>
                  </a:txBody>
                  <a:tcPr marL="44245" marR="4424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600" b="0" dirty="0" smtClean="0">
                          <a:solidFill>
                            <a:srgbClr val="000000"/>
                          </a:solidFill>
                          <a:latin typeface="Times New Roman" pitchFamily="18" charset="0"/>
                          <a:ea typeface="Calibri"/>
                          <a:cs typeface="Times New Roman" pitchFamily="18" charset="0"/>
                        </a:rPr>
                        <a:t>6</a:t>
                      </a:r>
                      <a:endParaRPr lang="en-GB" sz="1600" b="0" dirty="0">
                        <a:latin typeface="Times New Roman" pitchFamily="18" charset="0"/>
                        <a:ea typeface="Calibri"/>
                        <a:cs typeface="Times New Roman" pitchFamily="18" charset="0"/>
                      </a:endParaRPr>
                    </a:p>
                  </a:txBody>
                  <a:tcPr marL="44245" marR="4424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60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110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w="12700" cap="flat" cmpd="sng" algn="ctr">
                      <a:solidFill>
                        <a:srgbClr val="000000"/>
                      </a:solidFill>
                      <a:prstDash val="solid"/>
                      <a:round/>
                      <a:headEnd type="none" w="med" len="med"/>
                      <a:tailEnd type="none" w="med" len="med"/>
                    </a:lnT>
                    <a:lnB>
                      <a:noFill/>
                    </a:lnB>
                  </a:tcPr>
                </a:tc>
              </a:tr>
              <a:tr h="298132">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2</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smtClean="0">
                          <a:solidFill>
                            <a:srgbClr val="000000"/>
                          </a:solidFill>
                          <a:latin typeface="Times New Roman" pitchFamily="18" charset="0"/>
                          <a:ea typeface="Calibri"/>
                          <a:cs typeface="Times New Roman" pitchFamily="18" charset="0"/>
                        </a:rPr>
                        <a:t>6</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90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110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3</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smtClean="0">
                          <a:solidFill>
                            <a:srgbClr val="000000"/>
                          </a:solidFill>
                          <a:latin typeface="Times New Roman" pitchFamily="18" charset="0"/>
                          <a:ea typeface="Calibri"/>
                          <a:cs typeface="Times New Roman" pitchFamily="18" charset="0"/>
                        </a:rPr>
                        <a:t>3</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60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110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4</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smtClean="0">
                          <a:solidFill>
                            <a:srgbClr val="000000"/>
                          </a:solidFill>
                          <a:latin typeface="Times New Roman" pitchFamily="18" charset="0"/>
                          <a:ea typeface="Calibri"/>
                          <a:cs typeface="Times New Roman" pitchFamily="18" charset="0"/>
                        </a:rPr>
                        <a:t>3</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30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90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5</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smtClean="0">
                          <a:solidFill>
                            <a:srgbClr val="000000"/>
                          </a:solidFill>
                          <a:latin typeface="Times New Roman" pitchFamily="18" charset="0"/>
                          <a:ea typeface="Calibri"/>
                          <a:cs typeface="Times New Roman" pitchFamily="18" charset="0"/>
                        </a:rPr>
                        <a:t>6</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30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110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6</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smtClean="0">
                          <a:solidFill>
                            <a:srgbClr val="000000"/>
                          </a:solidFill>
                          <a:latin typeface="Times New Roman" pitchFamily="18" charset="0"/>
                          <a:ea typeface="Calibri"/>
                          <a:cs typeface="Times New Roman" pitchFamily="18" charset="0"/>
                        </a:rPr>
                        <a:t>9</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a:solidFill>
                            <a:srgbClr val="000000"/>
                          </a:solidFill>
                          <a:latin typeface="Times New Roman" pitchFamily="18" charset="0"/>
                          <a:ea typeface="Times New Roman"/>
                          <a:cs typeface="Times New Roman" pitchFamily="18" charset="0"/>
                        </a:rPr>
                        <a:t>90</a:t>
                      </a:r>
                      <a:endParaRPr lang="en-GB" sz="1600" b="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130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600" b="0">
                          <a:solidFill>
                            <a:srgbClr val="000000"/>
                          </a:solidFill>
                          <a:latin typeface="Times New Roman" pitchFamily="18" charset="0"/>
                          <a:ea typeface="Times New Roman"/>
                          <a:cs typeface="Times New Roman" pitchFamily="18" charset="0"/>
                        </a:rPr>
                        <a:t>7</a:t>
                      </a:r>
                      <a:endParaRPr lang="en-GB" sz="1600" b="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smtClean="0">
                          <a:solidFill>
                            <a:srgbClr val="000000"/>
                          </a:solidFill>
                          <a:latin typeface="Times New Roman" pitchFamily="18" charset="0"/>
                          <a:ea typeface="Calibri"/>
                          <a:cs typeface="Times New Roman" pitchFamily="18" charset="0"/>
                        </a:rPr>
                        <a:t>9</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a:solidFill>
                            <a:srgbClr val="000000"/>
                          </a:solidFill>
                          <a:latin typeface="Times New Roman" pitchFamily="18" charset="0"/>
                          <a:ea typeface="Times New Roman"/>
                          <a:cs typeface="Times New Roman" pitchFamily="18" charset="0"/>
                        </a:rPr>
                        <a:t>60</a:t>
                      </a:r>
                      <a:endParaRPr lang="en-GB" sz="1600" b="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110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600" b="0">
                          <a:solidFill>
                            <a:srgbClr val="000000"/>
                          </a:solidFill>
                          <a:latin typeface="Times New Roman" pitchFamily="18" charset="0"/>
                          <a:ea typeface="Times New Roman"/>
                          <a:cs typeface="Times New Roman" pitchFamily="18" charset="0"/>
                        </a:rPr>
                        <a:t>8</a:t>
                      </a:r>
                      <a:endParaRPr lang="en-GB" sz="1600" b="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smtClean="0">
                          <a:solidFill>
                            <a:srgbClr val="000000"/>
                          </a:solidFill>
                          <a:latin typeface="Times New Roman" pitchFamily="18" charset="0"/>
                          <a:ea typeface="Calibri"/>
                          <a:cs typeface="Times New Roman" pitchFamily="18" charset="0"/>
                        </a:rPr>
                        <a:t>6</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a:solidFill>
                            <a:srgbClr val="000000"/>
                          </a:solidFill>
                          <a:latin typeface="Times New Roman" pitchFamily="18" charset="0"/>
                          <a:ea typeface="Times New Roman"/>
                          <a:cs typeface="Times New Roman" pitchFamily="18" charset="0"/>
                        </a:rPr>
                        <a:t>60</a:t>
                      </a:r>
                      <a:endParaRPr lang="en-GB" sz="1600" b="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110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600" b="0">
                          <a:solidFill>
                            <a:srgbClr val="000000"/>
                          </a:solidFill>
                          <a:latin typeface="Times New Roman" pitchFamily="18" charset="0"/>
                          <a:ea typeface="Times New Roman"/>
                          <a:cs typeface="Times New Roman" pitchFamily="18" charset="0"/>
                        </a:rPr>
                        <a:t>9</a:t>
                      </a:r>
                      <a:endParaRPr lang="en-GB" sz="1600" b="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smtClean="0">
                          <a:solidFill>
                            <a:srgbClr val="000000"/>
                          </a:solidFill>
                          <a:latin typeface="Times New Roman" pitchFamily="18" charset="0"/>
                          <a:ea typeface="Calibri"/>
                          <a:cs typeface="Times New Roman" pitchFamily="18" charset="0"/>
                        </a:rPr>
                        <a:t>9</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a:solidFill>
                            <a:srgbClr val="000000"/>
                          </a:solidFill>
                          <a:latin typeface="Times New Roman" pitchFamily="18" charset="0"/>
                          <a:ea typeface="Times New Roman"/>
                          <a:cs typeface="Times New Roman" pitchFamily="18" charset="0"/>
                        </a:rPr>
                        <a:t>90</a:t>
                      </a:r>
                      <a:endParaRPr lang="en-GB" sz="1600" b="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90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600" b="0">
                          <a:solidFill>
                            <a:srgbClr val="000000"/>
                          </a:solidFill>
                          <a:latin typeface="Times New Roman" pitchFamily="18" charset="0"/>
                          <a:ea typeface="Times New Roman"/>
                          <a:cs typeface="Times New Roman" pitchFamily="18" charset="0"/>
                        </a:rPr>
                        <a:t>10</a:t>
                      </a:r>
                      <a:endParaRPr lang="en-GB" sz="1600" b="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smtClean="0">
                          <a:solidFill>
                            <a:srgbClr val="000000"/>
                          </a:solidFill>
                          <a:latin typeface="Times New Roman" pitchFamily="18" charset="0"/>
                          <a:ea typeface="Calibri"/>
                          <a:cs typeface="Times New Roman" pitchFamily="18" charset="0"/>
                        </a:rPr>
                        <a:t>6</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a:solidFill>
                            <a:srgbClr val="000000"/>
                          </a:solidFill>
                          <a:latin typeface="Times New Roman" pitchFamily="18" charset="0"/>
                          <a:ea typeface="Times New Roman"/>
                          <a:cs typeface="Times New Roman" pitchFamily="18" charset="0"/>
                        </a:rPr>
                        <a:t>60</a:t>
                      </a:r>
                      <a:endParaRPr lang="en-GB" sz="1600" b="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130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600" b="0">
                          <a:solidFill>
                            <a:srgbClr val="000000"/>
                          </a:solidFill>
                          <a:latin typeface="Times New Roman" pitchFamily="18" charset="0"/>
                          <a:ea typeface="Times New Roman"/>
                          <a:cs typeface="Times New Roman" pitchFamily="18" charset="0"/>
                        </a:rPr>
                        <a:t>11</a:t>
                      </a:r>
                      <a:endParaRPr lang="en-GB" sz="1600" b="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smtClean="0">
                          <a:solidFill>
                            <a:srgbClr val="000000"/>
                          </a:solidFill>
                          <a:latin typeface="Times New Roman" pitchFamily="18" charset="0"/>
                          <a:ea typeface="Calibri"/>
                          <a:cs typeface="Times New Roman" pitchFamily="18" charset="0"/>
                        </a:rPr>
                        <a:t>3</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a:solidFill>
                            <a:srgbClr val="000000"/>
                          </a:solidFill>
                          <a:latin typeface="Times New Roman" pitchFamily="18" charset="0"/>
                          <a:ea typeface="Times New Roman"/>
                          <a:cs typeface="Times New Roman" pitchFamily="18" charset="0"/>
                        </a:rPr>
                        <a:t>90</a:t>
                      </a:r>
                      <a:endParaRPr lang="en-GB" sz="1600" b="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130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600" b="0">
                          <a:solidFill>
                            <a:srgbClr val="000000"/>
                          </a:solidFill>
                          <a:latin typeface="Times New Roman" pitchFamily="18" charset="0"/>
                          <a:ea typeface="Times New Roman"/>
                          <a:cs typeface="Times New Roman" pitchFamily="18" charset="0"/>
                        </a:rPr>
                        <a:t>12</a:t>
                      </a:r>
                      <a:endParaRPr lang="en-GB" sz="1600" b="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smtClean="0">
                          <a:solidFill>
                            <a:srgbClr val="000000"/>
                          </a:solidFill>
                          <a:latin typeface="Times New Roman" pitchFamily="18" charset="0"/>
                          <a:ea typeface="Calibri"/>
                          <a:cs typeface="Times New Roman" pitchFamily="18" charset="0"/>
                        </a:rPr>
                        <a:t>6</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a:solidFill>
                            <a:srgbClr val="000000"/>
                          </a:solidFill>
                          <a:latin typeface="Times New Roman" pitchFamily="18" charset="0"/>
                          <a:ea typeface="Times New Roman"/>
                          <a:cs typeface="Times New Roman" pitchFamily="18" charset="0"/>
                        </a:rPr>
                        <a:t>60</a:t>
                      </a:r>
                      <a:endParaRPr lang="en-GB" sz="1600" b="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110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600" b="0">
                          <a:solidFill>
                            <a:srgbClr val="000000"/>
                          </a:solidFill>
                          <a:latin typeface="Times New Roman" pitchFamily="18" charset="0"/>
                          <a:ea typeface="Times New Roman"/>
                          <a:cs typeface="Times New Roman" pitchFamily="18" charset="0"/>
                        </a:rPr>
                        <a:t>13</a:t>
                      </a:r>
                      <a:endParaRPr lang="en-GB" sz="1600" b="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smtClean="0">
                          <a:solidFill>
                            <a:srgbClr val="000000"/>
                          </a:solidFill>
                          <a:latin typeface="Times New Roman" pitchFamily="18" charset="0"/>
                          <a:ea typeface="Calibri"/>
                          <a:cs typeface="Times New Roman" pitchFamily="18" charset="0"/>
                        </a:rPr>
                        <a:t>6</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60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90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600" b="0">
                          <a:solidFill>
                            <a:srgbClr val="000000"/>
                          </a:solidFill>
                          <a:latin typeface="Times New Roman" pitchFamily="18" charset="0"/>
                          <a:ea typeface="Times New Roman"/>
                          <a:cs typeface="Times New Roman" pitchFamily="18" charset="0"/>
                        </a:rPr>
                        <a:t>14</a:t>
                      </a:r>
                      <a:endParaRPr lang="en-GB" sz="1600" b="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smtClean="0">
                          <a:solidFill>
                            <a:srgbClr val="000000"/>
                          </a:solidFill>
                          <a:latin typeface="Times New Roman" pitchFamily="18" charset="0"/>
                          <a:ea typeface="Calibri"/>
                          <a:cs typeface="Times New Roman" pitchFamily="18" charset="0"/>
                        </a:rPr>
                        <a:t>3</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90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90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600" b="0">
                          <a:solidFill>
                            <a:srgbClr val="000000"/>
                          </a:solidFill>
                          <a:latin typeface="Times New Roman" pitchFamily="18" charset="0"/>
                          <a:ea typeface="Times New Roman"/>
                          <a:cs typeface="Times New Roman" pitchFamily="18" charset="0"/>
                        </a:rPr>
                        <a:t>15</a:t>
                      </a:r>
                      <a:endParaRPr lang="en-GB" sz="1600" b="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smtClean="0">
                          <a:solidFill>
                            <a:srgbClr val="000000"/>
                          </a:solidFill>
                          <a:latin typeface="Times New Roman" pitchFamily="18" charset="0"/>
                          <a:ea typeface="Calibri"/>
                          <a:cs typeface="Times New Roman" pitchFamily="18" charset="0"/>
                        </a:rPr>
                        <a:t>3</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30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130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600" b="0">
                          <a:solidFill>
                            <a:srgbClr val="000000"/>
                          </a:solidFill>
                          <a:latin typeface="Times New Roman" pitchFamily="18" charset="0"/>
                          <a:ea typeface="Times New Roman"/>
                          <a:cs typeface="Times New Roman" pitchFamily="18" charset="0"/>
                        </a:rPr>
                        <a:t>16</a:t>
                      </a:r>
                      <a:endParaRPr lang="en-GB" sz="1600" b="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smtClean="0">
                          <a:solidFill>
                            <a:srgbClr val="000000"/>
                          </a:solidFill>
                          <a:latin typeface="Times New Roman" pitchFamily="18" charset="0"/>
                          <a:ea typeface="Calibri"/>
                          <a:cs typeface="Times New Roman" pitchFamily="18" charset="0"/>
                        </a:rPr>
                        <a:t>9</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30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130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600" b="0">
                          <a:solidFill>
                            <a:srgbClr val="000000"/>
                          </a:solidFill>
                          <a:latin typeface="Times New Roman" pitchFamily="18" charset="0"/>
                          <a:ea typeface="Times New Roman"/>
                          <a:cs typeface="Times New Roman" pitchFamily="18" charset="0"/>
                        </a:rPr>
                        <a:t>17</a:t>
                      </a:r>
                      <a:endParaRPr lang="en-GB" sz="1600" b="0">
                        <a:latin typeface="Times New Roman" pitchFamily="18" charset="0"/>
                        <a:ea typeface="Calibri"/>
                        <a:cs typeface="Times New Roman" pitchFamily="18" charset="0"/>
                      </a:endParaRPr>
                    </a:p>
                  </a:txBody>
                  <a:tcPr marL="44245" marR="4424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0" dirty="0" smtClean="0">
                          <a:solidFill>
                            <a:srgbClr val="000000"/>
                          </a:solidFill>
                          <a:latin typeface="Times New Roman" pitchFamily="18" charset="0"/>
                          <a:ea typeface="Calibri"/>
                          <a:cs typeface="Times New Roman" pitchFamily="18" charset="0"/>
                        </a:rPr>
                        <a:t>9</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0">
                          <a:solidFill>
                            <a:srgbClr val="000000"/>
                          </a:solidFill>
                          <a:latin typeface="Times New Roman" pitchFamily="18" charset="0"/>
                          <a:ea typeface="Times New Roman"/>
                          <a:cs typeface="Times New Roman" pitchFamily="18" charset="0"/>
                        </a:rPr>
                        <a:t>30</a:t>
                      </a:r>
                      <a:endParaRPr lang="en-GB" sz="1600" b="0">
                        <a:latin typeface="Times New Roman" pitchFamily="18" charset="0"/>
                        <a:ea typeface="Calibri"/>
                        <a:cs typeface="Times New Roman" pitchFamily="18" charset="0"/>
                      </a:endParaRPr>
                    </a:p>
                  </a:txBody>
                  <a:tcPr marL="44245" marR="4424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0" dirty="0">
                          <a:solidFill>
                            <a:srgbClr val="000000"/>
                          </a:solidFill>
                          <a:latin typeface="Times New Roman" pitchFamily="18" charset="0"/>
                          <a:ea typeface="Times New Roman"/>
                          <a:cs typeface="Times New Roman" pitchFamily="18" charset="0"/>
                        </a:rPr>
                        <a:t>90</a:t>
                      </a:r>
                      <a:endParaRPr lang="en-GB" sz="1600" b="0" dirty="0">
                        <a:latin typeface="Times New Roman" pitchFamily="18" charset="0"/>
                        <a:ea typeface="Calibri"/>
                        <a:cs typeface="Times New Roman" pitchFamily="18" charset="0"/>
                      </a:endParaRPr>
                    </a:p>
                  </a:txBody>
                  <a:tcPr marL="44245" marR="44245"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571472" y="357166"/>
            <a:ext cx="728667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dirty="0" smtClean="0">
                <a:latin typeface="Times New Roman" pitchFamily="18" charset="0"/>
                <a:cs typeface="Times New Roman" pitchFamily="18" charset="0"/>
              </a:rPr>
              <a:t> Table 1: Response surface Methodology (RSM) design runs</a:t>
            </a:r>
            <a:endParaRPr lang="en-GB"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6116" y="72396"/>
            <a:ext cx="2571768"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Rounded MT Bold" pitchFamily="34" charset="0"/>
              </a:rPr>
              <a:t>      Live-catfish</a:t>
            </a:r>
            <a:endParaRPr lang="en-US" sz="2000" dirty="0">
              <a:solidFill>
                <a:schemeClr val="tx1"/>
              </a:solidFill>
              <a:latin typeface="Arial Rounded MT Bold" pitchFamily="34" charset="0"/>
            </a:endParaRPr>
          </a:p>
        </p:txBody>
      </p:sp>
      <p:sp>
        <p:nvSpPr>
          <p:cNvPr id="5" name="Rectangle 4"/>
          <p:cNvSpPr/>
          <p:nvPr/>
        </p:nvSpPr>
        <p:spPr>
          <a:xfrm>
            <a:off x="2214546" y="738496"/>
            <a:ext cx="5166694"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fontAlgn="auto">
              <a:spcAft>
                <a:spcPts val="0"/>
              </a:spcAft>
              <a:buClr>
                <a:schemeClr val="accent3"/>
              </a:buClr>
              <a:buFont typeface="Wingdings 2"/>
              <a:buNone/>
              <a:defRPr/>
            </a:pPr>
            <a:r>
              <a:rPr lang="en-US" sz="2000" dirty="0" smtClean="0">
                <a:solidFill>
                  <a:schemeClr val="tx1"/>
                </a:solidFill>
                <a:latin typeface="Arial Rounded MT Bold" pitchFamily="34" charset="0"/>
              </a:rPr>
              <a:t>                        Slaughtering (beheaded) </a:t>
            </a:r>
            <a:endParaRPr lang="en-US" sz="2000" dirty="0">
              <a:solidFill>
                <a:schemeClr val="tx1"/>
              </a:solidFill>
              <a:latin typeface="Arial Rounded MT Bold" pitchFamily="34" charset="0"/>
            </a:endParaRPr>
          </a:p>
        </p:txBody>
      </p:sp>
      <p:sp>
        <p:nvSpPr>
          <p:cNvPr id="6" name="Rectangle 5"/>
          <p:cNvSpPr/>
          <p:nvPr/>
        </p:nvSpPr>
        <p:spPr>
          <a:xfrm>
            <a:off x="3714744" y="1428736"/>
            <a:ext cx="222084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latin typeface="Arial Rounded MT Bold" pitchFamily="34" charset="0"/>
            </a:endParaRPr>
          </a:p>
          <a:p>
            <a:pPr algn="ctr"/>
            <a:r>
              <a:rPr lang="en-US" sz="2000" dirty="0" smtClean="0">
                <a:solidFill>
                  <a:schemeClr val="tx1"/>
                </a:solidFill>
                <a:latin typeface="Arial Rounded MT Bold" pitchFamily="34" charset="0"/>
              </a:rPr>
              <a:t>Degutting</a:t>
            </a:r>
          </a:p>
          <a:p>
            <a:pPr algn="ctr"/>
            <a:endParaRPr lang="en-US" sz="2000" dirty="0">
              <a:solidFill>
                <a:schemeClr val="tx1"/>
              </a:solidFill>
              <a:latin typeface="Arial Rounded MT Bold" pitchFamily="34" charset="0"/>
            </a:endParaRPr>
          </a:p>
        </p:txBody>
      </p:sp>
      <p:sp>
        <p:nvSpPr>
          <p:cNvPr id="7" name="Rectangle 6"/>
          <p:cNvSpPr/>
          <p:nvPr/>
        </p:nvSpPr>
        <p:spPr>
          <a:xfrm>
            <a:off x="3143240" y="4214818"/>
            <a:ext cx="3071834"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latin typeface="Arial Rounded MT Bold" pitchFamily="34" charset="0"/>
            </a:endParaRPr>
          </a:p>
          <a:p>
            <a:pPr algn="ctr"/>
            <a:r>
              <a:rPr lang="en-US" sz="2000" dirty="0" smtClean="0">
                <a:solidFill>
                  <a:schemeClr val="tx1"/>
                </a:solidFill>
                <a:latin typeface="Arial Rounded MT Bold" pitchFamily="34" charset="0"/>
              </a:rPr>
              <a:t>Cooling </a:t>
            </a:r>
          </a:p>
        </p:txBody>
      </p:sp>
      <p:sp>
        <p:nvSpPr>
          <p:cNvPr id="8" name="Rectangle 7"/>
          <p:cNvSpPr/>
          <p:nvPr/>
        </p:nvSpPr>
        <p:spPr>
          <a:xfrm>
            <a:off x="2928926" y="5000636"/>
            <a:ext cx="314327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Rounded MT Bold" pitchFamily="34" charset="0"/>
              </a:rPr>
              <a:t>         Dehydrated Catfish</a:t>
            </a:r>
            <a:endParaRPr lang="en-US" sz="2000" dirty="0">
              <a:solidFill>
                <a:schemeClr val="tx1"/>
              </a:solidFill>
              <a:latin typeface="Arial Rounded MT Bold" pitchFamily="34" charset="0"/>
            </a:endParaRPr>
          </a:p>
        </p:txBody>
      </p:sp>
      <p:sp>
        <p:nvSpPr>
          <p:cNvPr id="9" name="Rectangle 8"/>
          <p:cNvSpPr/>
          <p:nvPr/>
        </p:nvSpPr>
        <p:spPr>
          <a:xfrm>
            <a:off x="3817714" y="2992980"/>
            <a:ext cx="1500198"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Rounded MT Bold" pitchFamily="34" charset="0"/>
              </a:rPr>
              <a:t>  Hanging </a:t>
            </a:r>
            <a:endParaRPr lang="en-US" sz="2000" dirty="0">
              <a:solidFill>
                <a:schemeClr val="tx1"/>
              </a:solidFill>
              <a:latin typeface="Arial Rounded MT Bold" pitchFamily="34" charset="0"/>
            </a:endParaRPr>
          </a:p>
        </p:txBody>
      </p:sp>
      <p:sp>
        <p:nvSpPr>
          <p:cNvPr id="10" name="Rectangle 9"/>
          <p:cNvSpPr/>
          <p:nvPr/>
        </p:nvSpPr>
        <p:spPr>
          <a:xfrm>
            <a:off x="2857488" y="3619174"/>
            <a:ext cx="385765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Rounded MT Bold" pitchFamily="34" charset="0"/>
              </a:rPr>
              <a:t>                    Drying    		</a:t>
            </a:r>
            <a:endParaRPr lang="en-US" sz="2000" dirty="0">
              <a:solidFill>
                <a:schemeClr val="tx1"/>
              </a:solidFill>
              <a:latin typeface="Arial Rounded MT Bold" pitchFamily="34" charset="0"/>
            </a:endParaRPr>
          </a:p>
        </p:txBody>
      </p:sp>
      <p:sp>
        <p:nvSpPr>
          <p:cNvPr id="11" name="Rectangle 10"/>
          <p:cNvSpPr/>
          <p:nvPr/>
        </p:nvSpPr>
        <p:spPr>
          <a:xfrm>
            <a:off x="1785918" y="2347170"/>
            <a:ext cx="5643602" cy="653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Rounded MT Bold" pitchFamily="34" charset="0"/>
              </a:rPr>
              <a:t>   Brining   </a:t>
            </a:r>
            <a:endParaRPr lang="en-US" sz="2000" dirty="0">
              <a:solidFill>
                <a:schemeClr val="tx1"/>
              </a:solidFill>
              <a:latin typeface="Arial Rounded MT Bold" pitchFamily="34" charset="0"/>
            </a:endParaRPr>
          </a:p>
        </p:txBody>
      </p:sp>
      <p:sp>
        <p:nvSpPr>
          <p:cNvPr id="12" name="Rectangle 11"/>
          <p:cNvSpPr/>
          <p:nvPr/>
        </p:nvSpPr>
        <p:spPr>
          <a:xfrm>
            <a:off x="3143240" y="5572140"/>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Rounded MT Bold" pitchFamily="34" charset="0"/>
              </a:rPr>
              <a:t>    </a:t>
            </a:r>
            <a:endParaRPr lang="en-US" sz="2000" dirty="0">
              <a:solidFill>
                <a:schemeClr val="tx1"/>
              </a:solidFill>
              <a:latin typeface="Arial Rounded MT Bold" pitchFamily="34" charset="0"/>
            </a:endParaRPr>
          </a:p>
        </p:txBody>
      </p:sp>
      <p:cxnSp>
        <p:nvCxnSpPr>
          <p:cNvPr id="14" name="Straight Arrow Connector 13"/>
          <p:cNvCxnSpPr/>
          <p:nvPr/>
        </p:nvCxnSpPr>
        <p:spPr>
          <a:xfrm rot="5400000">
            <a:off x="4429918" y="658872"/>
            <a:ext cx="28575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429918" y="1856570"/>
            <a:ext cx="28575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4429918" y="2418954"/>
            <a:ext cx="28575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4429918" y="3067026"/>
            <a:ext cx="28575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4429918" y="3571082"/>
            <a:ext cx="28575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4429918" y="4142586"/>
            <a:ext cx="28575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4429918" y="4856966"/>
            <a:ext cx="28575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31640" y="5517232"/>
            <a:ext cx="6286544" cy="923330"/>
          </a:xfrm>
          <a:prstGeom prst="rect">
            <a:avLst/>
          </a:prstGeom>
          <a:noFill/>
        </p:spPr>
        <p:txBody>
          <a:bodyPr wrap="square" rtlCol="0">
            <a:spAutoFit/>
          </a:bodyPr>
          <a:lstStyle/>
          <a:p>
            <a:pPr marL="274320" indent="-274320" algn="ctr" fontAlgn="auto">
              <a:spcAft>
                <a:spcPts val="0"/>
              </a:spcAft>
              <a:buClr>
                <a:schemeClr val="accent3"/>
              </a:buClr>
              <a:buFont typeface="Wingdings 2"/>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marL="274320" indent="-274320" algn="ctr" fontAlgn="auto">
              <a:spcAft>
                <a:spcPts val="0"/>
              </a:spcAft>
              <a:buClr>
                <a:schemeClr val="accent3"/>
              </a:buClr>
              <a:buFont typeface="Wingdings 2"/>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Figure 1: Processing of dehydrated catfish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Eyo</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2001). </a:t>
            </a: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23" name="Straight Arrow Connector 22"/>
          <p:cNvCxnSpPr/>
          <p:nvPr/>
        </p:nvCxnSpPr>
        <p:spPr>
          <a:xfrm rot="5400000">
            <a:off x="4429918" y="1213628"/>
            <a:ext cx="28575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71934" y="2000240"/>
            <a:ext cx="1137876" cy="369332"/>
          </a:xfrm>
          <a:prstGeom prst="rect">
            <a:avLst/>
          </a:prstGeom>
          <a:noFill/>
        </p:spPr>
        <p:txBody>
          <a:bodyPr wrap="none" rtlCol="0">
            <a:spAutoFit/>
          </a:bodyPr>
          <a:lstStyle/>
          <a:p>
            <a:r>
              <a:rPr lang="en-GB" b="1" dirty="0" smtClean="0"/>
              <a:t>Washing</a:t>
            </a:r>
            <a:endParaRPr lang="en-GB"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sz="2400" b="1" dirty="0" smtClean="0">
                <a:latin typeface="Times New Roman" pitchFamily="18" charset="0"/>
                <a:cs typeface="Times New Roman" pitchFamily="18" charset="0"/>
              </a:rPr>
              <a:t>Chemical analyses</a:t>
            </a:r>
            <a:endParaRPr lang="en-GB" sz="24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95536" y="342528"/>
            <a:ext cx="7704856" cy="3493264"/>
          </a:xfrm>
          <a:prstGeom prst="rect">
            <a:avLst/>
          </a:prstGeom>
          <a:noFill/>
          <a:ln w="9525">
            <a:noFill/>
            <a:miter lim="800000"/>
            <a:headEnd/>
            <a:tailEnd/>
          </a:ln>
          <a:effectLst/>
        </p:spPr>
        <p:txBody>
          <a:bodyPr vert="horz" wrap="square" lIns="53958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Modelling</a:t>
            </a:r>
            <a:r>
              <a:rPr kumimoji="0" lang="en-US" sz="24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process </a:t>
            </a:r>
            <a:r>
              <a:rPr kumimoji="0" lang="en-US" sz="2400" b="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optimisation</a:t>
            </a:r>
            <a:endParaRPr kumimoji="0" lang="en-US" sz="24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algn="just" eaLnBrk="0" hangingPunct="0">
              <a:buFont typeface="Wingdings" pitchFamily="2" charset="2"/>
              <a:buChar char="v"/>
            </a:pPr>
            <a:r>
              <a:rPr lang="en-US" sz="2000" dirty="0" smtClean="0">
                <a:latin typeface="Times New Roman" pitchFamily="18" charset="0"/>
                <a:ea typeface="TimesNewRomanPSMT" charset="-127"/>
                <a:cs typeface="Times New Roman" pitchFamily="18" charset="0"/>
              </a:rPr>
              <a:t> </a:t>
            </a:r>
            <a:r>
              <a:rPr kumimoji="0" lang="en-US" sz="2000" b="0" i="0" u="none" strike="noStrike" cap="none" normalizeH="0" baseline="0" dirty="0" smtClean="0">
                <a:ln>
                  <a:noFill/>
                </a:ln>
                <a:effectLst/>
                <a:latin typeface="Times New Roman" pitchFamily="18" charset="0"/>
                <a:ea typeface="TimesNewRomanPSMT" charset="-127"/>
                <a:cs typeface="Times New Roman" pitchFamily="18" charset="0"/>
              </a:rPr>
              <a:t>The proximate composition and rancidity </a:t>
            </a:r>
            <a:r>
              <a:rPr lang="en-US" sz="2000" dirty="0" smtClean="0">
                <a:latin typeface="Times New Roman" pitchFamily="18" charset="0"/>
                <a:ea typeface="TimesNewRomanPSMT" charset="-127"/>
                <a:cs typeface="Times New Roman" pitchFamily="18" charset="0"/>
              </a:rPr>
              <a:t>indices’ data was </a:t>
            </a:r>
            <a:r>
              <a:rPr lang="en-US" sz="2000" dirty="0" err="1" smtClean="0">
                <a:latin typeface="Times New Roman" pitchFamily="18" charset="0"/>
                <a:ea typeface="TimesNewRomanPSMT" charset="-127"/>
                <a:cs typeface="Times New Roman" pitchFamily="18" charset="0"/>
              </a:rPr>
              <a:t>modelled</a:t>
            </a:r>
            <a:r>
              <a:rPr lang="en-US" sz="2000" dirty="0" smtClean="0">
                <a:latin typeface="Times New Roman" pitchFamily="18" charset="0"/>
                <a:ea typeface="TimesNewRomanPSMT" charset="-127"/>
                <a:cs typeface="Times New Roman" pitchFamily="18" charset="0"/>
              </a:rPr>
              <a:t> via the R</a:t>
            </a:r>
            <a:r>
              <a:rPr kumimoji="0" lang="en-US" sz="2000" b="0" i="0" u="none" strike="noStrike" cap="none" normalizeH="0" baseline="0" dirty="0" smtClean="0">
                <a:ln>
                  <a:noFill/>
                </a:ln>
                <a:effectLst/>
                <a:latin typeface="Times New Roman" pitchFamily="18" charset="0"/>
                <a:ea typeface="TimesNewRomanPSMT" charset="-127"/>
                <a:cs typeface="Times New Roman" pitchFamily="18" charset="0"/>
              </a:rPr>
              <a:t>SM analysis.</a:t>
            </a:r>
            <a:r>
              <a:rPr kumimoji="0" lang="en-US" sz="2000" b="0" i="0" u="none" strike="noStrike" cap="none" normalizeH="0" dirty="0" smtClean="0">
                <a:ln>
                  <a:noFill/>
                </a:ln>
                <a:effectLst/>
                <a:latin typeface="Times New Roman" pitchFamily="18" charset="0"/>
                <a:ea typeface="TimesNewRomanPSMT" charset="-127"/>
                <a:cs typeface="Times New Roman" pitchFamily="18" charset="0"/>
              </a:rPr>
              <a:t> </a:t>
            </a:r>
            <a:r>
              <a:rPr lang="en-US" sz="2000" dirty="0" smtClean="0">
                <a:latin typeface="Times New Roman" pitchFamily="18" charset="0"/>
                <a:ea typeface="TimesNewRomanPSMT" charset="-127"/>
                <a:cs typeface="Times New Roman" pitchFamily="18" charset="0"/>
              </a:rPr>
              <a:t>High coefficient of determination (R</a:t>
            </a:r>
            <a:r>
              <a:rPr lang="en-US" sz="2000" baseline="30000" dirty="0" smtClean="0">
                <a:latin typeface="Times New Roman" pitchFamily="18" charset="0"/>
                <a:ea typeface="TimesNewRomanPSMT" charset="-127"/>
                <a:cs typeface="Times New Roman" pitchFamily="18" charset="0"/>
              </a:rPr>
              <a:t>2</a:t>
            </a:r>
            <a:r>
              <a:rPr lang="en-US" sz="2000" dirty="0" smtClean="0">
                <a:latin typeface="Times New Roman" pitchFamily="18" charset="0"/>
                <a:ea typeface="TimesNewRomanPSMT" charset="-127"/>
                <a:cs typeface="Times New Roman" pitchFamily="18" charset="0"/>
              </a:rPr>
              <a:t>), Adjusted R</a:t>
            </a:r>
            <a:r>
              <a:rPr lang="en-US" sz="2000" baseline="30000" dirty="0" smtClean="0">
                <a:latin typeface="Times New Roman" pitchFamily="18" charset="0"/>
                <a:ea typeface="TimesNewRomanPSMT" charset="-127"/>
                <a:cs typeface="Times New Roman" pitchFamily="18" charset="0"/>
              </a:rPr>
              <a:t>2</a:t>
            </a:r>
            <a:r>
              <a:rPr lang="en-US" sz="2000" dirty="0" smtClean="0">
                <a:latin typeface="Times New Roman" pitchFamily="18" charset="0"/>
                <a:ea typeface="TimesNewRomanPSMT" charset="-127"/>
                <a:cs typeface="Times New Roman" pitchFamily="18" charset="0"/>
              </a:rPr>
              <a:t>, Predicted R</a:t>
            </a:r>
            <a:r>
              <a:rPr lang="en-US" sz="2000" baseline="30000" dirty="0" smtClean="0">
                <a:latin typeface="Times New Roman" pitchFamily="18" charset="0"/>
                <a:ea typeface="TimesNewRomanPSMT" charset="-127"/>
                <a:cs typeface="Times New Roman" pitchFamily="18" charset="0"/>
              </a:rPr>
              <a:t>2  </a:t>
            </a:r>
            <a:r>
              <a:rPr lang="en-US" sz="2000" dirty="0" smtClean="0">
                <a:latin typeface="Times New Roman" pitchFamily="18" charset="0"/>
                <a:ea typeface="TimesNewRomanPSMT" charset="-127"/>
                <a:cs typeface="Times New Roman" pitchFamily="18" charset="0"/>
              </a:rPr>
              <a:t>and lack of fit p- values</a:t>
            </a:r>
            <a:r>
              <a:rPr lang="en-US" sz="2000" dirty="0" smtClean="0">
                <a:latin typeface="Times New Roman" pitchFamily="18" charset="0"/>
                <a:ea typeface="Calibri" pitchFamily="34" charset="0"/>
                <a:cs typeface="Times New Roman" pitchFamily="18" charset="0"/>
              </a:rPr>
              <a:t> indicates the </a:t>
            </a:r>
            <a:r>
              <a:rPr lang="en-US" sz="2000" dirty="0" smtClean="0">
                <a:latin typeface="Times New Roman" pitchFamily="18" charset="0"/>
                <a:ea typeface="TimesNewRomanPSMT" charset="-127"/>
                <a:cs typeface="Times New Roman" pitchFamily="18" charset="0"/>
              </a:rPr>
              <a:t>fit of model. Transformation and backward regression were used to improve the fit.</a:t>
            </a:r>
            <a:endParaRPr lang="en-GB" sz="2000" dirty="0" smtClean="0">
              <a:latin typeface="Times New Roman" pitchFamily="18" charset="0"/>
              <a:cs typeface="Times New Roman" pitchFamily="18" charset="0"/>
            </a:endParaRPr>
          </a:p>
          <a:p>
            <a:endParaRPr lang="en-GB" sz="2000" dirty="0" smtClean="0"/>
          </a:p>
          <a:p>
            <a:r>
              <a:rPr lang="en-GB" sz="2000" dirty="0" smtClean="0">
                <a:latin typeface="Times New Roman" pitchFamily="18" charset="0"/>
                <a:cs typeface="Times New Roman" pitchFamily="18" charset="0"/>
              </a:rPr>
              <a:t>The fitted quadratic response model is as described in Eq. 1 </a:t>
            </a:r>
            <a:r>
              <a:rPr lang="en-GB" sz="2000" dirty="0" smtClean="0">
                <a:latin typeface="Times New Roman" pitchFamily="18" charset="0"/>
                <a:ea typeface="Arial" pitchFamily="34" charset="0"/>
                <a:cs typeface="Times New Roman" pitchFamily="18" charset="0"/>
              </a:rPr>
              <a:t>(</a:t>
            </a:r>
            <a:r>
              <a:rPr lang="en-GB" sz="2000" dirty="0" err="1" smtClean="0">
                <a:latin typeface="Times New Roman" pitchFamily="18" charset="0"/>
                <a:ea typeface="Arial" pitchFamily="34" charset="0"/>
                <a:cs typeface="Times New Roman" pitchFamily="18" charset="0"/>
              </a:rPr>
              <a:t>Awolu</a:t>
            </a:r>
            <a:r>
              <a:rPr lang="en-GB" sz="2000" dirty="0" smtClean="0">
                <a:latin typeface="Times New Roman" pitchFamily="18" charset="0"/>
                <a:ea typeface="Arial" pitchFamily="34" charset="0"/>
                <a:cs typeface="Times New Roman" pitchFamily="18" charset="0"/>
              </a:rPr>
              <a:t> and </a:t>
            </a:r>
            <a:r>
              <a:rPr lang="en-GB" sz="2000" dirty="0" err="1" smtClean="0">
                <a:latin typeface="Times New Roman" pitchFamily="18" charset="0"/>
                <a:ea typeface="Arial" pitchFamily="34" charset="0"/>
                <a:cs typeface="Times New Roman" pitchFamily="18" charset="0"/>
              </a:rPr>
              <a:t>Layokun</a:t>
            </a:r>
            <a:r>
              <a:rPr lang="en-GB" sz="2000" dirty="0" smtClean="0">
                <a:latin typeface="Times New Roman" pitchFamily="18" charset="0"/>
                <a:ea typeface="Arial" pitchFamily="34" charset="0"/>
                <a:cs typeface="Times New Roman" pitchFamily="18" charset="0"/>
              </a:rPr>
              <a:t> 2013) .                             </a:t>
            </a:r>
            <a:r>
              <a:rPr lang="en-GB" sz="2000" dirty="0" smtClean="0"/>
              <a:t> </a:t>
            </a:r>
          </a:p>
          <a:p>
            <a:endParaRPr lang="en-US" sz="2000" dirty="0" smtClean="0">
              <a:latin typeface="Times New Roman" pitchFamily="18" charset="0"/>
              <a:ea typeface="TimesNewRomanPSMT" charset="-127"/>
              <a:cs typeface="Times New Roman" pitchFamily="18" charset="0"/>
            </a:endParaRP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2150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1600" y="4005064"/>
            <a:ext cx="3867150" cy="419100"/>
          </a:xfrm>
          <a:prstGeom prst="rect">
            <a:avLst/>
          </a:prstGeom>
          <a:noFill/>
        </p:spPr>
      </p:pic>
      <p:sp>
        <p:nvSpPr>
          <p:cNvPr id="5" name="Rectangle 4"/>
          <p:cNvSpPr/>
          <p:nvPr/>
        </p:nvSpPr>
        <p:spPr>
          <a:xfrm>
            <a:off x="7524328" y="3717032"/>
            <a:ext cx="2284487" cy="707886"/>
          </a:xfrm>
          <a:prstGeom prst="rect">
            <a:avLst/>
          </a:prstGeom>
        </p:spPr>
        <p:txBody>
          <a:bodyPr wrap="square">
            <a:spAutoFit/>
          </a:bodyPr>
          <a:lstStyle/>
          <a:p>
            <a:r>
              <a:rPr lang="en-GB" sz="2000" dirty="0" smtClean="0">
                <a:solidFill>
                  <a:prstClr val="black"/>
                </a:solidFill>
                <a:latin typeface="Times New Roman" pitchFamily="18" charset="0"/>
                <a:ea typeface="Arial" pitchFamily="34" charset="0"/>
                <a:cs typeface="Times New Roman" pitchFamily="18" charset="0"/>
              </a:rPr>
              <a:t>                                 </a:t>
            </a:r>
            <a:r>
              <a:rPr lang="en-GB" sz="2000" dirty="0" smtClean="0">
                <a:solidFill>
                  <a:prstClr val="black"/>
                </a:solidFill>
              </a:rPr>
              <a:t>(1) </a:t>
            </a:r>
            <a:endParaRPr lang="en-GB" dirty="0"/>
          </a:p>
        </p:txBody>
      </p:sp>
      <p:sp>
        <p:nvSpPr>
          <p:cNvPr id="6" name="Rectangle 5"/>
          <p:cNvSpPr/>
          <p:nvPr/>
        </p:nvSpPr>
        <p:spPr>
          <a:xfrm>
            <a:off x="899592" y="4581128"/>
            <a:ext cx="7416824" cy="707886"/>
          </a:xfrm>
          <a:prstGeom prst="rect">
            <a:avLst/>
          </a:prstGeom>
        </p:spPr>
        <p:txBody>
          <a:bodyPr wrap="square">
            <a:spAutoFit/>
          </a:bodyPr>
          <a:lstStyle/>
          <a:p>
            <a:pPr>
              <a:spcBef>
                <a:spcPts val="0"/>
              </a:spcBef>
              <a:buFont typeface="Wingdings" pitchFamily="2" charset="2"/>
              <a:buChar char="v"/>
            </a:pPr>
            <a:r>
              <a:rPr lang="en-GB" dirty="0" smtClean="0">
                <a:latin typeface="Times New Roman" pitchFamily="18" charset="0"/>
                <a:cs typeface="Times New Roman" pitchFamily="18" charset="0"/>
              </a:rPr>
              <a:t> </a:t>
            </a:r>
            <a:r>
              <a:rPr lang="en-GB" sz="2000" dirty="0" smtClean="0">
                <a:latin typeface="Times New Roman" pitchFamily="18" charset="0"/>
                <a:cs typeface="Times New Roman" pitchFamily="18" charset="0"/>
              </a:rPr>
              <a:t>Numerical optimisation based on desirability concept  was done to predicted the optimal dehydration conditions.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594"/>
          </a:xfrm>
        </p:spPr>
        <p:style>
          <a:lnRef idx="1">
            <a:schemeClr val="accent2"/>
          </a:lnRef>
          <a:fillRef idx="2">
            <a:schemeClr val="accent2"/>
          </a:fillRef>
          <a:effectRef idx="1">
            <a:schemeClr val="accent2"/>
          </a:effectRef>
          <a:fontRef idx="minor">
            <a:schemeClr val="dk1"/>
          </a:fontRef>
        </p:style>
        <p:txBody>
          <a:bodyPr/>
          <a:lstStyle/>
          <a:p>
            <a:r>
              <a:rPr lang="en-GB" sz="3400" b="1" dirty="0" smtClean="0">
                <a:latin typeface="Times New Roman" pitchFamily="18" charset="0"/>
                <a:cs typeface="Times New Roman" pitchFamily="18" charset="0"/>
              </a:rPr>
              <a:t>Data  analysis/Software</a:t>
            </a:r>
            <a:endParaRPr lang="en-US" sz="3400" dirty="0">
              <a:latin typeface="Times New Roman" pitchFamily="18" charset="0"/>
              <a:cs typeface="Times New Roman" pitchFamily="18" charset="0"/>
            </a:endParaRPr>
          </a:p>
        </p:txBody>
      </p:sp>
      <p:sp>
        <p:nvSpPr>
          <p:cNvPr id="3" name="Content Placeholder 2"/>
          <p:cNvSpPr>
            <a:spLocks noGrp="1"/>
          </p:cNvSpPr>
          <p:nvPr>
            <p:ph idx="1"/>
          </p:nvPr>
        </p:nvSpPr>
        <p:spPr>
          <a:xfrm>
            <a:off x="428596" y="1142984"/>
            <a:ext cx="8229600" cy="4446256"/>
          </a:xfrm>
        </p:spPr>
        <p:style>
          <a:lnRef idx="2">
            <a:schemeClr val="accent2"/>
          </a:lnRef>
          <a:fillRef idx="1">
            <a:schemeClr val="lt1"/>
          </a:fillRef>
          <a:effectRef idx="0">
            <a:schemeClr val="accent2"/>
          </a:effectRef>
          <a:fontRef idx="minor">
            <a:schemeClr val="dk1"/>
          </a:fontRef>
        </p:style>
        <p:txBody>
          <a:bodyPr/>
          <a:lstStyle/>
          <a:p>
            <a:pPr>
              <a:spcBef>
                <a:spcPts val="0"/>
              </a:spcBef>
            </a:pPr>
            <a:r>
              <a:rPr lang="en-GB" sz="2400" dirty="0" smtClean="0">
                <a:latin typeface="Times New Roman" pitchFamily="18" charset="0"/>
                <a:cs typeface="Times New Roman" pitchFamily="18" charset="0"/>
              </a:rPr>
              <a:t>Analysis of variance (ANOVA) was used to establish differences among treatments and Duncan’s multiple range tests were used to separate the means. Significance difference was accepted at p &lt; 0.05. SPSS version 17 was used.</a:t>
            </a:r>
          </a:p>
          <a:p>
            <a:pPr lvl="0">
              <a:spcBef>
                <a:spcPts val="0"/>
              </a:spcBef>
            </a:pPr>
            <a:endParaRPr lang="en-GB" sz="2400" dirty="0" smtClean="0">
              <a:latin typeface="Times New Roman" pitchFamily="18" charset="0"/>
              <a:cs typeface="Times New Roman" pitchFamily="18" charset="0"/>
            </a:endParaRPr>
          </a:p>
          <a:p>
            <a:pPr>
              <a:spcBef>
                <a:spcPts val="0"/>
              </a:spcBef>
            </a:pPr>
            <a:endParaRPr lang="en-GB" sz="2400" dirty="0" smtClean="0">
              <a:latin typeface="Times New Roman" pitchFamily="18" charset="0"/>
              <a:cs typeface="Times New Roman" pitchFamily="18" charset="0"/>
            </a:endParaRPr>
          </a:p>
          <a:p>
            <a:pPr>
              <a:spcBef>
                <a:spcPts val="0"/>
              </a:spcBef>
            </a:pPr>
            <a:r>
              <a:rPr lang="en-GB" sz="2400" dirty="0" smtClean="0">
                <a:latin typeface="Times New Roman" pitchFamily="18" charset="0"/>
                <a:cs typeface="Times New Roman" pitchFamily="18" charset="0"/>
              </a:rPr>
              <a:t>Design expert (DX 10.0.1) was used for the RSM statistical analysis and modelling of data.</a:t>
            </a:r>
          </a:p>
          <a:p>
            <a:pPr lvl="0">
              <a:spcBef>
                <a:spcPts val="0"/>
              </a:spcBef>
              <a:buNone/>
            </a:pPr>
            <a:endParaRPr lang="en-GB" sz="2400" dirty="0" smtClean="0">
              <a:latin typeface="Times New Roman" pitchFamily="18" charset="0"/>
              <a:cs typeface="Times New Roman" pitchFamily="18" charset="0"/>
            </a:endParaRPr>
          </a:p>
          <a:p>
            <a:pPr lvl="0">
              <a:spcBef>
                <a:spcPts val="0"/>
              </a:spcBef>
              <a:buNone/>
            </a:pPr>
            <a:r>
              <a:rPr lang="en-GB" sz="2400" dirty="0" smtClean="0">
                <a:latin typeface="Times New Roman" pitchFamily="18" charset="0"/>
                <a:cs typeface="Times New Roman" pitchFamily="18" charset="0"/>
              </a:rPr>
              <a:t> </a:t>
            </a:r>
          </a:p>
          <a:p>
            <a:pPr lvl="0">
              <a:spcBef>
                <a:spcPts val="0"/>
              </a:spcBef>
            </a:pPr>
            <a:endParaRPr lang="en-GB" sz="2400" dirty="0" smtClean="0">
              <a:latin typeface="Times New Roman" pitchFamily="18" charset="0"/>
              <a:cs typeface="Times New Roman" pitchFamily="18" charset="0"/>
            </a:endParaRPr>
          </a:p>
          <a:p>
            <a:pPr lvl="0">
              <a:buNone/>
            </a:pPr>
            <a:r>
              <a:rPr lang="en-GB" sz="2400" dirty="0" smtClean="0">
                <a:latin typeface="Times New Roman" pitchFamily="18" charset="0"/>
                <a:cs typeface="Times New Roman" pitchFamily="18" charset="0"/>
              </a:rPr>
              <a:t>        </a:t>
            </a:r>
          </a:p>
          <a:p>
            <a:pPr lvl="0">
              <a:buNone/>
            </a:pPr>
            <a:r>
              <a:rPr lang="en-GB"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graphicFrame>
        <p:nvGraphicFramePr>
          <p:cNvPr id="4" name="Diagram 3"/>
          <p:cNvGraphicFramePr/>
          <p:nvPr/>
        </p:nvGraphicFramePr>
        <p:xfrm>
          <a:off x="1571604" y="128586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143108" y="2857496"/>
            <a:ext cx="500066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5400" dirty="0" smtClean="0">
                <a:solidFill>
                  <a:srgbClr val="7030A0"/>
                </a:solidFill>
                <a:latin typeface="Times New Roman" pitchFamily="18" charset="0"/>
                <a:cs typeface="Times New Roman" pitchFamily="18" charset="0"/>
              </a:rPr>
              <a:t>RESULTS</a:t>
            </a:r>
            <a:endParaRPr lang="en-GB" sz="54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8958" y="6211668"/>
            <a:ext cx="184731" cy="369332"/>
          </a:xfrm>
          <a:prstGeom prst="rect">
            <a:avLst/>
          </a:prstGeom>
          <a:noFill/>
        </p:spPr>
        <p:txBody>
          <a:bodyPr wrap="none" rtlCol="0">
            <a:spAutoFit/>
          </a:bodyPr>
          <a:lstStyle/>
          <a:p>
            <a:endParaRPr lang="en-GB" dirty="0"/>
          </a:p>
        </p:txBody>
      </p:sp>
      <p:sp>
        <p:nvSpPr>
          <p:cNvPr id="18" name="TextBox 17"/>
          <p:cNvSpPr txBox="1"/>
          <p:nvPr/>
        </p:nvSpPr>
        <p:spPr>
          <a:xfrm>
            <a:off x="0" y="0"/>
            <a:ext cx="91440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000" b="1" dirty="0" smtClean="0"/>
              <a:t>    </a:t>
            </a:r>
            <a:r>
              <a:rPr lang="en-GB" sz="2000" b="1" dirty="0" smtClean="0">
                <a:latin typeface="Times New Roman" pitchFamily="18" charset="0"/>
                <a:cs typeface="Times New Roman" pitchFamily="18" charset="0"/>
              </a:rPr>
              <a:t>Table 2: Proximate compositions of dehydrated catfish</a:t>
            </a:r>
            <a:endParaRPr lang="en-GB" sz="2000" b="1" dirty="0">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214280" y="500042"/>
          <a:ext cx="8929720" cy="5570616"/>
        </p:xfrm>
        <a:graphic>
          <a:graphicData uri="http://schemas.openxmlformats.org/drawingml/2006/table">
            <a:tbl>
              <a:tblPr/>
              <a:tblGrid>
                <a:gridCol w="798593"/>
                <a:gridCol w="580795"/>
                <a:gridCol w="508196"/>
                <a:gridCol w="755624"/>
                <a:gridCol w="1571636"/>
                <a:gridCol w="1357322"/>
                <a:gridCol w="1643074"/>
                <a:gridCol w="1714480"/>
              </a:tblGrid>
              <a:tr h="356851">
                <a:tc>
                  <a:txBody>
                    <a:bodyPr/>
                    <a:lstStyle/>
                    <a:p>
                      <a:pPr marL="0" indent="-900430" algn="ctr">
                        <a:lnSpc>
                          <a:spcPct val="100000"/>
                        </a:lnSpc>
                        <a:spcAft>
                          <a:spcPts val="0"/>
                        </a:spcAft>
                      </a:pPr>
                      <a:r>
                        <a:rPr lang="en-US" sz="1400" b="0" dirty="0" smtClean="0">
                          <a:solidFill>
                            <a:srgbClr val="000000"/>
                          </a:solidFill>
                          <a:latin typeface="Times New Roman"/>
                          <a:ea typeface="Times New Roman"/>
                          <a:cs typeface="Times New Roman"/>
                        </a:rPr>
                        <a:t>RSM run</a:t>
                      </a:r>
                      <a:endParaRPr lang="en-GB" sz="1400" b="0" dirty="0">
                        <a:latin typeface="Calibri"/>
                        <a:ea typeface="Calibri"/>
                        <a:cs typeface="Times New Roman"/>
                      </a:endParaRPr>
                    </a:p>
                  </a:txBody>
                  <a:tcPr marL="47329" marR="4732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A</a:t>
                      </a:r>
                      <a:endParaRPr lang="en-GB" sz="1400" b="0" dirty="0">
                        <a:latin typeface="Calibri"/>
                        <a:ea typeface="Calibri"/>
                        <a:cs typeface="Times New Roman"/>
                      </a:endParaRPr>
                    </a:p>
                  </a:txBody>
                  <a:tcPr marL="47329" marR="4732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B</a:t>
                      </a:r>
                      <a:endParaRPr lang="en-GB" sz="1400" b="0" dirty="0">
                        <a:latin typeface="Calibri"/>
                        <a:ea typeface="Calibri"/>
                        <a:cs typeface="Times New Roman"/>
                      </a:endParaRPr>
                    </a:p>
                  </a:txBody>
                  <a:tcPr marL="47329" marR="4732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C</a:t>
                      </a:r>
                      <a:endParaRPr lang="en-GB" sz="1400" b="0" dirty="0">
                        <a:latin typeface="Calibri"/>
                        <a:ea typeface="Calibri"/>
                        <a:cs typeface="Times New Roman"/>
                      </a:endParaRPr>
                    </a:p>
                  </a:txBody>
                  <a:tcPr marL="47329" marR="4732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indent="-900430" algn="ctr">
                        <a:lnSpc>
                          <a:spcPct val="100000"/>
                        </a:lnSpc>
                        <a:spcAft>
                          <a:spcPts val="0"/>
                        </a:spcAft>
                      </a:pPr>
                      <a:r>
                        <a:rPr lang="en-US" sz="1400" b="0" dirty="0" smtClean="0">
                          <a:solidFill>
                            <a:srgbClr val="000000"/>
                          </a:solidFill>
                          <a:latin typeface="Times New Roman"/>
                          <a:ea typeface="Times New Roman"/>
                          <a:cs typeface="Times New Roman"/>
                        </a:rPr>
                        <a:t>Moisture</a:t>
                      </a:r>
                      <a:r>
                        <a:rPr lang="en-GB" sz="1400" b="0" baseline="0" dirty="0" smtClean="0">
                          <a:solidFill>
                            <a:srgbClr val="000000"/>
                          </a:solidFill>
                          <a:latin typeface="Calibri"/>
                          <a:ea typeface="Times New Roman"/>
                          <a:cs typeface="Times New Roman"/>
                        </a:rPr>
                        <a:t> </a:t>
                      </a:r>
                      <a:r>
                        <a:rPr lang="en-US" sz="1400" b="0" dirty="0" smtClean="0">
                          <a:solidFill>
                            <a:srgbClr val="000000"/>
                          </a:solidFill>
                          <a:latin typeface="Times New Roman"/>
                          <a:ea typeface="Times New Roman"/>
                          <a:cs typeface="Times New Roman"/>
                        </a:rPr>
                        <a:t>content</a:t>
                      </a:r>
                      <a:r>
                        <a:rPr lang="en-US" sz="1400" b="0" baseline="0" dirty="0" smtClean="0">
                          <a:solidFill>
                            <a:srgbClr val="000000"/>
                          </a:solidFill>
                          <a:latin typeface="Times New Roman"/>
                          <a:ea typeface="Times New Roman"/>
                          <a:cs typeface="Times New Roman"/>
                        </a:rPr>
                        <a:t> </a:t>
                      </a:r>
                    </a:p>
                    <a:p>
                      <a:pPr marL="0" indent="-900430" algn="ctr">
                        <a:lnSpc>
                          <a:spcPct val="100000"/>
                        </a:lnSpc>
                        <a:spcAft>
                          <a:spcPts val="0"/>
                        </a:spcAft>
                      </a:pPr>
                      <a:r>
                        <a:rPr lang="en-US" sz="1400" b="0" dirty="0" smtClean="0">
                          <a:solidFill>
                            <a:srgbClr val="000000"/>
                          </a:solidFill>
                          <a:latin typeface="Times New Roman"/>
                          <a:ea typeface="Times New Roman"/>
                          <a:cs typeface="Times New Roman"/>
                        </a:rPr>
                        <a:t>(%)</a:t>
                      </a:r>
                      <a:endParaRPr lang="en-GB" sz="1400" b="0" dirty="0">
                        <a:latin typeface="Calibri"/>
                        <a:ea typeface="Calibri"/>
                        <a:cs typeface="Times New Roman"/>
                      </a:endParaRPr>
                    </a:p>
                  </a:txBody>
                  <a:tcPr marL="47329" marR="4732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Crude </a:t>
                      </a:r>
                      <a:r>
                        <a:rPr lang="en-US" sz="1400" b="0" dirty="0" smtClean="0">
                          <a:solidFill>
                            <a:srgbClr val="000000"/>
                          </a:solidFill>
                          <a:latin typeface="Times New Roman"/>
                          <a:ea typeface="Times New Roman"/>
                          <a:cs typeface="Times New Roman"/>
                        </a:rPr>
                        <a:t>Protein</a:t>
                      </a:r>
                    </a:p>
                    <a:p>
                      <a:pPr marL="0" indent="-900430" algn="ctr">
                        <a:lnSpc>
                          <a:spcPct val="100000"/>
                        </a:lnSpc>
                        <a:spcAft>
                          <a:spcPts val="0"/>
                        </a:spcAft>
                      </a:pPr>
                      <a:r>
                        <a:rPr lang="en-US" sz="1400" b="0" dirty="0" smtClean="0">
                          <a:solidFill>
                            <a:srgbClr val="000000"/>
                          </a:solidFill>
                          <a:latin typeface="Times New Roman"/>
                          <a:ea typeface="Times New Roman"/>
                          <a:cs typeface="Times New Roman"/>
                        </a:rPr>
                        <a:t>(%)</a:t>
                      </a:r>
                      <a:endParaRPr lang="en-GB" sz="1400" b="0" dirty="0">
                        <a:latin typeface="Calibri"/>
                        <a:ea typeface="Calibri"/>
                        <a:cs typeface="Times New Roman"/>
                      </a:endParaRPr>
                    </a:p>
                  </a:txBody>
                  <a:tcPr marL="47329" marR="4732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Crude </a:t>
                      </a:r>
                      <a:r>
                        <a:rPr lang="en-US" sz="1400" b="0" dirty="0" smtClean="0">
                          <a:solidFill>
                            <a:srgbClr val="000000"/>
                          </a:solidFill>
                          <a:latin typeface="Times New Roman"/>
                          <a:ea typeface="Times New Roman"/>
                          <a:cs typeface="Times New Roman"/>
                        </a:rPr>
                        <a:t>fat</a:t>
                      </a:r>
                    </a:p>
                    <a:p>
                      <a:pPr marL="0" indent="-900430" algn="ctr">
                        <a:lnSpc>
                          <a:spcPct val="100000"/>
                        </a:lnSpc>
                        <a:spcAft>
                          <a:spcPts val="0"/>
                        </a:spcAft>
                      </a:pPr>
                      <a:r>
                        <a:rPr lang="en-US" sz="1400" b="0" dirty="0" smtClean="0">
                          <a:solidFill>
                            <a:srgbClr val="000000"/>
                          </a:solidFill>
                          <a:latin typeface="Times New Roman"/>
                          <a:ea typeface="Times New Roman"/>
                          <a:cs typeface="Times New Roman"/>
                        </a:rPr>
                        <a:t> </a:t>
                      </a:r>
                      <a:r>
                        <a:rPr lang="en-US" sz="1400" b="0" dirty="0">
                          <a:solidFill>
                            <a:srgbClr val="000000"/>
                          </a:solidFill>
                          <a:latin typeface="Times New Roman"/>
                          <a:ea typeface="Times New Roman"/>
                          <a:cs typeface="Times New Roman"/>
                        </a:rPr>
                        <a:t>(%)</a:t>
                      </a:r>
                      <a:endParaRPr lang="en-GB" sz="1400" b="0" dirty="0">
                        <a:latin typeface="Calibri"/>
                        <a:ea typeface="Calibri"/>
                        <a:cs typeface="Times New Roman"/>
                      </a:endParaRPr>
                    </a:p>
                  </a:txBody>
                  <a:tcPr marL="47329" marR="4732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indent="-900430" algn="ctr">
                        <a:lnSpc>
                          <a:spcPct val="100000"/>
                        </a:lnSpc>
                        <a:spcAft>
                          <a:spcPts val="0"/>
                        </a:spcAft>
                      </a:pPr>
                      <a:r>
                        <a:rPr lang="en-US" sz="1400" b="0" dirty="0" smtClean="0">
                          <a:solidFill>
                            <a:srgbClr val="000000"/>
                          </a:solidFill>
                          <a:latin typeface="Times New Roman"/>
                          <a:ea typeface="Times New Roman"/>
                          <a:cs typeface="Times New Roman"/>
                        </a:rPr>
                        <a:t>Ash</a:t>
                      </a:r>
                    </a:p>
                    <a:p>
                      <a:pPr marL="0" indent="-900430" algn="ctr">
                        <a:lnSpc>
                          <a:spcPct val="100000"/>
                        </a:lnSpc>
                        <a:spcAft>
                          <a:spcPts val="0"/>
                        </a:spcAft>
                      </a:pPr>
                      <a:r>
                        <a:rPr lang="en-US" sz="1400" b="0" dirty="0" smtClean="0">
                          <a:solidFill>
                            <a:srgbClr val="000000"/>
                          </a:solidFill>
                          <a:latin typeface="Times New Roman"/>
                          <a:ea typeface="Times New Roman"/>
                          <a:cs typeface="Times New Roman"/>
                        </a:rPr>
                        <a:t> </a:t>
                      </a:r>
                      <a:r>
                        <a:rPr lang="en-US" sz="1400" b="0" dirty="0">
                          <a:solidFill>
                            <a:srgbClr val="000000"/>
                          </a:solidFill>
                          <a:latin typeface="Times New Roman"/>
                          <a:ea typeface="Times New Roman"/>
                          <a:cs typeface="Times New Roman"/>
                        </a:rPr>
                        <a:t>(%)</a:t>
                      </a:r>
                      <a:endParaRPr lang="en-GB" sz="1400" b="0" dirty="0">
                        <a:latin typeface="Calibri"/>
                        <a:ea typeface="Calibri"/>
                        <a:cs typeface="Times New Roman"/>
                      </a:endParaRPr>
                    </a:p>
                  </a:txBody>
                  <a:tcPr marL="47329" marR="4732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85772">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1</a:t>
                      </a:r>
                      <a:endParaRPr lang="en-GB" sz="1400" b="0" dirty="0">
                        <a:latin typeface="Calibri"/>
                        <a:ea typeface="Calibri"/>
                        <a:cs typeface="Times New Roman"/>
                      </a:endParaRPr>
                    </a:p>
                  </a:txBody>
                  <a:tcPr marL="47329" marR="47329"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6</a:t>
                      </a:r>
                      <a:endParaRPr lang="en-GB" sz="1400" b="0" dirty="0">
                        <a:latin typeface="Calibri"/>
                        <a:ea typeface="Calibri"/>
                        <a:cs typeface="Times New Roman"/>
                      </a:endParaRPr>
                    </a:p>
                  </a:txBody>
                  <a:tcPr marL="47329" marR="47329"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60</a:t>
                      </a:r>
                      <a:endParaRPr lang="en-GB" sz="1400" b="0" dirty="0">
                        <a:latin typeface="Calibri"/>
                        <a:ea typeface="Calibri"/>
                        <a:cs typeface="Times New Roman"/>
                      </a:endParaRPr>
                    </a:p>
                  </a:txBody>
                  <a:tcPr marL="47329" marR="47329"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110</a:t>
                      </a:r>
                      <a:endParaRPr lang="en-GB" sz="1400" b="0" dirty="0">
                        <a:latin typeface="Calibri"/>
                        <a:ea typeface="Calibri"/>
                        <a:cs typeface="Times New Roman"/>
                      </a:endParaRPr>
                    </a:p>
                  </a:txBody>
                  <a:tcPr marL="47329" marR="47329"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0" indent="-900430" algn="ctr">
                        <a:lnSpc>
                          <a:spcPct val="100000"/>
                        </a:lnSpc>
                        <a:spcAft>
                          <a:spcPts val="0"/>
                        </a:spcAft>
                      </a:pPr>
                      <a:r>
                        <a:rPr lang="en-US" sz="1400" b="0" dirty="0" smtClean="0">
                          <a:solidFill>
                            <a:srgbClr val="000000"/>
                          </a:solidFill>
                          <a:latin typeface="Times New Roman"/>
                          <a:ea typeface="Times New Roman"/>
                          <a:cs typeface="Times New Roman"/>
                        </a:rPr>
                        <a:t> 5.81</a:t>
                      </a:r>
                      <a:r>
                        <a:rPr lang="en-US" sz="1400" b="0" baseline="30000" dirty="0" smtClean="0">
                          <a:solidFill>
                            <a:srgbClr val="000000"/>
                          </a:solidFill>
                          <a:latin typeface="Times New Roman"/>
                          <a:ea typeface="Times New Roman"/>
                          <a:cs typeface="Times New Roman"/>
                        </a:rPr>
                        <a:t>ghi</a:t>
                      </a:r>
                      <a:r>
                        <a:rPr lang="en-US" sz="1400" b="0" dirty="0" smtClean="0">
                          <a:solidFill>
                            <a:srgbClr val="000000"/>
                          </a:solidFill>
                          <a:latin typeface="Times New Roman"/>
                          <a:ea typeface="Times New Roman"/>
                          <a:cs typeface="Times New Roman"/>
                        </a:rPr>
                        <a:t>±0.01</a:t>
                      </a:r>
                      <a:endParaRPr lang="en-GB" sz="1400" b="0" dirty="0">
                        <a:latin typeface="Calibri"/>
                        <a:ea typeface="Calibri"/>
                        <a:cs typeface="Times New Roman"/>
                      </a:endParaRPr>
                    </a:p>
                  </a:txBody>
                  <a:tcPr marL="47329" marR="47329"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64.06</a:t>
                      </a:r>
                      <a:r>
                        <a:rPr lang="en-US" sz="1400" b="0" baseline="30000" dirty="0">
                          <a:solidFill>
                            <a:srgbClr val="000000"/>
                          </a:solidFill>
                          <a:latin typeface="Times New Roman"/>
                          <a:ea typeface="Times New Roman"/>
                          <a:cs typeface="Times New Roman"/>
                        </a:rPr>
                        <a:t>d</a:t>
                      </a:r>
                      <a:r>
                        <a:rPr lang="en-US" sz="1400" b="0" dirty="0">
                          <a:solidFill>
                            <a:srgbClr val="000000"/>
                          </a:solidFill>
                          <a:latin typeface="Times New Roman"/>
                          <a:ea typeface="Times New Roman"/>
                          <a:cs typeface="Times New Roman"/>
                        </a:rPr>
                        <a:t>±0.01</a:t>
                      </a:r>
                      <a:endParaRPr lang="en-GB" sz="1400" b="0" dirty="0">
                        <a:latin typeface="Calibri"/>
                        <a:ea typeface="Calibri"/>
                        <a:cs typeface="Times New Roman"/>
                      </a:endParaRPr>
                    </a:p>
                  </a:txBody>
                  <a:tcPr marL="47329" marR="47329"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22.33</a:t>
                      </a:r>
                      <a:r>
                        <a:rPr lang="en-US" sz="1400" b="0" baseline="30000" dirty="0">
                          <a:solidFill>
                            <a:srgbClr val="000000"/>
                          </a:solidFill>
                          <a:latin typeface="Times New Roman"/>
                          <a:ea typeface="Times New Roman"/>
                          <a:cs typeface="Times New Roman"/>
                        </a:rPr>
                        <a:t>fg</a:t>
                      </a:r>
                      <a:r>
                        <a:rPr lang="en-US" sz="1400" b="0" dirty="0">
                          <a:solidFill>
                            <a:srgbClr val="000000"/>
                          </a:solidFill>
                          <a:latin typeface="Times New Roman"/>
                          <a:ea typeface="Times New Roman"/>
                          <a:cs typeface="Times New Roman"/>
                        </a:rPr>
                        <a:t>±0.29</a:t>
                      </a:r>
                      <a:endParaRPr lang="en-GB" sz="1400" b="0" dirty="0">
                        <a:latin typeface="Calibri"/>
                        <a:ea typeface="Calibri"/>
                        <a:cs typeface="Times New Roman"/>
                      </a:endParaRPr>
                    </a:p>
                  </a:txBody>
                  <a:tcPr marL="47329" marR="47329"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11.00</a:t>
                      </a:r>
                      <a:r>
                        <a:rPr lang="en-US" sz="1400" b="0" baseline="30000" dirty="0">
                          <a:solidFill>
                            <a:srgbClr val="000000"/>
                          </a:solidFill>
                          <a:latin typeface="Times New Roman"/>
                          <a:ea typeface="Times New Roman"/>
                          <a:cs typeface="Times New Roman"/>
                        </a:rPr>
                        <a:t>cde</a:t>
                      </a:r>
                      <a:r>
                        <a:rPr lang="en-US" sz="1400" b="0" dirty="0">
                          <a:solidFill>
                            <a:srgbClr val="000000"/>
                          </a:solidFill>
                          <a:latin typeface="Times New Roman"/>
                          <a:ea typeface="Times New Roman"/>
                          <a:cs typeface="Times New Roman"/>
                        </a:rPr>
                        <a:t>±0.00</a:t>
                      </a:r>
                      <a:endParaRPr lang="en-GB" sz="1400" b="0" dirty="0">
                        <a:latin typeface="Calibri"/>
                        <a:ea typeface="Calibri"/>
                        <a:cs typeface="Times New Roman"/>
                      </a:endParaRPr>
                    </a:p>
                  </a:txBody>
                  <a:tcPr marL="47329" marR="47329" marT="0" marB="0">
                    <a:lnL>
                      <a:noFill/>
                    </a:lnL>
                    <a:lnR>
                      <a:noFill/>
                    </a:lnR>
                    <a:lnT w="12700" cap="flat" cmpd="sng" algn="ctr">
                      <a:solidFill>
                        <a:srgbClr val="7F7F7F"/>
                      </a:solidFill>
                      <a:prstDash val="solid"/>
                      <a:round/>
                      <a:headEnd type="none" w="med" len="med"/>
                      <a:tailEnd type="none" w="med" len="med"/>
                    </a:lnT>
                    <a:lnB>
                      <a:noFill/>
                    </a:lnB>
                  </a:tcPr>
                </a:tc>
              </a:tr>
              <a:tr h="285772">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2</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6</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90</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110</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FF0000"/>
                          </a:solidFill>
                          <a:latin typeface="Times New Roman"/>
                          <a:ea typeface="Times New Roman"/>
                          <a:cs typeface="Times New Roman"/>
                        </a:rPr>
                        <a:t>5.47</a:t>
                      </a:r>
                      <a:r>
                        <a:rPr lang="en-US" sz="1400" b="0" baseline="30000" dirty="0">
                          <a:solidFill>
                            <a:srgbClr val="FF0000"/>
                          </a:solidFill>
                          <a:latin typeface="Times New Roman"/>
                          <a:ea typeface="Times New Roman"/>
                          <a:cs typeface="Times New Roman"/>
                        </a:rPr>
                        <a:t>h</a:t>
                      </a:r>
                      <a:r>
                        <a:rPr lang="en-US" sz="1400" b="0" dirty="0">
                          <a:solidFill>
                            <a:srgbClr val="FF0000"/>
                          </a:solidFill>
                          <a:latin typeface="Times New Roman"/>
                          <a:ea typeface="Times New Roman"/>
                          <a:cs typeface="Times New Roman"/>
                        </a:rPr>
                        <a:t>±0.01</a:t>
                      </a:r>
                      <a:endParaRPr lang="en-GB" sz="1400" b="0" dirty="0">
                        <a:solidFill>
                          <a:srgbClr val="FF0000"/>
                        </a:solidFill>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61.15</a:t>
                      </a:r>
                      <a:r>
                        <a:rPr lang="en-US" sz="1400" b="0" baseline="30000" dirty="0">
                          <a:solidFill>
                            <a:srgbClr val="000000"/>
                          </a:solidFill>
                          <a:latin typeface="Times New Roman"/>
                          <a:ea typeface="Times New Roman"/>
                          <a:cs typeface="Times New Roman"/>
                        </a:rPr>
                        <a:t>f</a:t>
                      </a:r>
                      <a:r>
                        <a:rPr lang="en-US" sz="1400" b="0" dirty="0">
                          <a:solidFill>
                            <a:srgbClr val="000000"/>
                          </a:solidFill>
                          <a:latin typeface="Times New Roman"/>
                          <a:ea typeface="Times New Roman"/>
                          <a:cs typeface="Times New Roman"/>
                        </a:rPr>
                        <a:t>±0.00</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22.60</a:t>
                      </a:r>
                      <a:r>
                        <a:rPr lang="en-US" sz="1400" b="0" baseline="30000" dirty="0">
                          <a:solidFill>
                            <a:srgbClr val="000000"/>
                          </a:solidFill>
                          <a:latin typeface="Times New Roman"/>
                          <a:ea typeface="Times New Roman"/>
                          <a:cs typeface="Times New Roman"/>
                        </a:rPr>
                        <a:t>fg</a:t>
                      </a:r>
                      <a:r>
                        <a:rPr lang="en-US" sz="1400" b="0" dirty="0">
                          <a:solidFill>
                            <a:srgbClr val="000000"/>
                          </a:solidFill>
                          <a:latin typeface="Times New Roman"/>
                          <a:ea typeface="Times New Roman"/>
                          <a:cs typeface="Times New Roman"/>
                        </a:rPr>
                        <a:t>±0.52</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12.29</a:t>
                      </a:r>
                      <a:r>
                        <a:rPr lang="en-US" sz="1400" b="0" baseline="30000" dirty="0">
                          <a:solidFill>
                            <a:srgbClr val="000000"/>
                          </a:solidFill>
                          <a:latin typeface="Times New Roman"/>
                          <a:ea typeface="Times New Roman"/>
                          <a:cs typeface="Times New Roman"/>
                        </a:rPr>
                        <a:t>bc</a:t>
                      </a:r>
                      <a:r>
                        <a:rPr lang="en-US" sz="1400" b="0" dirty="0">
                          <a:solidFill>
                            <a:srgbClr val="000000"/>
                          </a:solidFill>
                          <a:latin typeface="Times New Roman"/>
                          <a:ea typeface="Times New Roman"/>
                          <a:cs typeface="Times New Roman"/>
                        </a:rPr>
                        <a:t>±0.61</a:t>
                      </a:r>
                      <a:endParaRPr lang="en-GB" sz="1400" b="0" dirty="0">
                        <a:latin typeface="Calibri"/>
                        <a:ea typeface="Calibri"/>
                        <a:cs typeface="Times New Roman"/>
                      </a:endParaRPr>
                    </a:p>
                  </a:txBody>
                  <a:tcPr marL="47329" marR="47329" marT="0" marB="0">
                    <a:lnL>
                      <a:noFill/>
                    </a:lnL>
                    <a:lnR>
                      <a:noFill/>
                    </a:lnR>
                    <a:lnT>
                      <a:noFill/>
                    </a:lnT>
                    <a:lnB>
                      <a:noFill/>
                    </a:lnB>
                  </a:tcPr>
                </a:tc>
              </a:tr>
              <a:tr h="285772">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3</a:t>
                      </a:r>
                      <a:endParaRPr lang="en-GB" sz="140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3</a:t>
                      </a:r>
                      <a:endParaRPr lang="en-GB" sz="140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60</a:t>
                      </a:r>
                      <a:endParaRPr lang="en-GB" sz="140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110</a:t>
                      </a:r>
                      <a:endParaRPr lang="en-GB" sz="140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7.80</a:t>
                      </a:r>
                      <a:r>
                        <a:rPr lang="en-US" sz="1400" baseline="30000" dirty="0">
                          <a:solidFill>
                            <a:srgbClr val="000000"/>
                          </a:solidFill>
                          <a:latin typeface="Times New Roman"/>
                          <a:ea typeface="Times New Roman"/>
                          <a:cs typeface="Times New Roman"/>
                        </a:rPr>
                        <a:t>bc</a:t>
                      </a:r>
                      <a:r>
                        <a:rPr lang="en-US" sz="1400" dirty="0">
                          <a:solidFill>
                            <a:srgbClr val="000000"/>
                          </a:solidFill>
                          <a:latin typeface="Times New Roman"/>
                          <a:ea typeface="Times New Roman"/>
                          <a:cs typeface="Times New Roman"/>
                        </a:rPr>
                        <a:t>±0.24</a:t>
                      </a:r>
                      <a:endParaRPr lang="en-GB" sz="140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55.74</a:t>
                      </a:r>
                      <a:r>
                        <a:rPr lang="en-US" sz="1400" baseline="30000" dirty="0">
                          <a:solidFill>
                            <a:srgbClr val="000000"/>
                          </a:solidFill>
                          <a:latin typeface="Times New Roman"/>
                          <a:ea typeface="Times New Roman"/>
                          <a:cs typeface="Times New Roman"/>
                        </a:rPr>
                        <a:t>o</a:t>
                      </a:r>
                      <a:r>
                        <a:rPr lang="en-US" sz="1400" dirty="0">
                          <a:solidFill>
                            <a:srgbClr val="000000"/>
                          </a:solidFill>
                          <a:latin typeface="Times New Roman"/>
                          <a:ea typeface="Times New Roman"/>
                          <a:cs typeface="Times New Roman"/>
                        </a:rPr>
                        <a:t>±0.01</a:t>
                      </a:r>
                      <a:endParaRPr lang="en-GB" sz="140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26.60</a:t>
                      </a:r>
                      <a:r>
                        <a:rPr lang="en-US" sz="1400" baseline="30000" dirty="0">
                          <a:solidFill>
                            <a:srgbClr val="000000"/>
                          </a:solidFill>
                          <a:latin typeface="Times New Roman"/>
                          <a:ea typeface="Times New Roman"/>
                          <a:cs typeface="Times New Roman"/>
                        </a:rPr>
                        <a:t>cd</a:t>
                      </a:r>
                      <a:r>
                        <a:rPr lang="en-US" sz="1400" dirty="0">
                          <a:solidFill>
                            <a:srgbClr val="000000"/>
                          </a:solidFill>
                          <a:latin typeface="Times New Roman"/>
                          <a:ea typeface="Times New Roman"/>
                          <a:cs typeface="Times New Roman"/>
                        </a:rPr>
                        <a:t>±0.90</a:t>
                      </a:r>
                      <a:endParaRPr lang="en-GB" sz="140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  8.85</a:t>
                      </a:r>
                      <a:r>
                        <a:rPr lang="en-US" sz="1400" baseline="30000" dirty="0">
                          <a:solidFill>
                            <a:srgbClr val="000000"/>
                          </a:solidFill>
                          <a:latin typeface="Times New Roman"/>
                          <a:ea typeface="Times New Roman"/>
                          <a:cs typeface="Times New Roman"/>
                        </a:rPr>
                        <a:t>gh</a:t>
                      </a:r>
                      <a:r>
                        <a:rPr lang="en-US" sz="1400" dirty="0">
                          <a:solidFill>
                            <a:srgbClr val="000000"/>
                          </a:solidFill>
                          <a:latin typeface="Times New Roman"/>
                          <a:ea typeface="Times New Roman"/>
                          <a:cs typeface="Times New Roman"/>
                        </a:rPr>
                        <a:t>±0.15</a:t>
                      </a:r>
                      <a:endParaRPr lang="en-GB" sz="1400" dirty="0">
                        <a:latin typeface="Calibri"/>
                        <a:ea typeface="Calibri"/>
                        <a:cs typeface="Times New Roman"/>
                      </a:endParaRPr>
                    </a:p>
                  </a:txBody>
                  <a:tcPr marL="47329" marR="47329" marT="0" marB="0">
                    <a:lnL>
                      <a:noFill/>
                    </a:lnL>
                    <a:lnR>
                      <a:noFill/>
                    </a:lnR>
                    <a:lnT>
                      <a:noFill/>
                    </a:lnT>
                    <a:lnB>
                      <a:noFill/>
                    </a:lnB>
                  </a:tcPr>
                </a:tc>
              </a:tr>
              <a:tr h="285772">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4</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3</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30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90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7.59</a:t>
                      </a:r>
                      <a:r>
                        <a:rPr lang="en-US" sz="1400" baseline="30000">
                          <a:solidFill>
                            <a:srgbClr val="000000"/>
                          </a:solidFill>
                          <a:latin typeface="Times New Roman"/>
                          <a:ea typeface="Times New Roman"/>
                          <a:cs typeface="Times New Roman"/>
                        </a:rPr>
                        <a:t>c</a:t>
                      </a:r>
                      <a:r>
                        <a:rPr lang="en-US" sz="1400">
                          <a:solidFill>
                            <a:srgbClr val="000000"/>
                          </a:solidFill>
                          <a:latin typeface="Times New Roman"/>
                          <a:ea typeface="Times New Roman"/>
                          <a:cs typeface="Times New Roman"/>
                        </a:rPr>
                        <a:t>±0.02</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59.86</a:t>
                      </a:r>
                      <a:r>
                        <a:rPr lang="en-US" sz="1400" baseline="30000">
                          <a:solidFill>
                            <a:srgbClr val="000000"/>
                          </a:solidFill>
                          <a:latin typeface="Times New Roman"/>
                          <a:ea typeface="Times New Roman"/>
                          <a:cs typeface="Times New Roman"/>
                        </a:rPr>
                        <a:t>k</a:t>
                      </a:r>
                      <a:r>
                        <a:rPr lang="en-US" sz="1400">
                          <a:solidFill>
                            <a:srgbClr val="000000"/>
                          </a:solidFill>
                          <a:latin typeface="Times New Roman"/>
                          <a:ea typeface="Times New Roman"/>
                          <a:cs typeface="Times New Roman"/>
                        </a:rPr>
                        <a:t>±0.01</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26.20</a:t>
                      </a:r>
                      <a:r>
                        <a:rPr lang="en-US" sz="1400" baseline="30000">
                          <a:solidFill>
                            <a:srgbClr val="000000"/>
                          </a:solidFill>
                          <a:latin typeface="Times New Roman"/>
                          <a:ea typeface="Times New Roman"/>
                          <a:cs typeface="Times New Roman"/>
                        </a:rPr>
                        <a:t>bcd</a:t>
                      </a:r>
                      <a:r>
                        <a:rPr lang="en-US" sz="1400">
                          <a:solidFill>
                            <a:srgbClr val="000000"/>
                          </a:solidFill>
                          <a:latin typeface="Times New Roman"/>
                          <a:ea typeface="Times New Roman"/>
                          <a:cs typeface="Times New Roman"/>
                        </a:rPr>
                        <a:t>±1.53</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10.00</a:t>
                      </a:r>
                      <a:r>
                        <a:rPr lang="en-US" sz="1400" baseline="30000" dirty="0">
                          <a:solidFill>
                            <a:srgbClr val="000000"/>
                          </a:solidFill>
                          <a:latin typeface="Times New Roman"/>
                          <a:ea typeface="Times New Roman"/>
                          <a:cs typeface="Times New Roman"/>
                        </a:rPr>
                        <a:t>efg</a:t>
                      </a:r>
                      <a:r>
                        <a:rPr lang="en-US" sz="1400" dirty="0">
                          <a:solidFill>
                            <a:srgbClr val="000000"/>
                          </a:solidFill>
                          <a:latin typeface="Times New Roman"/>
                          <a:ea typeface="Times New Roman"/>
                          <a:cs typeface="Times New Roman"/>
                        </a:rPr>
                        <a:t>±1.00</a:t>
                      </a:r>
                      <a:endParaRPr lang="en-GB" sz="1400" dirty="0">
                        <a:latin typeface="Calibri"/>
                        <a:ea typeface="Calibri"/>
                        <a:cs typeface="Times New Roman"/>
                      </a:endParaRPr>
                    </a:p>
                  </a:txBody>
                  <a:tcPr marL="47329" marR="47329" marT="0" marB="0">
                    <a:lnL>
                      <a:noFill/>
                    </a:lnL>
                    <a:lnR>
                      <a:noFill/>
                    </a:lnR>
                    <a:lnT>
                      <a:noFill/>
                    </a:lnT>
                    <a:lnB>
                      <a:noFill/>
                    </a:lnB>
                  </a:tcPr>
                </a:tc>
              </a:tr>
              <a:tr h="285772">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5</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6</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30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110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6.41</a:t>
                      </a:r>
                      <a:r>
                        <a:rPr lang="en-US" sz="1400" baseline="30000">
                          <a:solidFill>
                            <a:srgbClr val="000000"/>
                          </a:solidFill>
                          <a:latin typeface="Times New Roman"/>
                          <a:ea typeface="Times New Roman"/>
                          <a:cs typeface="Times New Roman"/>
                        </a:rPr>
                        <a:t>de</a:t>
                      </a:r>
                      <a:r>
                        <a:rPr lang="en-US" sz="1400">
                          <a:solidFill>
                            <a:srgbClr val="000000"/>
                          </a:solidFill>
                          <a:latin typeface="Times New Roman"/>
                          <a:ea typeface="Times New Roman"/>
                          <a:cs typeface="Times New Roman"/>
                        </a:rPr>
                        <a:t>±0.02</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59.93</a:t>
                      </a:r>
                      <a:r>
                        <a:rPr lang="en-US" sz="1400" baseline="30000">
                          <a:solidFill>
                            <a:srgbClr val="000000"/>
                          </a:solidFill>
                          <a:latin typeface="Times New Roman"/>
                          <a:ea typeface="Times New Roman"/>
                          <a:cs typeface="Times New Roman"/>
                        </a:rPr>
                        <a:t>j</a:t>
                      </a:r>
                      <a:r>
                        <a:rPr lang="en-US" sz="1400">
                          <a:solidFill>
                            <a:srgbClr val="000000"/>
                          </a:solidFill>
                          <a:latin typeface="Times New Roman"/>
                          <a:ea typeface="Times New Roman"/>
                          <a:cs typeface="Times New Roman"/>
                        </a:rPr>
                        <a:t>±0.01</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24.70</a:t>
                      </a:r>
                      <a:r>
                        <a:rPr lang="en-US" sz="1400" baseline="30000">
                          <a:solidFill>
                            <a:srgbClr val="000000"/>
                          </a:solidFill>
                          <a:latin typeface="Times New Roman"/>
                          <a:ea typeface="Times New Roman"/>
                          <a:cs typeface="Times New Roman"/>
                        </a:rPr>
                        <a:t>de</a:t>
                      </a:r>
                      <a:r>
                        <a:rPr lang="en-US" sz="1400">
                          <a:solidFill>
                            <a:srgbClr val="000000"/>
                          </a:solidFill>
                          <a:latin typeface="Times New Roman"/>
                          <a:ea typeface="Times New Roman"/>
                          <a:cs typeface="Times New Roman"/>
                        </a:rPr>
                        <a:t>±0.30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10.77</a:t>
                      </a:r>
                      <a:r>
                        <a:rPr lang="en-US" sz="1400" baseline="30000" dirty="0">
                          <a:solidFill>
                            <a:srgbClr val="000000"/>
                          </a:solidFill>
                          <a:latin typeface="Times New Roman"/>
                          <a:ea typeface="Times New Roman"/>
                          <a:cs typeface="Times New Roman"/>
                        </a:rPr>
                        <a:t>def</a:t>
                      </a:r>
                      <a:r>
                        <a:rPr lang="en-US" sz="1400" dirty="0">
                          <a:solidFill>
                            <a:srgbClr val="000000"/>
                          </a:solidFill>
                          <a:latin typeface="Times New Roman"/>
                          <a:ea typeface="Times New Roman"/>
                          <a:cs typeface="Times New Roman"/>
                        </a:rPr>
                        <a:t>±0.23</a:t>
                      </a:r>
                      <a:endParaRPr lang="en-GB" sz="1400" dirty="0">
                        <a:latin typeface="Calibri"/>
                        <a:ea typeface="Calibri"/>
                        <a:cs typeface="Times New Roman"/>
                      </a:endParaRPr>
                    </a:p>
                  </a:txBody>
                  <a:tcPr marL="47329" marR="47329" marT="0" marB="0">
                    <a:lnL>
                      <a:noFill/>
                    </a:lnL>
                    <a:lnR>
                      <a:noFill/>
                    </a:lnR>
                    <a:lnT>
                      <a:noFill/>
                    </a:lnT>
                    <a:lnB>
                      <a:noFill/>
                    </a:lnB>
                  </a:tcPr>
                </a:tc>
              </a:tr>
              <a:tr h="285772">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6</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9</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90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130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6.64</a:t>
                      </a:r>
                      <a:r>
                        <a:rPr lang="en-US" sz="1400" baseline="30000" dirty="0">
                          <a:solidFill>
                            <a:srgbClr val="000000"/>
                          </a:solidFill>
                          <a:latin typeface="Times New Roman"/>
                          <a:ea typeface="Times New Roman"/>
                          <a:cs typeface="Times New Roman"/>
                        </a:rPr>
                        <a:t>d</a:t>
                      </a:r>
                      <a:r>
                        <a:rPr lang="en-US" sz="1400" dirty="0">
                          <a:solidFill>
                            <a:srgbClr val="000000"/>
                          </a:solidFill>
                          <a:latin typeface="Times New Roman"/>
                          <a:ea typeface="Times New Roman"/>
                          <a:cs typeface="Times New Roman"/>
                        </a:rPr>
                        <a:t>±0.01</a:t>
                      </a:r>
                      <a:endParaRPr lang="en-GB" sz="140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55.10</a:t>
                      </a:r>
                      <a:r>
                        <a:rPr lang="en-US" sz="1400" baseline="30000">
                          <a:solidFill>
                            <a:srgbClr val="000000"/>
                          </a:solidFill>
                          <a:latin typeface="Times New Roman"/>
                          <a:ea typeface="Times New Roman"/>
                          <a:cs typeface="Times New Roman"/>
                        </a:rPr>
                        <a:t>p</a:t>
                      </a:r>
                      <a:r>
                        <a:rPr lang="en-US" sz="1400">
                          <a:solidFill>
                            <a:srgbClr val="000000"/>
                          </a:solidFill>
                          <a:latin typeface="Times New Roman"/>
                          <a:ea typeface="Times New Roman"/>
                          <a:cs typeface="Times New Roman"/>
                        </a:rPr>
                        <a:t>±0.01</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27.10</a:t>
                      </a:r>
                      <a:r>
                        <a:rPr lang="en-US" sz="1400" baseline="30000">
                          <a:solidFill>
                            <a:srgbClr val="000000"/>
                          </a:solidFill>
                          <a:latin typeface="Times New Roman"/>
                          <a:ea typeface="Times New Roman"/>
                          <a:cs typeface="Times New Roman"/>
                        </a:rPr>
                        <a:t>b</a:t>
                      </a:r>
                      <a:r>
                        <a:rPr lang="en-US" sz="1400">
                          <a:solidFill>
                            <a:srgbClr val="000000"/>
                          </a:solidFill>
                          <a:latin typeface="Times New Roman"/>
                          <a:ea typeface="Times New Roman"/>
                          <a:cs typeface="Times New Roman"/>
                        </a:rPr>
                        <a:t>±1.01</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12.05</a:t>
                      </a:r>
                      <a:r>
                        <a:rPr lang="en-US" sz="1400" baseline="30000" dirty="0">
                          <a:solidFill>
                            <a:srgbClr val="000000"/>
                          </a:solidFill>
                          <a:latin typeface="Times New Roman"/>
                          <a:ea typeface="Times New Roman"/>
                          <a:cs typeface="Times New Roman"/>
                        </a:rPr>
                        <a:t>bcd</a:t>
                      </a:r>
                      <a:r>
                        <a:rPr lang="en-US" sz="1400" dirty="0">
                          <a:solidFill>
                            <a:srgbClr val="000000"/>
                          </a:solidFill>
                          <a:latin typeface="Times New Roman"/>
                          <a:ea typeface="Times New Roman"/>
                          <a:cs typeface="Times New Roman"/>
                        </a:rPr>
                        <a:t>±0.95</a:t>
                      </a:r>
                      <a:endParaRPr lang="en-GB" sz="1400" dirty="0">
                        <a:latin typeface="Calibri"/>
                        <a:ea typeface="Calibri"/>
                        <a:cs typeface="Times New Roman"/>
                      </a:endParaRPr>
                    </a:p>
                  </a:txBody>
                  <a:tcPr marL="47329" marR="47329" marT="0" marB="0">
                    <a:lnL>
                      <a:noFill/>
                    </a:lnL>
                    <a:lnR>
                      <a:noFill/>
                    </a:lnR>
                    <a:lnT>
                      <a:noFill/>
                    </a:lnT>
                    <a:lnB>
                      <a:noFill/>
                    </a:lnB>
                  </a:tcPr>
                </a:tc>
              </a:tr>
              <a:tr h="285772">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7</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9</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60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110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smtClean="0">
                          <a:solidFill>
                            <a:srgbClr val="000000"/>
                          </a:solidFill>
                          <a:latin typeface="Times New Roman"/>
                          <a:ea typeface="Times New Roman"/>
                          <a:cs typeface="Times New Roman"/>
                        </a:rPr>
                        <a:t> 6.18</a:t>
                      </a:r>
                      <a:r>
                        <a:rPr lang="en-US" sz="1400" baseline="30000" dirty="0" smtClean="0">
                          <a:solidFill>
                            <a:srgbClr val="000000"/>
                          </a:solidFill>
                          <a:latin typeface="Times New Roman"/>
                          <a:ea typeface="Times New Roman"/>
                          <a:cs typeface="Times New Roman"/>
                        </a:rPr>
                        <a:t>efg</a:t>
                      </a:r>
                      <a:r>
                        <a:rPr lang="en-US" sz="1400" dirty="0" smtClean="0">
                          <a:solidFill>
                            <a:srgbClr val="000000"/>
                          </a:solidFill>
                          <a:latin typeface="Times New Roman"/>
                          <a:ea typeface="Times New Roman"/>
                          <a:cs typeface="Times New Roman"/>
                        </a:rPr>
                        <a:t>±0.00</a:t>
                      </a:r>
                      <a:endParaRPr lang="en-GB" sz="140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60.04</a:t>
                      </a:r>
                      <a:r>
                        <a:rPr lang="en-US" sz="1400" baseline="30000">
                          <a:solidFill>
                            <a:srgbClr val="000000"/>
                          </a:solidFill>
                          <a:latin typeface="Times New Roman"/>
                          <a:ea typeface="Times New Roman"/>
                          <a:cs typeface="Times New Roman"/>
                        </a:rPr>
                        <a:t>i</a:t>
                      </a:r>
                      <a:r>
                        <a:rPr lang="en-US" sz="1400">
                          <a:solidFill>
                            <a:srgbClr val="000000"/>
                          </a:solidFill>
                          <a:latin typeface="Times New Roman"/>
                          <a:ea typeface="Times New Roman"/>
                          <a:cs typeface="Times New Roman"/>
                        </a:rPr>
                        <a:t>±0.01</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23.50</a:t>
                      </a:r>
                      <a:r>
                        <a:rPr lang="en-US" sz="1400" baseline="30000">
                          <a:solidFill>
                            <a:srgbClr val="000000"/>
                          </a:solidFill>
                          <a:latin typeface="Times New Roman"/>
                          <a:ea typeface="Times New Roman"/>
                          <a:cs typeface="Times New Roman"/>
                        </a:rPr>
                        <a:t>ef</a:t>
                      </a:r>
                      <a:r>
                        <a:rPr lang="en-US" sz="1400">
                          <a:solidFill>
                            <a:srgbClr val="000000"/>
                          </a:solidFill>
                          <a:latin typeface="Times New Roman"/>
                          <a:ea typeface="Times New Roman"/>
                          <a:cs typeface="Times New Roman"/>
                        </a:rPr>
                        <a:t>±0.50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11.00</a:t>
                      </a:r>
                      <a:r>
                        <a:rPr lang="en-US" sz="1400" baseline="30000" dirty="0">
                          <a:solidFill>
                            <a:srgbClr val="000000"/>
                          </a:solidFill>
                          <a:latin typeface="Times New Roman"/>
                          <a:ea typeface="Times New Roman"/>
                          <a:cs typeface="Times New Roman"/>
                        </a:rPr>
                        <a:t>cde</a:t>
                      </a:r>
                      <a:r>
                        <a:rPr lang="en-US" sz="1400" dirty="0">
                          <a:solidFill>
                            <a:srgbClr val="000000"/>
                          </a:solidFill>
                          <a:latin typeface="Times New Roman"/>
                          <a:ea typeface="Times New Roman"/>
                          <a:cs typeface="Times New Roman"/>
                        </a:rPr>
                        <a:t>±0.00</a:t>
                      </a:r>
                      <a:endParaRPr lang="en-GB" sz="1400" dirty="0">
                        <a:latin typeface="Calibri"/>
                        <a:ea typeface="Calibri"/>
                        <a:cs typeface="Times New Roman"/>
                      </a:endParaRPr>
                    </a:p>
                  </a:txBody>
                  <a:tcPr marL="47329" marR="47329" marT="0" marB="0">
                    <a:lnL>
                      <a:noFill/>
                    </a:lnL>
                    <a:lnR>
                      <a:noFill/>
                    </a:lnR>
                    <a:lnT>
                      <a:noFill/>
                    </a:lnT>
                    <a:lnB>
                      <a:noFill/>
                    </a:lnB>
                  </a:tcPr>
                </a:tc>
              </a:tr>
              <a:tr h="285772">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8</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6</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60</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110</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5.75</a:t>
                      </a:r>
                      <a:r>
                        <a:rPr lang="en-US" sz="1400" b="0" baseline="30000" dirty="0">
                          <a:solidFill>
                            <a:srgbClr val="000000"/>
                          </a:solidFill>
                          <a:latin typeface="Times New Roman"/>
                          <a:ea typeface="Times New Roman"/>
                          <a:cs typeface="Times New Roman"/>
                        </a:rPr>
                        <a:t>gh</a:t>
                      </a:r>
                      <a:r>
                        <a:rPr lang="en-US" sz="1400" b="0" dirty="0">
                          <a:solidFill>
                            <a:srgbClr val="000000"/>
                          </a:solidFill>
                          <a:latin typeface="Times New Roman"/>
                          <a:ea typeface="Times New Roman"/>
                          <a:cs typeface="Times New Roman"/>
                        </a:rPr>
                        <a:t>±0.00</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64.33</a:t>
                      </a:r>
                      <a:r>
                        <a:rPr lang="en-US" sz="1400" b="0" baseline="30000" dirty="0">
                          <a:solidFill>
                            <a:srgbClr val="000000"/>
                          </a:solidFill>
                          <a:latin typeface="Times New Roman"/>
                          <a:ea typeface="Times New Roman"/>
                          <a:cs typeface="Times New Roman"/>
                        </a:rPr>
                        <a:t>c</a:t>
                      </a:r>
                      <a:r>
                        <a:rPr lang="en-US" sz="1400" b="0" dirty="0">
                          <a:solidFill>
                            <a:srgbClr val="000000"/>
                          </a:solidFill>
                          <a:latin typeface="Times New Roman"/>
                          <a:ea typeface="Times New Roman"/>
                          <a:cs typeface="Times New Roman"/>
                        </a:rPr>
                        <a:t>±0.01</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19.17</a:t>
                      </a:r>
                      <a:r>
                        <a:rPr lang="en-US" sz="1400" b="0" baseline="30000" dirty="0">
                          <a:solidFill>
                            <a:srgbClr val="000000"/>
                          </a:solidFill>
                          <a:latin typeface="Times New Roman"/>
                          <a:ea typeface="Times New Roman"/>
                          <a:cs typeface="Times New Roman"/>
                        </a:rPr>
                        <a:t>h</a:t>
                      </a:r>
                      <a:r>
                        <a:rPr lang="en-US" sz="1400" b="0" dirty="0">
                          <a:solidFill>
                            <a:srgbClr val="000000"/>
                          </a:solidFill>
                          <a:latin typeface="Times New Roman"/>
                          <a:ea typeface="Times New Roman"/>
                          <a:cs typeface="Times New Roman"/>
                        </a:rPr>
                        <a:t>±0.29</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11.00</a:t>
                      </a:r>
                      <a:r>
                        <a:rPr lang="en-US" sz="1400" b="0" baseline="30000" dirty="0">
                          <a:solidFill>
                            <a:srgbClr val="000000"/>
                          </a:solidFill>
                          <a:latin typeface="Times New Roman"/>
                          <a:ea typeface="Times New Roman"/>
                          <a:cs typeface="Times New Roman"/>
                        </a:rPr>
                        <a:t>cde</a:t>
                      </a:r>
                      <a:r>
                        <a:rPr lang="en-US" sz="1400" b="0" dirty="0">
                          <a:solidFill>
                            <a:srgbClr val="000000"/>
                          </a:solidFill>
                          <a:latin typeface="Times New Roman"/>
                          <a:ea typeface="Times New Roman"/>
                          <a:cs typeface="Times New Roman"/>
                        </a:rPr>
                        <a:t>±0.00</a:t>
                      </a:r>
                      <a:endParaRPr lang="en-GB" sz="1400" b="0" dirty="0">
                        <a:latin typeface="Calibri"/>
                        <a:ea typeface="Calibri"/>
                        <a:cs typeface="Times New Roman"/>
                      </a:endParaRPr>
                    </a:p>
                  </a:txBody>
                  <a:tcPr marL="47329" marR="47329" marT="0" marB="0">
                    <a:lnL>
                      <a:noFill/>
                    </a:lnL>
                    <a:lnR>
                      <a:noFill/>
                    </a:lnR>
                    <a:lnT>
                      <a:noFill/>
                    </a:lnT>
                    <a:lnB>
                      <a:noFill/>
                    </a:lnB>
                  </a:tcPr>
                </a:tc>
              </a:tr>
              <a:tr h="285772">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9</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9</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90</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90</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5.50</a:t>
                      </a:r>
                      <a:r>
                        <a:rPr lang="en-US" sz="1400" b="0" baseline="30000" dirty="0">
                          <a:solidFill>
                            <a:srgbClr val="000000"/>
                          </a:solidFill>
                          <a:latin typeface="Times New Roman"/>
                          <a:ea typeface="Times New Roman"/>
                          <a:cs typeface="Times New Roman"/>
                        </a:rPr>
                        <a:t>h</a:t>
                      </a:r>
                      <a:r>
                        <a:rPr lang="en-US" sz="1400" b="0" dirty="0">
                          <a:solidFill>
                            <a:srgbClr val="000000"/>
                          </a:solidFill>
                          <a:latin typeface="Times New Roman"/>
                          <a:ea typeface="Times New Roman"/>
                          <a:cs typeface="Times New Roman"/>
                        </a:rPr>
                        <a:t>±0.10</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61.90</a:t>
                      </a:r>
                      <a:r>
                        <a:rPr lang="en-US" sz="1400" b="0" baseline="30000" dirty="0">
                          <a:solidFill>
                            <a:srgbClr val="000000"/>
                          </a:solidFill>
                          <a:latin typeface="Times New Roman"/>
                          <a:ea typeface="Times New Roman"/>
                          <a:cs typeface="Times New Roman"/>
                        </a:rPr>
                        <a:t>e</a:t>
                      </a:r>
                      <a:r>
                        <a:rPr lang="en-US" sz="1400" b="0" dirty="0">
                          <a:solidFill>
                            <a:srgbClr val="000000"/>
                          </a:solidFill>
                          <a:latin typeface="Times New Roman"/>
                          <a:ea typeface="Times New Roman"/>
                          <a:cs typeface="Times New Roman"/>
                        </a:rPr>
                        <a:t>±0.01</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19.30</a:t>
                      </a:r>
                      <a:r>
                        <a:rPr lang="en-US" sz="1400" b="0" baseline="30000" dirty="0">
                          <a:solidFill>
                            <a:srgbClr val="000000"/>
                          </a:solidFill>
                          <a:latin typeface="Times New Roman"/>
                          <a:ea typeface="Times New Roman"/>
                          <a:cs typeface="Times New Roman"/>
                        </a:rPr>
                        <a:t>h</a:t>
                      </a:r>
                      <a:r>
                        <a:rPr lang="en-US" sz="1400" b="0" dirty="0">
                          <a:solidFill>
                            <a:srgbClr val="000000"/>
                          </a:solidFill>
                          <a:latin typeface="Times New Roman"/>
                          <a:ea typeface="Times New Roman"/>
                          <a:cs typeface="Times New Roman"/>
                        </a:rPr>
                        <a:t>±0.32</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14.00</a:t>
                      </a:r>
                      <a:r>
                        <a:rPr lang="en-US" sz="1400" b="0" baseline="30000" dirty="0">
                          <a:solidFill>
                            <a:srgbClr val="000000"/>
                          </a:solidFill>
                          <a:latin typeface="Times New Roman"/>
                          <a:ea typeface="Times New Roman"/>
                          <a:cs typeface="Times New Roman"/>
                        </a:rPr>
                        <a:t>a</a:t>
                      </a:r>
                      <a:r>
                        <a:rPr lang="en-US" sz="1400" b="0" dirty="0">
                          <a:solidFill>
                            <a:srgbClr val="000000"/>
                          </a:solidFill>
                          <a:latin typeface="Times New Roman"/>
                          <a:ea typeface="Times New Roman"/>
                          <a:cs typeface="Times New Roman"/>
                        </a:rPr>
                        <a:t>±1.00</a:t>
                      </a:r>
                      <a:endParaRPr lang="en-GB" sz="1400" b="0" dirty="0">
                        <a:latin typeface="Calibri"/>
                        <a:ea typeface="Calibri"/>
                        <a:cs typeface="Times New Roman"/>
                      </a:endParaRPr>
                    </a:p>
                  </a:txBody>
                  <a:tcPr marL="47329" marR="47329" marT="0" marB="0">
                    <a:lnL>
                      <a:noFill/>
                    </a:lnL>
                    <a:lnR>
                      <a:noFill/>
                    </a:lnR>
                    <a:lnT>
                      <a:noFill/>
                    </a:lnT>
                    <a:lnB>
                      <a:noFill/>
                    </a:lnB>
                  </a:tcPr>
                </a:tc>
              </a:tr>
              <a:tr h="285772">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10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6</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60</a:t>
                      </a:r>
                      <a:endParaRPr lang="en-GB" sz="140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130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smtClean="0">
                          <a:solidFill>
                            <a:srgbClr val="000000"/>
                          </a:solidFill>
                          <a:latin typeface="Times New Roman"/>
                          <a:ea typeface="Times New Roman"/>
                          <a:cs typeface="Times New Roman"/>
                        </a:rPr>
                        <a:t>   6.06</a:t>
                      </a:r>
                      <a:r>
                        <a:rPr lang="en-US" sz="1400" baseline="30000" dirty="0" smtClean="0">
                          <a:solidFill>
                            <a:srgbClr val="000000"/>
                          </a:solidFill>
                          <a:latin typeface="Times New Roman"/>
                          <a:ea typeface="Times New Roman"/>
                          <a:cs typeface="Times New Roman"/>
                        </a:rPr>
                        <a:t>efgh</a:t>
                      </a:r>
                      <a:r>
                        <a:rPr lang="en-US" sz="1400" dirty="0" smtClean="0">
                          <a:solidFill>
                            <a:srgbClr val="000000"/>
                          </a:solidFill>
                          <a:latin typeface="Times New Roman"/>
                          <a:ea typeface="Times New Roman"/>
                          <a:cs typeface="Times New Roman"/>
                        </a:rPr>
                        <a:t>±0.00</a:t>
                      </a:r>
                      <a:endParaRPr lang="en-GB" sz="140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55.79</a:t>
                      </a:r>
                      <a:r>
                        <a:rPr lang="en-US" sz="1400" baseline="30000" dirty="0">
                          <a:solidFill>
                            <a:srgbClr val="000000"/>
                          </a:solidFill>
                          <a:latin typeface="Times New Roman"/>
                          <a:ea typeface="Times New Roman"/>
                          <a:cs typeface="Times New Roman"/>
                        </a:rPr>
                        <a:t>n</a:t>
                      </a:r>
                      <a:r>
                        <a:rPr lang="en-US" sz="1400" dirty="0">
                          <a:solidFill>
                            <a:srgbClr val="000000"/>
                          </a:solidFill>
                          <a:latin typeface="Times New Roman"/>
                          <a:ea typeface="Times New Roman"/>
                          <a:cs typeface="Times New Roman"/>
                        </a:rPr>
                        <a:t>±0.01</a:t>
                      </a:r>
                      <a:endParaRPr lang="en-GB" sz="140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26.40</a:t>
                      </a:r>
                      <a:r>
                        <a:rPr lang="en-US" sz="1400" baseline="30000" dirty="0">
                          <a:solidFill>
                            <a:srgbClr val="000000"/>
                          </a:solidFill>
                          <a:latin typeface="Times New Roman"/>
                          <a:ea typeface="Times New Roman"/>
                          <a:cs typeface="Times New Roman"/>
                        </a:rPr>
                        <a:t>bc</a:t>
                      </a:r>
                      <a:r>
                        <a:rPr lang="en-US" sz="1400" dirty="0">
                          <a:solidFill>
                            <a:srgbClr val="000000"/>
                          </a:solidFill>
                          <a:latin typeface="Times New Roman"/>
                          <a:ea typeface="Times New Roman"/>
                          <a:cs typeface="Times New Roman"/>
                        </a:rPr>
                        <a:t>±0.68</a:t>
                      </a:r>
                      <a:endParaRPr lang="en-GB" sz="140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  9.32</a:t>
                      </a:r>
                      <a:r>
                        <a:rPr lang="en-US" sz="1400" baseline="30000" dirty="0">
                          <a:solidFill>
                            <a:srgbClr val="000000"/>
                          </a:solidFill>
                          <a:latin typeface="Times New Roman"/>
                          <a:ea typeface="Times New Roman"/>
                          <a:cs typeface="Times New Roman"/>
                        </a:rPr>
                        <a:t>gh</a:t>
                      </a:r>
                      <a:r>
                        <a:rPr lang="en-US" sz="1400" dirty="0">
                          <a:solidFill>
                            <a:srgbClr val="000000"/>
                          </a:solidFill>
                          <a:latin typeface="Times New Roman"/>
                          <a:ea typeface="Times New Roman"/>
                          <a:cs typeface="Times New Roman"/>
                        </a:rPr>
                        <a:t>±0.05</a:t>
                      </a:r>
                      <a:endParaRPr lang="en-GB" sz="1400" dirty="0">
                        <a:latin typeface="Calibri"/>
                        <a:ea typeface="Calibri"/>
                        <a:cs typeface="Times New Roman"/>
                      </a:endParaRPr>
                    </a:p>
                  </a:txBody>
                  <a:tcPr marL="47329" marR="47329" marT="0" marB="0">
                    <a:lnL>
                      <a:noFill/>
                    </a:lnL>
                    <a:lnR>
                      <a:noFill/>
                    </a:lnR>
                    <a:lnT>
                      <a:noFill/>
                    </a:lnT>
                    <a:lnB>
                      <a:noFill/>
                    </a:lnB>
                  </a:tcPr>
                </a:tc>
              </a:tr>
              <a:tr h="285772">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11</a:t>
                      </a:r>
                      <a:endParaRPr lang="en-GB" sz="140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3</a:t>
                      </a:r>
                      <a:endParaRPr lang="en-GB" sz="140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90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130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6.60</a:t>
                      </a:r>
                      <a:r>
                        <a:rPr lang="en-US" sz="1400" baseline="30000">
                          <a:solidFill>
                            <a:srgbClr val="000000"/>
                          </a:solidFill>
                          <a:latin typeface="Times New Roman"/>
                          <a:ea typeface="Times New Roman"/>
                          <a:cs typeface="Times New Roman"/>
                        </a:rPr>
                        <a:t>d</a:t>
                      </a:r>
                      <a:r>
                        <a:rPr lang="en-US" sz="1400">
                          <a:solidFill>
                            <a:srgbClr val="000000"/>
                          </a:solidFill>
                          <a:latin typeface="Times New Roman"/>
                          <a:ea typeface="Times New Roman"/>
                          <a:cs typeface="Times New Roman"/>
                        </a:rPr>
                        <a:t>±0.03</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60.10</a:t>
                      </a:r>
                      <a:r>
                        <a:rPr lang="en-US" sz="1400" baseline="30000">
                          <a:solidFill>
                            <a:srgbClr val="000000"/>
                          </a:solidFill>
                          <a:latin typeface="Times New Roman"/>
                          <a:ea typeface="Times New Roman"/>
                          <a:cs typeface="Times New Roman"/>
                        </a:rPr>
                        <a:t>h</a:t>
                      </a:r>
                      <a:r>
                        <a:rPr lang="en-US" sz="1400">
                          <a:solidFill>
                            <a:srgbClr val="000000"/>
                          </a:solidFill>
                          <a:latin typeface="Times New Roman"/>
                          <a:ea typeface="Times New Roman"/>
                          <a:cs typeface="Times New Roman"/>
                        </a:rPr>
                        <a:t>±0.01</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21.64</a:t>
                      </a:r>
                      <a:r>
                        <a:rPr lang="en-US" sz="1400" baseline="30000">
                          <a:solidFill>
                            <a:srgbClr val="000000"/>
                          </a:solidFill>
                          <a:latin typeface="Times New Roman"/>
                          <a:ea typeface="Times New Roman"/>
                          <a:cs typeface="Times New Roman"/>
                        </a:rPr>
                        <a:t>g</a:t>
                      </a:r>
                      <a:r>
                        <a:rPr lang="en-US" sz="1400">
                          <a:solidFill>
                            <a:srgbClr val="000000"/>
                          </a:solidFill>
                          <a:latin typeface="Times New Roman"/>
                          <a:ea typeface="Times New Roman"/>
                          <a:cs typeface="Times New Roman"/>
                        </a:rPr>
                        <a:t>±1.73</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  9.57</a:t>
                      </a:r>
                      <a:r>
                        <a:rPr lang="en-US" sz="1400" baseline="30000" dirty="0">
                          <a:solidFill>
                            <a:srgbClr val="000000"/>
                          </a:solidFill>
                          <a:latin typeface="Times New Roman"/>
                          <a:ea typeface="Times New Roman"/>
                          <a:cs typeface="Times New Roman"/>
                        </a:rPr>
                        <a:t>fgh</a:t>
                      </a:r>
                      <a:r>
                        <a:rPr lang="en-US" sz="1400" dirty="0">
                          <a:solidFill>
                            <a:srgbClr val="000000"/>
                          </a:solidFill>
                          <a:latin typeface="Times New Roman"/>
                          <a:ea typeface="Times New Roman"/>
                          <a:cs typeface="Times New Roman"/>
                        </a:rPr>
                        <a:t>±0.54</a:t>
                      </a:r>
                      <a:endParaRPr lang="en-GB" sz="1400" dirty="0">
                        <a:latin typeface="Calibri"/>
                        <a:ea typeface="Calibri"/>
                        <a:cs typeface="Times New Roman"/>
                      </a:endParaRPr>
                    </a:p>
                  </a:txBody>
                  <a:tcPr marL="47329" marR="47329" marT="0" marB="0">
                    <a:lnL>
                      <a:noFill/>
                    </a:lnL>
                    <a:lnR>
                      <a:noFill/>
                    </a:lnR>
                    <a:lnT>
                      <a:noFill/>
                    </a:lnT>
                    <a:lnB>
                      <a:noFill/>
                    </a:lnB>
                  </a:tcPr>
                </a:tc>
              </a:tr>
              <a:tr h="285772">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12</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6</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60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110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smtClean="0">
                          <a:solidFill>
                            <a:srgbClr val="000000"/>
                          </a:solidFill>
                          <a:latin typeface="Times New Roman"/>
                          <a:ea typeface="Times New Roman"/>
                          <a:cs typeface="Times New Roman"/>
                        </a:rPr>
                        <a:t>  6.13</a:t>
                      </a:r>
                      <a:r>
                        <a:rPr lang="en-US" sz="1400" baseline="30000" dirty="0" smtClean="0">
                          <a:solidFill>
                            <a:srgbClr val="000000"/>
                          </a:solidFill>
                          <a:latin typeface="Times New Roman"/>
                          <a:ea typeface="Times New Roman"/>
                          <a:cs typeface="Times New Roman"/>
                        </a:rPr>
                        <a:t>efgh</a:t>
                      </a:r>
                      <a:r>
                        <a:rPr lang="en-US" sz="1400" dirty="0" smtClean="0">
                          <a:solidFill>
                            <a:srgbClr val="000000"/>
                          </a:solidFill>
                          <a:latin typeface="Times New Roman"/>
                          <a:ea typeface="Times New Roman"/>
                          <a:cs typeface="Times New Roman"/>
                        </a:rPr>
                        <a:t>±0.01</a:t>
                      </a:r>
                      <a:endParaRPr lang="en-GB" sz="140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61.09</a:t>
                      </a:r>
                      <a:r>
                        <a:rPr lang="en-US" sz="1400" baseline="30000">
                          <a:solidFill>
                            <a:srgbClr val="000000"/>
                          </a:solidFill>
                          <a:latin typeface="Times New Roman"/>
                          <a:ea typeface="Times New Roman"/>
                          <a:cs typeface="Times New Roman"/>
                        </a:rPr>
                        <a:t>g</a:t>
                      </a:r>
                      <a:r>
                        <a:rPr lang="en-US" sz="1400">
                          <a:solidFill>
                            <a:srgbClr val="000000"/>
                          </a:solidFill>
                          <a:latin typeface="Times New Roman"/>
                          <a:ea typeface="Times New Roman"/>
                          <a:cs typeface="Times New Roman"/>
                        </a:rPr>
                        <a:t>±0.01</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19.67</a:t>
                      </a:r>
                      <a:r>
                        <a:rPr lang="en-US" sz="1400" baseline="30000">
                          <a:solidFill>
                            <a:srgbClr val="000000"/>
                          </a:solidFill>
                          <a:latin typeface="Times New Roman"/>
                          <a:ea typeface="Times New Roman"/>
                          <a:cs typeface="Times New Roman"/>
                        </a:rPr>
                        <a:t>h</a:t>
                      </a:r>
                      <a:r>
                        <a:rPr lang="en-US" sz="1400">
                          <a:solidFill>
                            <a:srgbClr val="000000"/>
                          </a:solidFill>
                          <a:latin typeface="Times New Roman"/>
                          <a:ea typeface="Times New Roman"/>
                          <a:cs typeface="Times New Roman"/>
                        </a:rPr>
                        <a:t>±0.64</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10.77</a:t>
                      </a:r>
                      <a:r>
                        <a:rPr lang="en-US" sz="1400" baseline="30000" dirty="0">
                          <a:solidFill>
                            <a:srgbClr val="000000"/>
                          </a:solidFill>
                          <a:latin typeface="Times New Roman"/>
                          <a:ea typeface="Times New Roman"/>
                          <a:cs typeface="Times New Roman"/>
                        </a:rPr>
                        <a:t>def</a:t>
                      </a:r>
                      <a:r>
                        <a:rPr lang="en-US" sz="1400" dirty="0">
                          <a:solidFill>
                            <a:srgbClr val="000000"/>
                          </a:solidFill>
                          <a:latin typeface="Times New Roman"/>
                          <a:ea typeface="Times New Roman"/>
                          <a:cs typeface="Times New Roman"/>
                        </a:rPr>
                        <a:t>±0.23</a:t>
                      </a:r>
                      <a:endParaRPr lang="en-GB" sz="1400" dirty="0">
                        <a:latin typeface="Calibri"/>
                        <a:ea typeface="Calibri"/>
                        <a:cs typeface="Times New Roman"/>
                      </a:endParaRPr>
                    </a:p>
                  </a:txBody>
                  <a:tcPr marL="47329" marR="47329" marT="0" marB="0">
                    <a:lnL>
                      <a:noFill/>
                    </a:lnL>
                    <a:lnR>
                      <a:noFill/>
                    </a:lnR>
                    <a:lnT>
                      <a:noFill/>
                    </a:lnT>
                    <a:lnB>
                      <a:noFill/>
                    </a:lnB>
                  </a:tcPr>
                </a:tc>
              </a:tr>
              <a:tr h="285772">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13</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6</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60</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90</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6.30</a:t>
                      </a:r>
                      <a:r>
                        <a:rPr lang="en-US" sz="1400" b="0" baseline="30000" dirty="0">
                          <a:solidFill>
                            <a:srgbClr val="000000"/>
                          </a:solidFill>
                          <a:latin typeface="Times New Roman"/>
                          <a:ea typeface="Times New Roman"/>
                          <a:cs typeface="Times New Roman"/>
                        </a:rPr>
                        <a:t>def</a:t>
                      </a:r>
                      <a:r>
                        <a:rPr lang="en-US" sz="1400" b="0" dirty="0">
                          <a:solidFill>
                            <a:srgbClr val="000000"/>
                          </a:solidFill>
                          <a:latin typeface="Times New Roman"/>
                          <a:ea typeface="Times New Roman"/>
                          <a:cs typeface="Times New Roman"/>
                        </a:rPr>
                        <a:t>±0.10</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65.26</a:t>
                      </a:r>
                      <a:r>
                        <a:rPr lang="en-US" sz="1400" b="0" baseline="30000" dirty="0">
                          <a:solidFill>
                            <a:srgbClr val="000000"/>
                          </a:solidFill>
                          <a:latin typeface="Times New Roman"/>
                          <a:ea typeface="Times New Roman"/>
                          <a:cs typeface="Times New Roman"/>
                        </a:rPr>
                        <a:t>b</a:t>
                      </a:r>
                      <a:r>
                        <a:rPr lang="en-US" sz="1400" b="0" dirty="0">
                          <a:solidFill>
                            <a:srgbClr val="000000"/>
                          </a:solidFill>
                          <a:latin typeface="Times New Roman"/>
                          <a:ea typeface="Times New Roman"/>
                          <a:cs typeface="Times New Roman"/>
                        </a:rPr>
                        <a:t>±0.01</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17.00</a:t>
                      </a:r>
                      <a:r>
                        <a:rPr lang="en-US" sz="1400" b="0" baseline="30000" dirty="0">
                          <a:solidFill>
                            <a:srgbClr val="000000"/>
                          </a:solidFill>
                          <a:latin typeface="Times New Roman"/>
                          <a:ea typeface="Times New Roman"/>
                          <a:cs typeface="Times New Roman"/>
                        </a:rPr>
                        <a:t>i</a:t>
                      </a:r>
                      <a:r>
                        <a:rPr lang="en-US" sz="1400" b="0" dirty="0">
                          <a:solidFill>
                            <a:srgbClr val="000000"/>
                          </a:solidFill>
                          <a:latin typeface="Times New Roman"/>
                          <a:ea typeface="Times New Roman"/>
                          <a:cs typeface="Times New Roman"/>
                        </a:rPr>
                        <a:t>±0.50</a:t>
                      </a:r>
                      <a:endParaRPr lang="en-GB" sz="1400" b="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11.00</a:t>
                      </a:r>
                      <a:r>
                        <a:rPr lang="en-US" sz="1400" b="0" baseline="30000" dirty="0">
                          <a:solidFill>
                            <a:srgbClr val="000000"/>
                          </a:solidFill>
                          <a:latin typeface="Times New Roman"/>
                          <a:ea typeface="Times New Roman"/>
                          <a:cs typeface="Times New Roman"/>
                        </a:rPr>
                        <a:t>cde</a:t>
                      </a:r>
                      <a:r>
                        <a:rPr lang="en-US" sz="1400" b="0" dirty="0">
                          <a:solidFill>
                            <a:srgbClr val="000000"/>
                          </a:solidFill>
                          <a:latin typeface="Times New Roman"/>
                          <a:ea typeface="Times New Roman"/>
                          <a:cs typeface="Times New Roman"/>
                        </a:rPr>
                        <a:t>±1.00</a:t>
                      </a:r>
                      <a:endParaRPr lang="en-GB" sz="1400" b="0" dirty="0">
                        <a:latin typeface="Calibri"/>
                        <a:ea typeface="Calibri"/>
                        <a:cs typeface="Times New Roman"/>
                      </a:endParaRPr>
                    </a:p>
                  </a:txBody>
                  <a:tcPr marL="47329" marR="47329" marT="0" marB="0">
                    <a:lnL>
                      <a:noFill/>
                    </a:lnL>
                    <a:lnR>
                      <a:noFill/>
                    </a:lnR>
                    <a:lnT>
                      <a:noFill/>
                    </a:lnT>
                    <a:lnB>
                      <a:noFill/>
                    </a:lnB>
                  </a:tcPr>
                </a:tc>
              </a:tr>
              <a:tr h="285772">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14</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3</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90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90</a:t>
                      </a:r>
                      <a:endParaRPr lang="en-GB" sz="140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FF0000"/>
                          </a:solidFill>
                          <a:latin typeface="Times New Roman"/>
                          <a:ea typeface="Times New Roman"/>
                          <a:cs typeface="Times New Roman"/>
                        </a:rPr>
                        <a:t>8.41</a:t>
                      </a:r>
                      <a:r>
                        <a:rPr lang="en-US" sz="1400" baseline="30000" dirty="0">
                          <a:solidFill>
                            <a:srgbClr val="FF0000"/>
                          </a:solidFill>
                          <a:latin typeface="Times New Roman"/>
                          <a:ea typeface="Times New Roman"/>
                          <a:cs typeface="Times New Roman"/>
                        </a:rPr>
                        <a:t>a</a:t>
                      </a:r>
                      <a:r>
                        <a:rPr lang="en-US" sz="1400" dirty="0">
                          <a:solidFill>
                            <a:srgbClr val="FF0000"/>
                          </a:solidFill>
                          <a:latin typeface="Times New Roman"/>
                          <a:ea typeface="Times New Roman"/>
                          <a:cs typeface="Times New Roman"/>
                        </a:rPr>
                        <a:t>±0.01</a:t>
                      </a:r>
                      <a:endParaRPr lang="en-GB" sz="1400" dirty="0">
                        <a:solidFill>
                          <a:srgbClr val="FF0000"/>
                        </a:solidFill>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59.84</a:t>
                      </a:r>
                      <a:r>
                        <a:rPr lang="en-US" sz="1400" baseline="30000" dirty="0">
                          <a:solidFill>
                            <a:srgbClr val="000000"/>
                          </a:solidFill>
                          <a:latin typeface="Times New Roman"/>
                          <a:ea typeface="Times New Roman"/>
                          <a:cs typeface="Times New Roman"/>
                        </a:rPr>
                        <a:t>l</a:t>
                      </a:r>
                      <a:r>
                        <a:rPr lang="en-US" sz="1400" dirty="0">
                          <a:solidFill>
                            <a:srgbClr val="000000"/>
                          </a:solidFill>
                          <a:latin typeface="Times New Roman"/>
                          <a:ea typeface="Times New Roman"/>
                          <a:cs typeface="Times New Roman"/>
                        </a:rPr>
                        <a:t>±0.02</a:t>
                      </a:r>
                      <a:endParaRPr lang="en-GB" sz="140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26.50</a:t>
                      </a:r>
                      <a:r>
                        <a:rPr lang="en-US" sz="1400" baseline="30000">
                          <a:solidFill>
                            <a:srgbClr val="000000"/>
                          </a:solidFill>
                          <a:latin typeface="Times New Roman"/>
                          <a:ea typeface="Times New Roman"/>
                          <a:cs typeface="Times New Roman"/>
                        </a:rPr>
                        <a:t>bc</a:t>
                      </a:r>
                      <a:r>
                        <a:rPr lang="en-US" sz="1400">
                          <a:solidFill>
                            <a:srgbClr val="000000"/>
                          </a:solidFill>
                          <a:latin typeface="Times New Roman"/>
                          <a:ea typeface="Times New Roman"/>
                          <a:cs typeface="Times New Roman"/>
                        </a:rPr>
                        <a:t>±0.00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  9.11</a:t>
                      </a:r>
                      <a:r>
                        <a:rPr lang="en-US" sz="1400" baseline="30000" dirty="0">
                          <a:solidFill>
                            <a:srgbClr val="000000"/>
                          </a:solidFill>
                          <a:latin typeface="Times New Roman"/>
                          <a:ea typeface="Times New Roman"/>
                          <a:cs typeface="Times New Roman"/>
                        </a:rPr>
                        <a:t>gh</a:t>
                      </a:r>
                      <a:r>
                        <a:rPr lang="en-US" sz="1400" dirty="0">
                          <a:solidFill>
                            <a:srgbClr val="000000"/>
                          </a:solidFill>
                          <a:latin typeface="Times New Roman"/>
                          <a:ea typeface="Times New Roman"/>
                          <a:cs typeface="Times New Roman"/>
                        </a:rPr>
                        <a:t>±0.84</a:t>
                      </a:r>
                      <a:endParaRPr lang="en-GB" sz="1400" dirty="0">
                        <a:latin typeface="Calibri"/>
                        <a:ea typeface="Calibri"/>
                        <a:cs typeface="Times New Roman"/>
                      </a:endParaRPr>
                    </a:p>
                  </a:txBody>
                  <a:tcPr marL="47329" marR="47329" marT="0" marB="0">
                    <a:lnL>
                      <a:noFill/>
                    </a:lnL>
                    <a:lnR>
                      <a:noFill/>
                    </a:lnR>
                    <a:lnT>
                      <a:noFill/>
                    </a:lnT>
                    <a:lnB>
                      <a:noFill/>
                    </a:lnB>
                  </a:tcPr>
                </a:tc>
              </a:tr>
              <a:tr h="285772">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15</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3</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30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130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6.02</a:t>
                      </a:r>
                      <a:r>
                        <a:rPr lang="en-US" sz="1400" baseline="30000">
                          <a:solidFill>
                            <a:srgbClr val="000000"/>
                          </a:solidFill>
                          <a:latin typeface="Times New Roman"/>
                          <a:ea typeface="Times New Roman"/>
                          <a:cs typeface="Times New Roman"/>
                        </a:rPr>
                        <a:t>fgh</a:t>
                      </a:r>
                      <a:r>
                        <a:rPr lang="en-US" sz="1400">
                          <a:solidFill>
                            <a:srgbClr val="000000"/>
                          </a:solidFill>
                          <a:latin typeface="Times New Roman"/>
                          <a:ea typeface="Times New Roman"/>
                          <a:cs typeface="Times New Roman"/>
                        </a:rPr>
                        <a:t>±0.81</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53.34</a:t>
                      </a:r>
                      <a:r>
                        <a:rPr lang="en-US" sz="1400" baseline="30000">
                          <a:solidFill>
                            <a:srgbClr val="000000"/>
                          </a:solidFill>
                          <a:latin typeface="Times New Roman"/>
                          <a:ea typeface="Times New Roman"/>
                          <a:cs typeface="Times New Roman"/>
                        </a:rPr>
                        <a:t>q</a:t>
                      </a:r>
                      <a:r>
                        <a:rPr lang="en-US" sz="1400">
                          <a:solidFill>
                            <a:srgbClr val="000000"/>
                          </a:solidFill>
                          <a:latin typeface="Times New Roman"/>
                          <a:ea typeface="Times New Roman"/>
                          <a:cs typeface="Times New Roman"/>
                        </a:rPr>
                        <a:t>±0.03</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30.80</a:t>
                      </a:r>
                      <a:r>
                        <a:rPr lang="en-US" sz="1400" baseline="30000">
                          <a:solidFill>
                            <a:srgbClr val="000000"/>
                          </a:solidFill>
                          <a:latin typeface="Times New Roman"/>
                          <a:ea typeface="Times New Roman"/>
                          <a:cs typeface="Times New Roman"/>
                        </a:rPr>
                        <a:t>a</a:t>
                      </a:r>
                      <a:r>
                        <a:rPr lang="en-US" sz="1400">
                          <a:solidFill>
                            <a:srgbClr val="000000"/>
                          </a:solidFill>
                          <a:latin typeface="Times New Roman"/>
                          <a:ea typeface="Times New Roman"/>
                          <a:cs typeface="Times New Roman"/>
                        </a:rPr>
                        <a:t>±0.52</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  8.33</a:t>
                      </a:r>
                      <a:r>
                        <a:rPr lang="en-US" sz="1400" baseline="30000" dirty="0">
                          <a:solidFill>
                            <a:srgbClr val="000000"/>
                          </a:solidFill>
                          <a:latin typeface="Times New Roman"/>
                          <a:ea typeface="Times New Roman"/>
                          <a:cs typeface="Times New Roman"/>
                        </a:rPr>
                        <a:t>h</a:t>
                      </a:r>
                      <a:r>
                        <a:rPr lang="en-US" sz="1400" dirty="0">
                          <a:solidFill>
                            <a:srgbClr val="000000"/>
                          </a:solidFill>
                          <a:latin typeface="Times New Roman"/>
                          <a:ea typeface="Times New Roman"/>
                          <a:cs typeface="Times New Roman"/>
                        </a:rPr>
                        <a:t>±0.93</a:t>
                      </a:r>
                      <a:endParaRPr lang="en-GB" sz="1400" dirty="0">
                        <a:latin typeface="Calibri"/>
                        <a:ea typeface="Calibri"/>
                        <a:cs typeface="Times New Roman"/>
                      </a:endParaRPr>
                    </a:p>
                  </a:txBody>
                  <a:tcPr marL="47329" marR="47329" marT="0" marB="0">
                    <a:lnL>
                      <a:noFill/>
                    </a:lnL>
                    <a:lnR>
                      <a:noFill/>
                    </a:lnR>
                    <a:lnT>
                      <a:noFill/>
                    </a:lnT>
                    <a:lnB>
                      <a:noFill/>
                    </a:lnB>
                  </a:tcPr>
                </a:tc>
              </a:tr>
              <a:tr h="285772">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16</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9</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30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130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7.97</a:t>
                      </a:r>
                      <a:r>
                        <a:rPr lang="en-US" sz="1400" baseline="30000">
                          <a:solidFill>
                            <a:srgbClr val="000000"/>
                          </a:solidFill>
                          <a:latin typeface="Times New Roman"/>
                          <a:ea typeface="Times New Roman"/>
                          <a:cs typeface="Times New Roman"/>
                        </a:rPr>
                        <a:t>fgh</a:t>
                      </a:r>
                      <a:r>
                        <a:rPr lang="en-US" sz="1400">
                          <a:solidFill>
                            <a:srgbClr val="000000"/>
                          </a:solidFill>
                          <a:latin typeface="Times New Roman"/>
                          <a:ea typeface="Times New Roman"/>
                          <a:cs typeface="Times New Roman"/>
                        </a:rPr>
                        <a:t>±0.00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a:solidFill>
                            <a:srgbClr val="000000"/>
                          </a:solidFill>
                          <a:latin typeface="Times New Roman"/>
                          <a:ea typeface="Times New Roman"/>
                          <a:cs typeface="Times New Roman"/>
                        </a:rPr>
                        <a:t>57.65</a:t>
                      </a:r>
                      <a:r>
                        <a:rPr lang="en-US" sz="1400" baseline="30000">
                          <a:solidFill>
                            <a:srgbClr val="000000"/>
                          </a:solidFill>
                          <a:latin typeface="Times New Roman"/>
                          <a:ea typeface="Times New Roman"/>
                          <a:cs typeface="Times New Roman"/>
                        </a:rPr>
                        <a:t>m</a:t>
                      </a:r>
                      <a:r>
                        <a:rPr lang="en-US" sz="1400">
                          <a:solidFill>
                            <a:srgbClr val="000000"/>
                          </a:solidFill>
                          <a:latin typeface="Times New Roman"/>
                          <a:ea typeface="Times New Roman"/>
                          <a:cs typeface="Times New Roman"/>
                        </a:rPr>
                        <a:t>±0.00</a:t>
                      </a:r>
                      <a:endParaRPr lang="en-GB" sz="140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21.30</a:t>
                      </a:r>
                      <a:r>
                        <a:rPr lang="en-US" sz="1400" baseline="30000" dirty="0">
                          <a:solidFill>
                            <a:srgbClr val="000000"/>
                          </a:solidFill>
                          <a:latin typeface="Times New Roman"/>
                          <a:ea typeface="Times New Roman"/>
                          <a:cs typeface="Times New Roman"/>
                        </a:rPr>
                        <a:t>g</a:t>
                      </a:r>
                      <a:r>
                        <a:rPr lang="en-US" sz="1400" dirty="0">
                          <a:solidFill>
                            <a:srgbClr val="000000"/>
                          </a:solidFill>
                          <a:latin typeface="Times New Roman"/>
                          <a:ea typeface="Times New Roman"/>
                          <a:cs typeface="Times New Roman"/>
                        </a:rPr>
                        <a:t>±1.30</a:t>
                      </a:r>
                      <a:endParaRPr lang="en-GB" sz="1400" dirty="0">
                        <a:latin typeface="Calibri"/>
                        <a:ea typeface="Calibri"/>
                        <a:cs typeface="Times New Roman"/>
                      </a:endParaRPr>
                    </a:p>
                  </a:txBody>
                  <a:tcPr marL="47329" marR="47329" marT="0" marB="0">
                    <a:lnL>
                      <a:noFill/>
                    </a:lnL>
                    <a:lnR>
                      <a:noFill/>
                    </a:lnR>
                    <a:lnT>
                      <a:noFill/>
                    </a:lnT>
                    <a:lnB>
                      <a:noFill/>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11.46</a:t>
                      </a:r>
                      <a:r>
                        <a:rPr lang="en-US" sz="1400" baseline="30000" dirty="0">
                          <a:solidFill>
                            <a:srgbClr val="000000"/>
                          </a:solidFill>
                          <a:latin typeface="Times New Roman"/>
                          <a:ea typeface="Times New Roman"/>
                          <a:cs typeface="Times New Roman"/>
                        </a:rPr>
                        <a:t>bcd</a:t>
                      </a:r>
                      <a:r>
                        <a:rPr lang="en-US" sz="1400" dirty="0">
                          <a:solidFill>
                            <a:srgbClr val="000000"/>
                          </a:solidFill>
                          <a:latin typeface="Times New Roman"/>
                          <a:ea typeface="Times New Roman"/>
                          <a:cs typeface="Times New Roman"/>
                        </a:rPr>
                        <a:t>±1.48</a:t>
                      </a:r>
                      <a:endParaRPr lang="en-GB" sz="1400" dirty="0">
                        <a:latin typeface="Calibri"/>
                        <a:ea typeface="Calibri"/>
                        <a:cs typeface="Times New Roman"/>
                      </a:endParaRPr>
                    </a:p>
                  </a:txBody>
                  <a:tcPr marL="47329" marR="47329" marT="0" marB="0">
                    <a:lnL>
                      <a:noFill/>
                    </a:lnL>
                    <a:lnR>
                      <a:noFill/>
                    </a:lnR>
                    <a:lnT>
                      <a:noFill/>
                    </a:lnT>
                    <a:lnB>
                      <a:noFill/>
                    </a:lnB>
                  </a:tcPr>
                </a:tc>
              </a:tr>
              <a:tr h="285772">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17</a:t>
                      </a:r>
                      <a:endParaRPr lang="en-GB" sz="1400" dirty="0">
                        <a:latin typeface="Calibri"/>
                        <a:ea typeface="Calibri"/>
                        <a:cs typeface="Times New Roman"/>
                      </a:endParaRPr>
                    </a:p>
                  </a:txBody>
                  <a:tcPr marL="47329" marR="47329" marT="0" marB="0">
                    <a:lnL>
                      <a:noFill/>
                    </a:lnL>
                    <a:lnR>
                      <a:noFill/>
                    </a:lnR>
                    <a:lnT>
                      <a:noFill/>
                    </a:lnT>
                    <a:lnB w="12700" cap="flat" cmpd="sng" algn="ctr">
                      <a:noFill/>
                      <a:prstDash val="solid"/>
                      <a:round/>
                      <a:headEnd type="none" w="med" len="med"/>
                      <a:tailEnd type="none" w="med" len="med"/>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9</a:t>
                      </a:r>
                      <a:endParaRPr lang="en-GB" sz="1400" dirty="0">
                        <a:latin typeface="Calibri"/>
                        <a:ea typeface="Calibri"/>
                        <a:cs typeface="Times New Roman"/>
                      </a:endParaRPr>
                    </a:p>
                  </a:txBody>
                  <a:tcPr marL="47329" marR="47329" marT="0" marB="0">
                    <a:lnL>
                      <a:noFill/>
                    </a:lnL>
                    <a:lnR>
                      <a:noFill/>
                    </a:lnR>
                    <a:lnT>
                      <a:noFill/>
                    </a:lnT>
                    <a:lnB w="12700" cap="flat" cmpd="sng" algn="ctr">
                      <a:noFill/>
                      <a:prstDash val="solid"/>
                      <a:round/>
                      <a:headEnd type="none" w="med" len="med"/>
                      <a:tailEnd type="none" w="med" len="med"/>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30</a:t>
                      </a:r>
                      <a:endParaRPr lang="en-GB" sz="1400" dirty="0">
                        <a:latin typeface="Calibri"/>
                        <a:ea typeface="Calibri"/>
                        <a:cs typeface="Times New Roman"/>
                      </a:endParaRPr>
                    </a:p>
                  </a:txBody>
                  <a:tcPr marL="47329" marR="47329" marT="0" marB="0">
                    <a:lnL>
                      <a:noFill/>
                    </a:lnL>
                    <a:lnR>
                      <a:noFill/>
                    </a:lnR>
                    <a:lnT>
                      <a:noFill/>
                    </a:lnT>
                    <a:lnB w="12700" cap="flat" cmpd="sng" algn="ctr">
                      <a:noFill/>
                      <a:prstDash val="solid"/>
                      <a:round/>
                      <a:headEnd type="none" w="med" len="med"/>
                      <a:tailEnd type="none" w="med" len="med"/>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90</a:t>
                      </a:r>
                      <a:endParaRPr lang="en-GB" sz="1400" dirty="0">
                        <a:latin typeface="Calibri"/>
                        <a:ea typeface="Calibri"/>
                        <a:cs typeface="Times New Roman"/>
                      </a:endParaRPr>
                    </a:p>
                  </a:txBody>
                  <a:tcPr marL="47329" marR="47329" marT="0" marB="0">
                    <a:lnL>
                      <a:noFill/>
                    </a:lnL>
                    <a:lnR>
                      <a:noFill/>
                    </a:lnR>
                    <a:lnT>
                      <a:noFill/>
                    </a:lnT>
                    <a:lnB w="12700" cap="flat" cmpd="sng" algn="ctr">
                      <a:noFill/>
                      <a:prstDash val="solid"/>
                      <a:round/>
                      <a:headEnd type="none" w="med" len="med"/>
                      <a:tailEnd type="none" w="med" len="med"/>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8.40</a:t>
                      </a:r>
                      <a:r>
                        <a:rPr lang="en-US" sz="1400" baseline="30000" dirty="0">
                          <a:solidFill>
                            <a:srgbClr val="000000"/>
                          </a:solidFill>
                          <a:latin typeface="Times New Roman"/>
                          <a:ea typeface="Times New Roman"/>
                          <a:cs typeface="Times New Roman"/>
                        </a:rPr>
                        <a:t>a</a:t>
                      </a:r>
                      <a:r>
                        <a:rPr lang="en-US" sz="1400" dirty="0">
                          <a:solidFill>
                            <a:srgbClr val="000000"/>
                          </a:solidFill>
                          <a:latin typeface="Times New Roman"/>
                          <a:ea typeface="Times New Roman"/>
                          <a:cs typeface="Times New Roman"/>
                        </a:rPr>
                        <a:t>±0.18</a:t>
                      </a:r>
                      <a:endParaRPr lang="en-GB" sz="1400" dirty="0">
                        <a:latin typeface="Calibri"/>
                        <a:ea typeface="Calibri"/>
                        <a:cs typeface="Times New Roman"/>
                      </a:endParaRPr>
                    </a:p>
                  </a:txBody>
                  <a:tcPr marL="47329" marR="47329" marT="0" marB="0">
                    <a:lnL>
                      <a:noFill/>
                    </a:lnL>
                    <a:lnR>
                      <a:noFill/>
                    </a:lnR>
                    <a:lnT>
                      <a:noFill/>
                    </a:lnT>
                    <a:lnB w="12700" cap="flat" cmpd="sng" algn="ctr">
                      <a:noFill/>
                      <a:prstDash val="solid"/>
                      <a:round/>
                      <a:headEnd type="none" w="med" len="med"/>
                      <a:tailEnd type="none" w="med" len="med"/>
                    </a:lnB>
                  </a:tcPr>
                </a:tc>
                <a:tc>
                  <a:txBody>
                    <a:bodyPr/>
                    <a:lstStyle/>
                    <a:p>
                      <a:pPr marL="0" indent="-900430" algn="ctr">
                        <a:lnSpc>
                          <a:spcPct val="100000"/>
                        </a:lnSpc>
                        <a:spcAft>
                          <a:spcPts val="0"/>
                        </a:spcAft>
                      </a:pPr>
                      <a:r>
                        <a:rPr lang="en-US" sz="1400" dirty="0">
                          <a:solidFill>
                            <a:srgbClr val="000000"/>
                          </a:solidFill>
                          <a:latin typeface="Times New Roman"/>
                          <a:ea typeface="Times New Roman"/>
                          <a:cs typeface="Times New Roman"/>
                        </a:rPr>
                        <a:t>68.85</a:t>
                      </a:r>
                      <a:r>
                        <a:rPr lang="en-US" sz="1400" baseline="30000" dirty="0">
                          <a:solidFill>
                            <a:srgbClr val="000000"/>
                          </a:solidFill>
                          <a:latin typeface="Times New Roman"/>
                          <a:ea typeface="Times New Roman"/>
                          <a:cs typeface="Times New Roman"/>
                        </a:rPr>
                        <a:t>a</a:t>
                      </a:r>
                      <a:r>
                        <a:rPr lang="en-US" sz="1400" dirty="0">
                          <a:solidFill>
                            <a:srgbClr val="000000"/>
                          </a:solidFill>
                          <a:latin typeface="Times New Roman"/>
                          <a:ea typeface="Times New Roman"/>
                          <a:cs typeface="Times New Roman"/>
                        </a:rPr>
                        <a:t>±0.01</a:t>
                      </a:r>
                      <a:endParaRPr lang="en-GB" sz="1400" dirty="0">
                        <a:latin typeface="Calibri"/>
                        <a:ea typeface="Calibri"/>
                        <a:cs typeface="Times New Roman"/>
                      </a:endParaRPr>
                    </a:p>
                  </a:txBody>
                  <a:tcPr marL="47329" marR="47329" marT="0" marB="0">
                    <a:lnL>
                      <a:noFill/>
                    </a:lnL>
                    <a:lnR>
                      <a:noFill/>
                    </a:lnR>
                    <a:lnT>
                      <a:noFill/>
                    </a:lnT>
                    <a:lnB w="12700" cap="flat" cmpd="sng" algn="ctr">
                      <a:noFill/>
                      <a:prstDash val="solid"/>
                      <a:round/>
                      <a:headEnd type="none" w="med" len="med"/>
                      <a:tailEnd type="none" w="med" len="med"/>
                    </a:lnB>
                  </a:tcPr>
                </a:tc>
                <a:tc>
                  <a:txBody>
                    <a:bodyPr/>
                    <a:lstStyle/>
                    <a:p>
                      <a:pPr marL="0" indent="-900430" algn="ctr">
                        <a:lnSpc>
                          <a:spcPct val="100000"/>
                        </a:lnSpc>
                        <a:spcAft>
                          <a:spcPts val="0"/>
                        </a:spcAft>
                      </a:pPr>
                      <a:r>
                        <a:rPr lang="en-US" sz="1400" b="0" dirty="0">
                          <a:solidFill>
                            <a:srgbClr val="000000"/>
                          </a:solidFill>
                          <a:latin typeface="Times New Roman"/>
                          <a:ea typeface="Times New Roman"/>
                          <a:cs typeface="Times New Roman"/>
                        </a:rPr>
                        <a:t>10.70</a:t>
                      </a:r>
                      <a:r>
                        <a:rPr lang="en-US" sz="1400" b="0" baseline="30000" dirty="0">
                          <a:solidFill>
                            <a:srgbClr val="000000"/>
                          </a:solidFill>
                          <a:latin typeface="Times New Roman"/>
                          <a:ea typeface="Times New Roman"/>
                          <a:cs typeface="Times New Roman"/>
                        </a:rPr>
                        <a:t>j</a:t>
                      </a:r>
                      <a:r>
                        <a:rPr lang="en-US" sz="1400" b="0" dirty="0">
                          <a:solidFill>
                            <a:srgbClr val="000000"/>
                          </a:solidFill>
                          <a:latin typeface="Times New Roman"/>
                          <a:ea typeface="Times New Roman"/>
                          <a:cs typeface="Times New Roman"/>
                        </a:rPr>
                        <a:t>±1.44</a:t>
                      </a:r>
                      <a:endParaRPr lang="en-GB" sz="1400" b="0" dirty="0">
                        <a:latin typeface="Calibri"/>
                        <a:ea typeface="Calibri"/>
                        <a:cs typeface="Times New Roman"/>
                      </a:endParaRPr>
                    </a:p>
                  </a:txBody>
                  <a:tcPr marL="47329" marR="47329" marT="0" marB="0">
                    <a:lnL>
                      <a:noFill/>
                    </a:lnL>
                    <a:lnR>
                      <a:noFill/>
                    </a:lnR>
                    <a:lnT>
                      <a:noFill/>
                    </a:lnT>
                    <a:lnB w="12700" cap="flat" cmpd="sng" algn="ctr">
                      <a:noFill/>
                      <a:prstDash val="solid"/>
                      <a:round/>
                      <a:headEnd type="none" w="med" len="med"/>
                      <a:tailEnd type="none" w="med" len="med"/>
                    </a:lnB>
                  </a:tcPr>
                </a:tc>
                <a:tc>
                  <a:txBody>
                    <a:bodyPr/>
                    <a:lstStyle/>
                    <a:p>
                      <a:pPr marL="0" indent="-900430" algn="ctr">
                        <a:lnSpc>
                          <a:spcPct val="100000"/>
                        </a:lnSpc>
                        <a:spcAft>
                          <a:spcPts val="0"/>
                        </a:spcAft>
                      </a:pPr>
                      <a:r>
                        <a:rPr lang="en-US" sz="1400" dirty="0" smtClean="0">
                          <a:solidFill>
                            <a:srgbClr val="000000"/>
                          </a:solidFill>
                          <a:latin typeface="Times New Roman"/>
                          <a:ea typeface="Times New Roman"/>
                          <a:cs typeface="Times New Roman"/>
                        </a:rPr>
                        <a:t>12.50</a:t>
                      </a:r>
                      <a:r>
                        <a:rPr lang="en-US" sz="1400" baseline="30000" dirty="0" smtClean="0">
                          <a:solidFill>
                            <a:srgbClr val="000000"/>
                          </a:solidFill>
                          <a:latin typeface="Times New Roman"/>
                          <a:ea typeface="Times New Roman"/>
                          <a:cs typeface="Times New Roman"/>
                        </a:rPr>
                        <a:t>b</a:t>
                      </a:r>
                      <a:r>
                        <a:rPr lang="en-US" sz="1400" dirty="0" smtClean="0">
                          <a:solidFill>
                            <a:srgbClr val="000000"/>
                          </a:solidFill>
                          <a:latin typeface="Times New Roman"/>
                          <a:ea typeface="Times New Roman"/>
                          <a:cs typeface="Times New Roman"/>
                        </a:rPr>
                        <a:t>±0.50</a:t>
                      </a:r>
                    </a:p>
                  </a:txBody>
                  <a:tcPr marL="47329" marR="47329" marT="0" marB="0">
                    <a:lnL>
                      <a:noFill/>
                    </a:lnL>
                    <a:lnR>
                      <a:noFill/>
                    </a:lnR>
                    <a:lnT>
                      <a:noFill/>
                    </a:lnT>
                    <a:lnB w="12700" cap="flat" cmpd="sng" algn="ctr">
                      <a:noFill/>
                      <a:prstDash val="solid"/>
                      <a:round/>
                      <a:headEnd type="none" w="med" len="med"/>
                      <a:tailEnd type="none" w="med" len="med"/>
                    </a:lnB>
                  </a:tcPr>
                </a:tc>
              </a:tr>
              <a:tr h="285772">
                <a:tc>
                  <a:txBody>
                    <a:bodyPr/>
                    <a:lstStyle/>
                    <a:p>
                      <a:pPr marL="0" indent="-900430" algn="ctr">
                        <a:lnSpc>
                          <a:spcPct val="100000"/>
                        </a:lnSpc>
                        <a:spcAft>
                          <a:spcPts val="0"/>
                        </a:spcAft>
                      </a:pPr>
                      <a:r>
                        <a:rPr lang="en-GB" sz="1400" dirty="0" smtClean="0">
                          <a:latin typeface="Times New Roman" pitchFamily="18" charset="0"/>
                          <a:ea typeface="Calibri"/>
                          <a:cs typeface="Times New Roman" pitchFamily="18" charset="0"/>
                        </a:rPr>
                        <a:t>FRF</a:t>
                      </a:r>
                      <a:endParaRPr lang="en-GB" sz="1400" dirty="0">
                        <a:latin typeface="Times New Roman" pitchFamily="18" charset="0"/>
                        <a:ea typeface="Calibri"/>
                        <a:cs typeface="Times New Roman" pitchFamily="18" charset="0"/>
                      </a:endParaRPr>
                    </a:p>
                  </a:txBody>
                  <a:tcPr marL="47329" marR="47329"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indent="-900430" algn="ctr">
                        <a:lnSpc>
                          <a:spcPct val="100000"/>
                        </a:lnSpc>
                        <a:spcAft>
                          <a:spcPts val="0"/>
                        </a:spcAft>
                      </a:pPr>
                      <a:endParaRPr lang="en-GB" sz="1400" dirty="0">
                        <a:latin typeface="Times New Roman" pitchFamily="18" charset="0"/>
                        <a:ea typeface="Calibri"/>
                        <a:cs typeface="Times New Roman" pitchFamily="18" charset="0"/>
                      </a:endParaRPr>
                    </a:p>
                  </a:txBody>
                  <a:tcPr marL="47329" marR="47329"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indent="-900430" algn="ctr">
                        <a:lnSpc>
                          <a:spcPct val="100000"/>
                        </a:lnSpc>
                        <a:spcAft>
                          <a:spcPts val="0"/>
                        </a:spcAft>
                      </a:pPr>
                      <a:endParaRPr lang="en-GB" sz="1400" dirty="0">
                        <a:latin typeface="Times New Roman" pitchFamily="18" charset="0"/>
                        <a:ea typeface="Calibri"/>
                        <a:cs typeface="Times New Roman" pitchFamily="18" charset="0"/>
                      </a:endParaRPr>
                    </a:p>
                  </a:txBody>
                  <a:tcPr marL="47329" marR="47329"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indent="-900430" algn="ctr">
                        <a:lnSpc>
                          <a:spcPct val="100000"/>
                        </a:lnSpc>
                        <a:spcAft>
                          <a:spcPts val="0"/>
                        </a:spcAft>
                      </a:pPr>
                      <a:endParaRPr lang="en-GB" sz="1400" dirty="0">
                        <a:latin typeface="Times New Roman" pitchFamily="18" charset="0"/>
                        <a:ea typeface="Calibri"/>
                        <a:cs typeface="Times New Roman" pitchFamily="18" charset="0"/>
                      </a:endParaRPr>
                    </a:p>
                  </a:txBody>
                  <a:tcPr marL="47329" marR="47329"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indent="-900430" algn="ctr">
                        <a:lnSpc>
                          <a:spcPct val="100000"/>
                        </a:lnSpc>
                        <a:spcAft>
                          <a:spcPts val="0"/>
                        </a:spcAft>
                      </a:pPr>
                      <a:r>
                        <a:rPr lang="en-GB" sz="1400" dirty="0" smtClean="0">
                          <a:latin typeface="Times New Roman" pitchFamily="18" charset="0"/>
                          <a:ea typeface="Calibri"/>
                          <a:cs typeface="Times New Roman" pitchFamily="18" charset="0"/>
                        </a:rPr>
                        <a:t>76.12</a:t>
                      </a:r>
                      <a:endParaRPr lang="en-GB" sz="1400" dirty="0">
                        <a:latin typeface="Times New Roman" pitchFamily="18" charset="0"/>
                        <a:ea typeface="Calibri"/>
                        <a:cs typeface="Times New Roman" pitchFamily="18" charset="0"/>
                      </a:endParaRPr>
                    </a:p>
                  </a:txBody>
                  <a:tcPr marL="47329" marR="47329"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indent="-900430" algn="ctr">
                        <a:lnSpc>
                          <a:spcPct val="100000"/>
                        </a:lnSpc>
                        <a:spcAft>
                          <a:spcPts val="0"/>
                        </a:spcAft>
                      </a:pPr>
                      <a:r>
                        <a:rPr lang="en-GB" sz="1400" dirty="0" smtClean="0">
                          <a:latin typeface="Times New Roman" pitchFamily="18" charset="0"/>
                          <a:ea typeface="Calibri"/>
                          <a:cs typeface="Times New Roman" pitchFamily="18" charset="0"/>
                        </a:rPr>
                        <a:t>17.29</a:t>
                      </a:r>
                      <a:endParaRPr lang="en-GB" sz="1400" dirty="0">
                        <a:latin typeface="Times New Roman" pitchFamily="18" charset="0"/>
                        <a:ea typeface="Calibri"/>
                        <a:cs typeface="Times New Roman" pitchFamily="18" charset="0"/>
                      </a:endParaRPr>
                    </a:p>
                  </a:txBody>
                  <a:tcPr marL="47329" marR="47329"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indent="-900430" algn="ctr">
                        <a:lnSpc>
                          <a:spcPct val="100000"/>
                        </a:lnSpc>
                        <a:spcAft>
                          <a:spcPts val="0"/>
                        </a:spcAft>
                      </a:pPr>
                      <a:r>
                        <a:rPr lang="en-GB" sz="1400" b="0" dirty="0" smtClean="0">
                          <a:latin typeface="Times New Roman" pitchFamily="18" charset="0"/>
                          <a:ea typeface="Calibri"/>
                          <a:cs typeface="Times New Roman" pitchFamily="18" charset="0"/>
                        </a:rPr>
                        <a:t>2.93</a:t>
                      </a:r>
                      <a:endParaRPr lang="en-GB" sz="1400" b="0" dirty="0">
                        <a:latin typeface="Times New Roman" pitchFamily="18" charset="0"/>
                        <a:ea typeface="Calibri"/>
                        <a:cs typeface="Times New Roman" pitchFamily="18" charset="0"/>
                      </a:endParaRPr>
                    </a:p>
                  </a:txBody>
                  <a:tcPr marL="47329" marR="47329"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indent="-900430" algn="ctr">
                        <a:lnSpc>
                          <a:spcPct val="100000"/>
                        </a:lnSpc>
                        <a:spcAft>
                          <a:spcPts val="0"/>
                        </a:spcAft>
                      </a:pPr>
                      <a:r>
                        <a:rPr lang="en-US" sz="1400" dirty="0" smtClean="0">
                          <a:solidFill>
                            <a:srgbClr val="000000"/>
                          </a:solidFill>
                          <a:latin typeface="Times New Roman" pitchFamily="18" charset="0"/>
                          <a:ea typeface="Times New Roman"/>
                          <a:cs typeface="Times New Roman" pitchFamily="18" charset="0"/>
                        </a:rPr>
                        <a:t>1.68</a:t>
                      </a:r>
                    </a:p>
                  </a:txBody>
                  <a:tcPr marL="47329" marR="47329" marT="0" marB="0">
                    <a:lnL>
                      <a:noFill/>
                    </a:lnL>
                    <a:lnR>
                      <a:noFill/>
                    </a:lnR>
                    <a:lnT>
                      <a:noFill/>
                    </a:lnT>
                    <a:lnB w="12700" cap="flat" cmpd="sng" algn="ctr">
                      <a:solidFill>
                        <a:srgbClr val="7F7F7F"/>
                      </a:solidFill>
                      <a:prstDash val="solid"/>
                      <a:round/>
                      <a:headEnd type="none" w="med" len="med"/>
                      <a:tailEnd type="none" w="med" len="med"/>
                    </a:lnB>
                  </a:tcPr>
                </a:tc>
              </a:tr>
            </a:tbl>
          </a:graphicData>
        </a:graphic>
      </p:graphicFrame>
      <p:sp>
        <p:nvSpPr>
          <p:cNvPr id="93185" name="Rectangle 1"/>
          <p:cNvSpPr>
            <a:spLocks noChangeArrowheads="1"/>
          </p:cNvSpPr>
          <p:nvPr/>
        </p:nvSpPr>
        <p:spPr bwMode="auto">
          <a:xfrm>
            <a:off x="0" y="6011615"/>
            <a:ext cx="896448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Values are means of triplicate determination</a:t>
            </a:r>
            <a:r>
              <a:rPr lang="en-US" sz="1400" baseline="0" dirty="0" smtClean="0">
                <a:latin typeface="Times New Roman" pitchFamily="18" charset="0"/>
                <a:ea typeface="Calibri" pitchFamily="34" charset="0"/>
                <a:cs typeface="Times New Roman" pitchFamily="18" charset="0"/>
              </a:rPr>
              <a:t>s</a:t>
            </a:r>
            <a:r>
              <a:rPr kumimoji="0" lang="en-US" sz="140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lang="en-US" sz="1400" dirty="0" smtClean="0">
                <a:solidFill>
                  <a:srgbClr val="000000"/>
                </a:solidFill>
                <a:latin typeface="Times New Roman"/>
                <a:ea typeface="Times New Roman"/>
                <a:cs typeface="Times New Roman"/>
              </a:rPr>
              <a:t>± standard deviations. </a:t>
            </a:r>
            <a:r>
              <a:rPr kumimoji="0" lang="en-US"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Means with different</a:t>
            </a:r>
            <a:r>
              <a:rPr kumimoji="0" lang="en-US" sz="140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superscript along the columns are significantly different (p&lt;0.05).</a:t>
            </a:r>
            <a:r>
              <a:rPr lang="en-GB" sz="1400" dirty="0" smtClean="0">
                <a:latin typeface="Times New Roman" pitchFamily="18" charset="0"/>
                <a:cs typeface="Times New Roman" pitchFamily="18" charset="0"/>
              </a:rPr>
              <a:t>  A =  Brine concentration (%); B =  Brining time (min); C =  Drying temperature (</a:t>
            </a:r>
            <a:r>
              <a:rPr lang="en-GB" sz="1400" baseline="30000" dirty="0" err="1" smtClean="0">
                <a:latin typeface="Times New Roman" pitchFamily="18" charset="0"/>
                <a:cs typeface="Times New Roman" pitchFamily="18" charset="0"/>
              </a:rPr>
              <a:t>o</a:t>
            </a:r>
            <a:r>
              <a:rPr lang="en-GB" sz="1400" dirty="0" err="1" smtClean="0">
                <a:latin typeface="Times New Roman" pitchFamily="18" charset="0"/>
                <a:cs typeface="Times New Roman" pitchFamily="18" charset="0"/>
              </a:rPr>
              <a:t>C</a:t>
            </a:r>
            <a:r>
              <a:rPr lang="en-GB" sz="1400" dirty="0" smtClean="0">
                <a:latin typeface="Times New Roman" pitchFamily="18" charset="0"/>
                <a:cs typeface="Times New Roman" pitchFamily="18" charset="0"/>
              </a:rPr>
              <a:t>); FRF = fresh raw fish.</a:t>
            </a:r>
          </a:p>
          <a:p>
            <a:pPr lvl="0"/>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ChangeArrowheads="1"/>
          </p:cNvSpPr>
          <p:nvPr/>
        </p:nvSpPr>
        <p:spPr bwMode="auto">
          <a:xfrm>
            <a:off x="142844" y="142852"/>
            <a:ext cx="8786874" cy="4001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3: Rancidity indices of dehydrated catfish</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5" name="TextBox 24"/>
          <p:cNvSpPr txBox="1"/>
          <p:nvPr/>
        </p:nvSpPr>
        <p:spPr>
          <a:xfrm>
            <a:off x="0" y="6072206"/>
            <a:ext cx="9001156" cy="738664"/>
          </a:xfrm>
          <a:prstGeom prst="rect">
            <a:avLst/>
          </a:prstGeom>
          <a:noFill/>
        </p:spPr>
        <p:txBody>
          <a:bodyPr wrap="square" rtlCol="0">
            <a:spAutoFit/>
          </a:bodyPr>
          <a:lstStyle/>
          <a:p>
            <a:r>
              <a:rPr lang="en-GB" sz="1400" dirty="0" smtClean="0">
                <a:latin typeface="Times New Roman" pitchFamily="18" charset="0"/>
                <a:cs typeface="Times New Roman" pitchFamily="18" charset="0"/>
              </a:rPr>
              <a:t>Key: </a:t>
            </a:r>
            <a:r>
              <a:rPr lang="en-US" sz="1400" dirty="0" smtClean="0">
                <a:solidFill>
                  <a:srgbClr val="000000"/>
                </a:solidFill>
                <a:latin typeface="Times New Roman" pitchFamily="18" charset="0"/>
                <a:ea typeface="Times New Roman"/>
                <a:cs typeface="Times New Roman" pitchFamily="18" charset="0"/>
              </a:rPr>
              <a:t>RSM = Response surface methodology; </a:t>
            </a:r>
            <a:r>
              <a:rPr lang="en-GB" sz="1400" dirty="0" smtClean="0">
                <a:latin typeface="Times New Roman" pitchFamily="18" charset="0"/>
                <a:cs typeface="Times New Roman" pitchFamily="18" charset="0"/>
              </a:rPr>
              <a:t>A = Brine concentration, B =  Brining time, C =  Drying temperature; FFA = Free fatty acid; TBA = </a:t>
            </a:r>
            <a:r>
              <a:rPr lang="en-GB" sz="1400" dirty="0" err="1" smtClean="0">
                <a:latin typeface="Times New Roman" pitchFamily="18" charset="0"/>
                <a:cs typeface="Times New Roman" pitchFamily="18" charset="0"/>
              </a:rPr>
              <a:t>Thiobarbituric</a:t>
            </a:r>
            <a:r>
              <a:rPr lang="en-GB" sz="1400" dirty="0" smtClean="0">
                <a:latin typeface="Times New Roman" pitchFamily="18" charset="0"/>
                <a:cs typeface="Times New Roman" pitchFamily="18" charset="0"/>
              </a:rPr>
              <a:t> acid; TVN = Total volatile nitrogen; STD = Standard</a:t>
            </a:r>
            <a:r>
              <a:rPr lang="en-GB" sz="1400" b="1" dirty="0" smtClean="0">
                <a:latin typeface="Times New Roman" pitchFamily="18" charset="0"/>
                <a:cs typeface="Times New Roman" pitchFamily="18" charset="0"/>
              </a:rPr>
              <a:t>.  NB: </a:t>
            </a:r>
            <a:r>
              <a:rPr lang="en-GB" sz="1400" dirty="0" smtClean="0">
                <a:latin typeface="Times New Roman" pitchFamily="18" charset="0"/>
                <a:cs typeface="Times New Roman" pitchFamily="18" charset="0"/>
              </a:rPr>
              <a:t>PV was below detectable level in all the runs-(</a:t>
            </a:r>
            <a:r>
              <a:rPr lang="en-GB" sz="1400" dirty="0" err="1" smtClean="0">
                <a:latin typeface="Times New Roman" pitchFamily="18" charset="0"/>
                <a:cs typeface="Times New Roman" pitchFamily="18" charset="0"/>
              </a:rPr>
              <a:t>Bragadotirr</a:t>
            </a:r>
            <a:r>
              <a:rPr lang="en-GB" sz="1400" dirty="0" smtClean="0">
                <a:latin typeface="Times New Roman" pitchFamily="18" charset="0"/>
                <a:cs typeface="Times New Roman" pitchFamily="18" charset="0"/>
              </a:rPr>
              <a:t>, </a:t>
            </a:r>
            <a:r>
              <a:rPr lang="en-GB" sz="1400" i="1" dirty="0" smtClean="0">
                <a:latin typeface="Times New Roman" pitchFamily="18" charset="0"/>
                <a:cs typeface="Times New Roman" pitchFamily="18" charset="0"/>
              </a:rPr>
              <a:t>et al</a:t>
            </a:r>
            <a:r>
              <a:rPr lang="en-GB" sz="1400" dirty="0" smtClean="0">
                <a:latin typeface="Times New Roman" pitchFamily="18" charset="0"/>
                <a:cs typeface="Times New Roman" pitchFamily="18" charset="0"/>
              </a:rPr>
              <a:t>., 1998-0.0 </a:t>
            </a:r>
            <a:r>
              <a:rPr lang="en-GB" sz="1400" dirty="0" err="1" smtClean="0">
                <a:latin typeface="Times New Roman" pitchFamily="18" charset="0"/>
                <a:cs typeface="Times New Roman" pitchFamily="18" charset="0"/>
              </a:rPr>
              <a:t>meq</a:t>
            </a:r>
            <a:r>
              <a:rPr lang="en-GB" sz="1400" dirty="0" smtClean="0">
                <a:latin typeface="Times New Roman" pitchFamily="18" charset="0"/>
                <a:cs typeface="Times New Roman" pitchFamily="18" charset="0"/>
              </a:rPr>
              <a:t> O</a:t>
            </a:r>
            <a:r>
              <a:rPr lang="en-GB" sz="1400" baseline="-25000" dirty="0" smtClean="0">
                <a:latin typeface="Times New Roman" pitchFamily="18" charset="0"/>
                <a:cs typeface="Times New Roman" pitchFamily="18" charset="0"/>
              </a:rPr>
              <a:t>2</a:t>
            </a:r>
            <a:r>
              <a:rPr lang="en-GB" sz="1400" dirty="0" smtClean="0">
                <a:latin typeface="Times New Roman" pitchFamily="18" charset="0"/>
                <a:cs typeface="Times New Roman" pitchFamily="18" charset="0"/>
              </a:rPr>
              <a:t>/kg in salted and dried capelin fish).</a:t>
            </a:r>
          </a:p>
        </p:txBody>
      </p:sp>
      <p:graphicFrame>
        <p:nvGraphicFramePr>
          <p:cNvPr id="5" name="Table 4"/>
          <p:cNvGraphicFramePr>
            <a:graphicFrameLocks noGrp="1"/>
          </p:cNvGraphicFramePr>
          <p:nvPr/>
        </p:nvGraphicFramePr>
        <p:xfrm>
          <a:off x="214282" y="642919"/>
          <a:ext cx="8572559" cy="5018338"/>
        </p:xfrm>
        <a:graphic>
          <a:graphicData uri="http://schemas.openxmlformats.org/drawingml/2006/table">
            <a:tbl>
              <a:tblPr/>
              <a:tblGrid>
                <a:gridCol w="1003994"/>
                <a:gridCol w="528427"/>
                <a:gridCol w="780910"/>
                <a:gridCol w="651371"/>
                <a:gridCol w="1230164"/>
                <a:gridCol w="1345923"/>
                <a:gridCol w="1591220"/>
                <a:gridCol w="1440550"/>
              </a:tblGrid>
              <a:tr h="501832">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RSM </a:t>
                      </a:r>
                      <a:r>
                        <a:rPr lang="en-US" sz="1400" b="0" dirty="0" smtClean="0">
                          <a:solidFill>
                            <a:srgbClr val="000000"/>
                          </a:solidFill>
                          <a:latin typeface="Times New Roman" pitchFamily="18" charset="0"/>
                          <a:ea typeface="Times New Roman"/>
                          <a:cs typeface="Times New Roman" pitchFamily="18" charset="0"/>
                        </a:rPr>
                        <a:t>run</a:t>
                      </a:r>
                      <a:endParaRPr lang="en-GB" sz="1100" b="0" dirty="0">
                        <a:latin typeface="Times New Roman" pitchFamily="18" charset="0"/>
                        <a:ea typeface="Calibri"/>
                        <a:cs typeface="Times New Roman" pitchFamily="18" charset="0"/>
                      </a:endParaRPr>
                    </a:p>
                  </a:txBody>
                  <a:tcPr marL="63106" marR="6310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A</a:t>
                      </a:r>
                      <a:endParaRPr lang="en-GB" sz="1100" b="0" dirty="0">
                        <a:latin typeface="Times New Roman" pitchFamily="18" charset="0"/>
                        <a:ea typeface="Calibri"/>
                        <a:cs typeface="Times New Roman" pitchFamily="18" charset="0"/>
                      </a:endParaRPr>
                    </a:p>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a:t>
                      </a:r>
                      <a:endParaRPr lang="en-GB" sz="1100" b="0" dirty="0">
                        <a:latin typeface="Times New Roman" pitchFamily="18" charset="0"/>
                        <a:ea typeface="Calibri"/>
                        <a:cs typeface="Times New Roman" pitchFamily="18" charset="0"/>
                      </a:endParaRPr>
                    </a:p>
                  </a:txBody>
                  <a:tcPr marL="63106" marR="6310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B</a:t>
                      </a:r>
                      <a:endParaRPr lang="en-GB" sz="1100" b="0" dirty="0">
                        <a:latin typeface="Times New Roman" pitchFamily="18" charset="0"/>
                        <a:ea typeface="Calibri"/>
                        <a:cs typeface="Times New Roman" pitchFamily="18" charset="0"/>
                      </a:endParaRPr>
                    </a:p>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(min)</a:t>
                      </a:r>
                      <a:endParaRPr lang="en-GB" sz="1100" b="0" dirty="0">
                        <a:latin typeface="Times New Roman" pitchFamily="18" charset="0"/>
                        <a:ea typeface="Calibri"/>
                        <a:cs typeface="Times New Roman" pitchFamily="18" charset="0"/>
                      </a:endParaRPr>
                    </a:p>
                  </a:txBody>
                  <a:tcPr marL="63106" marR="6310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C</a:t>
                      </a:r>
                      <a:endParaRPr lang="en-GB" sz="1100" b="0" dirty="0">
                        <a:latin typeface="Times New Roman" pitchFamily="18" charset="0"/>
                        <a:ea typeface="Calibri"/>
                        <a:cs typeface="Times New Roman" pitchFamily="18" charset="0"/>
                      </a:endParaRPr>
                    </a:p>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 </a:t>
                      </a:r>
                      <a:r>
                        <a:rPr lang="en-US" sz="1400" b="0" baseline="30000" dirty="0" err="1">
                          <a:solidFill>
                            <a:srgbClr val="000000"/>
                          </a:solidFill>
                          <a:latin typeface="Times New Roman" pitchFamily="18" charset="0"/>
                          <a:ea typeface="Times New Roman"/>
                          <a:cs typeface="Times New Roman" pitchFamily="18" charset="0"/>
                        </a:rPr>
                        <a:t>o</a:t>
                      </a:r>
                      <a:r>
                        <a:rPr lang="en-US" sz="1400" b="0" dirty="0" err="1">
                          <a:solidFill>
                            <a:srgbClr val="000000"/>
                          </a:solidFill>
                          <a:latin typeface="Times New Roman" pitchFamily="18" charset="0"/>
                          <a:ea typeface="Times New Roman"/>
                          <a:cs typeface="Times New Roman" pitchFamily="18" charset="0"/>
                        </a:rPr>
                        <a:t>C</a:t>
                      </a:r>
                      <a:r>
                        <a:rPr lang="en-US" sz="1400" b="0" dirty="0">
                          <a:solidFill>
                            <a:srgbClr val="000000"/>
                          </a:solidFill>
                          <a:latin typeface="Times New Roman" pitchFamily="18" charset="0"/>
                          <a:ea typeface="Times New Roman"/>
                          <a:cs typeface="Times New Roman" pitchFamily="18" charset="0"/>
                        </a:rPr>
                        <a:t>)</a:t>
                      </a:r>
                      <a:endParaRPr lang="en-GB" sz="1100" b="0" dirty="0">
                        <a:latin typeface="Times New Roman" pitchFamily="18" charset="0"/>
                        <a:ea typeface="Calibri"/>
                        <a:cs typeface="Times New Roman" pitchFamily="18" charset="0"/>
                      </a:endParaRPr>
                    </a:p>
                  </a:txBody>
                  <a:tcPr marL="63106" marR="6310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pH</a:t>
                      </a:r>
                      <a:endParaRPr lang="en-GB" sz="1100" b="0" dirty="0">
                        <a:latin typeface="Times New Roman" pitchFamily="18" charset="0"/>
                        <a:ea typeface="Calibri"/>
                        <a:cs typeface="Times New Roman" pitchFamily="18" charset="0"/>
                      </a:endParaRPr>
                    </a:p>
                  </a:txBody>
                  <a:tcPr marL="63106" marR="6310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FFA </a:t>
                      </a:r>
                      <a:endParaRPr lang="en-GB" sz="1100" b="0" dirty="0">
                        <a:latin typeface="Times New Roman" pitchFamily="18" charset="0"/>
                        <a:ea typeface="Calibri"/>
                        <a:cs typeface="Times New Roman" pitchFamily="18" charset="0"/>
                      </a:endParaRPr>
                    </a:p>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a:t>
                      </a:r>
                      <a:endParaRPr lang="en-GB" sz="1100" b="0" dirty="0">
                        <a:latin typeface="Times New Roman" pitchFamily="18" charset="0"/>
                        <a:ea typeface="Calibri"/>
                        <a:cs typeface="Times New Roman" pitchFamily="18" charset="0"/>
                      </a:endParaRPr>
                    </a:p>
                  </a:txBody>
                  <a:tcPr marL="63106" marR="6310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TBA </a:t>
                      </a:r>
                      <a:endParaRPr lang="en-GB" sz="1100" b="0" dirty="0">
                        <a:latin typeface="Times New Roman" pitchFamily="18" charset="0"/>
                        <a:ea typeface="Calibri"/>
                        <a:cs typeface="Times New Roman" pitchFamily="18" charset="0"/>
                      </a:endParaRPr>
                    </a:p>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(mg M/kg)</a:t>
                      </a:r>
                      <a:endParaRPr lang="en-GB" sz="1100" b="0" dirty="0">
                        <a:latin typeface="Times New Roman" pitchFamily="18" charset="0"/>
                        <a:ea typeface="Calibri"/>
                        <a:cs typeface="Times New Roman" pitchFamily="18" charset="0"/>
                      </a:endParaRPr>
                    </a:p>
                  </a:txBody>
                  <a:tcPr marL="63106" marR="6310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TVN </a:t>
                      </a:r>
                      <a:endParaRPr lang="en-GB" sz="1100" b="0" dirty="0">
                        <a:latin typeface="Times New Roman" pitchFamily="18" charset="0"/>
                        <a:ea typeface="Calibri"/>
                        <a:cs typeface="Times New Roman" pitchFamily="18" charset="0"/>
                      </a:endParaRPr>
                    </a:p>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(mg N/100g)</a:t>
                      </a:r>
                      <a:endParaRPr lang="en-GB" sz="1100" b="0" dirty="0">
                        <a:latin typeface="Times New Roman" pitchFamily="18" charset="0"/>
                        <a:ea typeface="Calibri"/>
                        <a:cs typeface="Times New Roman" pitchFamily="18" charset="0"/>
                      </a:endParaRPr>
                    </a:p>
                  </a:txBody>
                  <a:tcPr marL="63106" marR="6310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50917">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1</a:t>
                      </a:r>
                      <a:endParaRPr lang="en-GB" sz="1100" b="0" dirty="0">
                        <a:latin typeface="Times New Roman" pitchFamily="18" charset="0"/>
                        <a:ea typeface="Calibri"/>
                        <a:cs typeface="Times New Roman" pitchFamily="18" charset="0"/>
                      </a:endParaRPr>
                    </a:p>
                  </a:txBody>
                  <a:tcPr marL="63106" marR="63106"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400" b="0">
                          <a:solidFill>
                            <a:srgbClr val="000000"/>
                          </a:solidFill>
                          <a:latin typeface="Times New Roman" pitchFamily="18" charset="0"/>
                          <a:ea typeface="Times New Roman"/>
                          <a:cs typeface="Times New Roman" pitchFamily="18" charset="0"/>
                        </a:rPr>
                        <a:t>6</a:t>
                      </a:r>
                      <a:endParaRPr lang="en-GB" sz="1100" b="0">
                        <a:latin typeface="Times New Roman" pitchFamily="18" charset="0"/>
                        <a:ea typeface="Calibri"/>
                        <a:cs typeface="Times New Roman" pitchFamily="18" charset="0"/>
                      </a:endParaRPr>
                    </a:p>
                  </a:txBody>
                  <a:tcPr marL="63106" marR="63106"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400" b="0">
                          <a:solidFill>
                            <a:srgbClr val="000000"/>
                          </a:solidFill>
                          <a:latin typeface="Times New Roman" pitchFamily="18" charset="0"/>
                          <a:ea typeface="Times New Roman"/>
                          <a:cs typeface="Times New Roman" pitchFamily="18" charset="0"/>
                        </a:rPr>
                        <a:t>60</a:t>
                      </a:r>
                      <a:endParaRPr lang="en-GB" sz="1100" b="0">
                        <a:latin typeface="Times New Roman" pitchFamily="18" charset="0"/>
                        <a:ea typeface="Calibri"/>
                        <a:cs typeface="Times New Roman" pitchFamily="18" charset="0"/>
                      </a:endParaRPr>
                    </a:p>
                  </a:txBody>
                  <a:tcPr marL="63106" marR="63106"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110</a:t>
                      </a:r>
                      <a:endParaRPr lang="en-GB" sz="1100" b="0" dirty="0">
                        <a:latin typeface="Times New Roman" pitchFamily="18" charset="0"/>
                        <a:ea typeface="Calibri"/>
                        <a:cs typeface="Times New Roman" pitchFamily="18" charset="0"/>
                      </a:endParaRPr>
                    </a:p>
                  </a:txBody>
                  <a:tcPr marL="63106" marR="63106"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6.10</a:t>
                      </a:r>
                      <a:r>
                        <a:rPr lang="en-US" sz="1400" b="0" baseline="30000" dirty="0">
                          <a:solidFill>
                            <a:srgbClr val="000000"/>
                          </a:solidFill>
                          <a:latin typeface="Times New Roman" pitchFamily="18" charset="0"/>
                          <a:ea typeface="Times New Roman"/>
                          <a:cs typeface="Times New Roman" pitchFamily="18" charset="0"/>
                        </a:rPr>
                        <a:t>f</a:t>
                      </a:r>
                      <a:r>
                        <a:rPr lang="en-US" sz="1400" b="0" dirty="0">
                          <a:solidFill>
                            <a:srgbClr val="000000"/>
                          </a:solidFill>
                          <a:latin typeface="Times New Roman" pitchFamily="18" charset="0"/>
                          <a:ea typeface="Times New Roman"/>
                          <a:cs typeface="Times New Roman" pitchFamily="18" charset="0"/>
                        </a:rPr>
                        <a:t>±0.09</a:t>
                      </a:r>
                      <a:endParaRPr lang="en-GB" sz="1100" b="0" dirty="0">
                        <a:latin typeface="Times New Roman" pitchFamily="18" charset="0"/>
                        <a:ea typeface="Calibri"/>
                        <a:cs typeface="Times New Roman" pitchFamily="18" charset="0"/>
                      </a:endParaRPr>
                    </a:p>
                  </a:txBody>
                  <a:tcPr marL="63106" marR="63106"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1.28</a:t>
                      </a:r>
                      <a:r>
                        <a:rPr lang="en-US" sz="1400" b="0" baseline="30000" dirty="0">
                          <a:solidFill>
                            <a:srgbClr val="000000"/>
                          </a:solidFill>
                          <a:latin typeface="Times New Roman" pitchFamily="18" charset="0"/>
                          <a:ea typeface="Times New Roman"/>
                          <a:cs typeface="Times New Roman" pitchFamily="18" charset="0"/>
                        </a:rPr>
                        <a:t>bcd</a:t>
                      </a:r>
                      <a:r>
                        <a:rPr lang="en-US" sz="1400" b="0" dirty="0">
                          <a:solidFill>
                            <a:srgbClr val="000000"/>
                          </a:solidFill>
                          <a:latin typeface="Times New Roman" pitchFamily="18" charset="0"/>
                          <a:ea typeface="Times New Roman"/>
                          <a:cs typeface="Times New Roman" pitchFamily="18" charset="0"/>
                        </a:rPr>
                        <a:t>±0.05</a:t>
                      </a:r>
                      <a:endParaRPr lang="en-GB" sz="1100" b="0" dirty="0">
                        <a:latin typeface="Times New Roman" pitchFamily="18" charset="0"/>
                        <a:ea typeface="Calibri"/>
                        <a:cs typeface="Times New Roman" pitchFamily="18" charset="0"/>
                      </a:endParaRPr>
                    </a:p>
                  </a:txBody>
                  <a:tcPr marL="63106" marR="63106"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0.031</a:t>
                      </a:r>
                      <a:r>
                        <a:rPr lang="en-US" sz="1400" b="0" baseline="30000" dirty="0">
                          <a:solidFill>
                            <a:srgbClr val="000000"/>
                          </a:solidFill>
                          <a:latin typeface="Times New Roman" pitchFamily="18" charset="0"/>
                          <a:ea typeface="Times New Roman"/>
                          <a:cs typeface="Times New Roman" pitchFamily="18" charset="0"/>
                        </a:rPr>
                        <a:t>kl</a:t>
                      </a:r>
                      <a:r>
                        <a:rPr lang="en-US" sz="1400" b="0" dirty="0">
                          <a:solidFill>
                            <a:srgbClr val="000000"/>
                          </a:solidFill>
                          <a:latin typeface="Times New Roman" pitchFamily="18" charset="0"/>
                          <a:ea typeface="Times New Roman"/>
                          <a:cs typeface="Times New Roman" pitchFamily="18" charset="0"/>
                        </a:rPr>
                        <a:t> ±0.000</a:t>
                      </a:r>
                      <a:endParaRPr lang="en-GB" sz="1100" b="0" dirty="0">
                        <a:latin typeface="Times New Roman" pitchFamily="18" charset="0"/>
                        <a:ea typeface="Calibri"/>
                        <a:cs typeface="Times New Roman" pitchFamily="18" charset="0"/>
                      </a:endParaRPr>
                    </a:p>
                  </a:txBody>
                  <a:tcPr marL="63106" marR="63106"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9.60</a:t>
                      </a:r>
                      <a:r>
                        <a:rPr lang="en-US" sz="1400" b="0" baseline="30000" dirty="0">
                          <a:solidFill>
                            <a:srgbClr val="000000"/>
                          </a:solidFill>
                          <a:latin typeface="Times New Roman" pitchFamily="18" charset="0"/>
                          <a:ea typeface="Times New Roman"/>
                          <a:cs typeface="Times New Roman" pitchFamily="18" charset="0"/>
                        </a:rPr>
                        <a:t>h</a:t>
                      </a:r>
                      <a:r>
                        <a:rPr lang="en-US" sz="1400" b="0" dirty="0">
                          <a:solidFill>
                            <a:srgbClr val="000000"/>
                          </a:solidFill>
                          <a:latin typeface="Times New Roman" pitchFamily="18" charset="0"/>
                          <a:ea typeface="Times New Roman"/>
                          <a:cs typeface="Times New Roman" pitchFamily="18" charset="0"/>
                        </a:rPr>
                        <a:t>±0.10</a:t>
                      </a:r>
                      <a:endParaRPr lang="en-GB" sz="1100" b="0" dirty="0">
                        <a:latin typeface="Times New Roman" pitchFamily="18" charset="0"/>
                        <a:ea typeface="Calibri"/>
                        <a:cs typeface="Times New Roman" pitchFamily="18" charset="0"/>
                      </a:endParaRPr>
                    </a:p>
                  </a:txBody>
                  <a:tcPr marL="63106" marR="63106" marT="0" marB="0">
                    <a:lnL>
                      <a:noFill/>
                    </a:lnL>
                    <a:lnR>
                      <a:noFill/>
                    </a:lnR>
                    <a:lnT w="12700" cap="flat" cmpd="sng" algn="ctr">
                      <a:solidFill>
                        <a:srgbClr val="7F7F7F"/>
                      </a:solidFill>
                      <a:prstDash val="solid"/>
                      <a:round/>
                      <a:headEnd type="none" w="med" len="med"/>
                      <a:tailEnd type="none" w="med" len="med"/>
                    </a:lnT>
                    <a:lnB>
                      <a:noFill/>
                    </a:lnB>
                  </a:tcPr>
                </a:tc>
              </a:tr>
              <a:tr h="250917">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2</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6</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90</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110</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6.10</a:t>
                      </a:r>
                      <a:r>
                        <a:rPr lang="en-US" sz="1400" b="0" baseline="30000" dirty="0">
                          <a:solidFill>
                            <a:srgbClr val="000000"/>
                          </a:solidFill>
                          <a:latin typeface="Times New Roman" pitchFamily="18" charset="0"/>
                          <a:ea typeface="Times New Roman"/>
                          <a:cs typeface="Times New Roman" pitchFamily="18" charset="0"/>
                        </a:rPr>
                        <a:t>f</a:t>
                      </a:r>
                      <a:r>
                        <a:rPr lang="en-US" sz="1400" b="0" dirty="0">
                          <a:solidFill>
                            <a:srgbClr val="000000"/>
                          </a:solidFill>
                          <a:latin typeface="Times New Roman" pitchFamily="18" charset="0"/>
                          <a:ea typeface="Times New Roman"/>
                          <a:cs typeface="Times New Roman" pitchFamily="18" charset="0"/>
                        </a:rPr>
                        <a:t>±0.00</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1.19</a:t>
                      </a:r>
                      <a:r>
                        <a:rPr lang="en-US" sz="1400" b="0" baseline="30000" dirty="0">
                          <a:solidFill>
                            <a:srgbClr val="000000"/>
                          </a:solidFill>
                          <a:latin typeface="Times New Roman" pitchFamily="18" charset="0"/>
                          <a:ea typeface="Times New Roman"/>
                          <a:cs typeface="Times New Roman" pitchFamily="18" charset="0"/>
                        </a:rPr>
                        <a:t>ab</a:t>
                      </a:r>
                      <a:r>
                        <a:rPr lang="en-US" sz="1400" b="0" dirty="0">
                          <a:solidFill>
                            <a:srgbClr val="000000"/>
                          </a:solidFill>
                          <a:latin typeface="Times New Roman" pitchFamily="18" charset="0"/>
                          <a:ea typeface="Times New Roman"/>
                          <a:cs typeface="Times New Roman" pitchFamily="18" charset="0"/>
                        </a:rPr>
                        <a:t>±0.29</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0.043</a:t>
                      </a:r>
                      <a:r>
                        <a:rPr lang="en-US" sz="1400" b="0" baseline="30000" dirty="0">
                          <a:solidFill>
                            <a:srgbClr val="000000"/>
                          </a:solidFill>
                          <a:latin typeface="Times New Roman" pitchFamily="18" charset="0"/>
                          <a:ea typeface="Times New Roman"/>
                          <a:cs typeface="Times New Roman" pitchFamily="18" charset="0"/>
                        </a:rPr>
                        <a:t>jk</a:t>
                      </a:r>
                      <a:r>
                        <a:rPr lang="en-US" sz="1400" b="0" dirty="0">
                          <a:solidFill>
                            <a:srgbClr val="000000"/>
                          </a:solidFill>
                          <a:latin typeface="Times New Roman" pitchFamily="18" charset="0"/>
                          <a:ea typeface="Times New Roman"/>
                          <a:cs typeface="Times New Roman" pitchFamily="18" charset="0"/>
                        </a:rPr>
                        <a:t> ±0.000</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9.80</a:t>
                      </a:r>
                      <a:r>
                        <a:rPr lang="en-US" sz="1400" b="0" baseline="30000" dirty="0">
                          <a:solidFill>
                            <a:srgbClr val="000000"/>
                          </a:solidFill>
                          <a:latin typeface="Times New Roman" pitchFamily="18" charset="0"/>
                          <a:ea typeface="Times New Roman"/>
                          <a:cs typeface="Times New Roman" pitchFamily="18" charset="0"/>
                        </a:rPr>
                        <a:t>h</a:t>
                      </a:r>
                      <a:r>
                        <a:rPr lang="en-US" sz="1400" b="0" dirty="0">
                          <a:solidFill>
                            <a:srgbClr val="000000"/>
                          </a:solidFill>
                          <a:latin typeface="Times New Roman" pitchFamily="18" charset="0"/>
                          <a:ea typeface="Times New Roman"/>
                          <a:cs typeface="Times New Roman" pitchFamily="18" charset="0"/>
                        </a:rPr>
                        <a:t>±0.10</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r>
              <a:tr h="250917">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3</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3</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60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110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6.15</a:t>
                      </a:r>
                      <a:r>
                        <a:rPr lang="en-US" sz="1400" baseline="30000" dirty="0">
                          <a:solidFill>
                            <a:srgbClr val="000000"/>
                          </a:solidFill>
                          <a:latin typeface="Times New Roman" pitchFamily="18" charset="0"/>
                          <a:ea typeface="Times New Roman"/>
                          <a:cs typeface="Times New Roman" pitchFamily="18" charset="0"/>
                        </a:rPr>
                        <a:t>ef</a:t>
                      </a:r>
                      <a:r>
                        <a:rPr lang="en-US" sz="1400" dirty="0">
                          <a:solidFill>
                            <a:srgbClr val="000000"/>
                          </a:solidFill>
                          <a:latin typeface="Times New Roman" pitchFamily="18" charset="0"/>
                          <a:ea typeface="Times New Roman"/>
                          <a:cs typeface="Times New Roman" pitchFamily="18" charset="0"/>
                        </a:rPr>
                        <a:t>±0.05</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1.49</a:t>
                      </a:r>
                      <a:r>
                        <a:rPr lang="en-US" sz="1400" baseline="30000">
                          <a:solidFill>
                            <a:srgbClr val="000000"/>
                          </a:solidFill>
                          <a:latin typeface="Times New Roman" pitchFamily="18" charset="0"/>
                          <a:ea typeface="Times New Roman"/>
                          <a:cs typeface="Times New Roman" pitchFamily="18" charset="0"/>
                        </a:rPr>
                        <a:t>a</a:t>
                      </a:r>
                      <a:r>
                        <a:rPr lang="en-US" sz="1400">
                          <a:solidFill>
                            <a:srgbClr val="000000"/>
                          </a:solidFill>
                          <a:latin typeface="Times New Roman" pitchFamily="18" charset="0"/>
                          <a:ea typeface="Times New Roman"/>
                          <a:cs typeface="Times New Roman" pitchFamily="18" charset="0"/>
                        </a:rPr>
                        <a:t>±0.02</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0.133</a:t>
                      </a:r>
                      <a:r>
                        <a:rPr lang="en-US" sz="1400" baseline="30000">
                          <a:solidFill>
                            <a:srgbClr val="000000"/>
                          </a:solidFill>
                          <a:latin typeface="Times New Roman" pitchFamily="18" charset="0"/>
                          <a:ea typeface="Times New Roman"/>
                          <a:cs typeface="Times New Roman" pitchFamily="18" charset="0"/>
                        </a:rPr>
                        <a:t>ab</a:t>
                      </a:r>
                      <a:r>
                        <a:rPr lang="en-US" sz="1400">
                          <a:solidFill>
                            <a:srgbClr val="000000"/>
                          </a:solidFill>
                          <a:latin typeface="Times New Roman" pitchFamily="18" charset="0"/>
                          <a:ea typeface="Times New Roman"/>
                          <a:cs typeface="Times New Roman" pitchFamily="18" charset="0"/>
                        </a:rPr>
                        <a:t> ±0.000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19.60</a:t>
                      </a:r>
                      <a:r>
                        <a:rPr lang="en-US" sz="1400" baseline="30000">
                          <a:solidFill>
                            <a:srgbClr val="000000"/>
                          </a:solidFill>
                          <a:latin typeface="Times New Roman" pitchFamily="18" charset="0"/>
                          <a:ea typeface="Times New Roman"/>
                          <a:cs typeface="Times New Roman" pitchFamily="18" charset="0"/>
                        </a:rPr>
                        <a:t>b</a:t>
                      </a:r>
                      <a:r>
                        <a:rPr lang="en-US" sz="1400">
                          <a:solidFill>
                            <a:srgbClr val="000000"/>
                          </a:solidFill>
                          <a:latin typeface="Times New Roman" pitchFamily="18" charset="0"/>
                          <a:ea typeface="Times New Roman"/>
                          <a:cs typeface="Times New Roman" pitchFamily="18" charset="0"/>
                        </a:rPr>
                        <a:t>±0.21</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r>
              <a:tr h="250917">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4</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3</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30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90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6.30</a:t>
                      </a:r>
                      <a:r>
                        <a:rPr lang="en-US" sz="1400" baseline="30000" dirty="0">
                          <a:solidFill>
                            <a:srgbClr val="000000"/>
                          </a:solidFill>
                          <a:latin typeface="Times New Roman" pitchFamily="18" charset="0"/>
                          <a:ea typeface="Times New Roman"/>
                          <a:cs typeface="Times New Roman" pitchFamily="18" charset="0"/>
                        </a:rPr>
                        <a:t>c</a:t>
                      </a:r>
                      <a:r>
                        <a:rPr lang="en-US" sz="1400" dirty="0">
                          <a:solidFill>
                            <a:srgbClr val="000000"/>
                          </a:solidFill>
                          <a:latin typeface="Times New Roman" pitchFamily="18" charset="0"/>
                          <a:ea typeface="Times New Roman"/>
                          <a:cs typeface="Times New Roman" pitchFamily="18" charset="0"/>
                        </a:rPr>
                        <a:t>±0.00</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0.91</a:t>
                      </a:r>
                      <a:r>
                        <a:rPr lang="en-US" sz="1400" baseline="30000" dirty="0">
                          <a:solidFill>
                            <a:srgbClr val="000000"/>
                          </a:solidFill>
                          <a:latin typeface="Times New Roman" pitchFamily="18" charset="0"/>
                          <a:ea typeface="Times New Roman"/>
                          <a:cs typeface="Times New Roman" pitchFamily="18" charset="0"/>
                        </a:rPr>
                        <a:t>f</a:t>
                      </a:r>
                      <a:r>
                        <a:rPr lang="en-US" sz="1400" dirty="0">
                          <a:solidFill>
                            <a:srgbClr val="000000"/>
                          </a:solidFill>
                          <a:latin typeface="Times New Roman" pitchFamily="18" charset="0"/>
                          <a:ea typeface="Times New Roman"/>
                          <a:cs typeface="Times New Roman" pitchFamily="18" charset="0"/>
                        </a:rPr>
                        <a:t>±0.06</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0.141</a:t>
                      </a:r>
                      <a:r>
                        <a:rPr lang="en-US" sz="1400" baseline="30000">
                          <a:solidFill>
                            <a:srgbClr val="000000"/>
                          </a:solidFill>
                          <a:latin typeface="Times New Roman" pitchFamily="18" charset="0"/>
                          <a:ea typeface="Times New Roman"/>
                          <a:cs typeface="Times New Roman" pitchFamily="18" charset="0"/>
                        </a:rPr>
                        <a:t>a</a:t>
                      </a:r>
                      <a:r>
                        <a:rPr lang="en-US" sz="1400">
                          <a:solidFill>
                            <a:srgbClr val="000000"/>
                          </a:solidFill>
                          <a:latin typeface="Times New Roman" pitchFamily="18" charset="0"/>
                          <a:ea typeface="Times New Roman"/>
                          <a:cs typeface="Times New Roman" pitchFamily="18" charset="0"/>
                        </a:rPr>
                        <a:t> ±0.000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14.00</a:t>
                      </a:r>
                      <a:r>
                        <a:rPr lang="en-US" sz="1400" baseline="30000">
                          <a:solidFill>
                            <a:srgbClr val="000000"/>
                          </a:solidFill>
                          <a:latin typeface="Times New Roman" pitchFamily="18" charset="0"/>
                          <a:ea typeface="Times New Roman"/>
                          <a:cs typeface="Times New Roman" pitchFamily="18" charset="0"/>
                        </a:rPr>
                        <a:t>f</a:t>
                      </a:r>
                      <a:r>
                        <a:rPr lang="en-US" sz="1400">
                          <a:solidFill>
                            <a:srgbClr val="000000"/>
                          </a:solidFill>
                          <a:latin typeface="Times New Roman" pitchFamily="18" charset="0"/>
                          <a:ea typeface="Times New Roman"/>
                          <a:cs typeface="Times New Roman" pitchFamily="18" charset="0"/>
                        </a:rPr>
                        <a:t>±0.10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r>
              <a:tr h="250917">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5</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6</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30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110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6.15</a:t>
                      </a:r>
                      <a:r>
                        <a:rPr lang="en-US" sz="1400" baseline="30000">
                          <a:solidFill>
                            <a:srgbClr val="000000"/>
                          </a:solidFill>
                          <a:latin typeface="Times New Roman" pitchFamily="18" charset="0"/>
                          <a:ea typeface="Times New Roman"/>
                          <a:cs typeface="Times New Roman" pitchFamily="18" charset="0"/>
                        </a:rPr>
                        <a:t>ef</a:t>
                      </a:r>
                      <a:r>
                        <a:rPr lang="en-US" sz="1400">
                          <a:solidFill>
                            <a:srgbClr val="000000"/>
                          </a:solidFill>
                          <a:latin typeface="Times New Roman" pitchFamily="18" charset="0"/>
                          <a:ea typeface="Times New Roman"/>
                          <a:cs typeface="Times New Roman" pitchFamily="18" charset="0"/>
                        </a:rPr>
                        <a:t>±0.05</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1.34</a:t>
                      </a:r>
                      <a:r>
                        <a:rPr lang="en-US" sz="1400" baseline="30000" dirty="0">
                          <a:solidFill>
                            <a:srgbClr val="000000"/>
                          </a:solidFill>
                          <a:latin typeface="Times New Roman" pitchFamily="18" charset="0"/>
                          <a:ea typeface="Times New Roman"/>
                          <a:cs typeface="Times New Roman" pitchFamily="18" charset="0"/>
                        </a:rPr>
                        <a:t>bc</a:t>
                      </a:r>
                      <a:r>
                        <a:rPr lang="en-US" sz="1400" dirty="0">
                          <a:solidFill>
                            <a:srgbClr val="000000"/>
                          </a:solidFill>
                          <a:latin typeface="Times New Roman" pitchFamily="18" charset="0"/>
                          <a:ea typeface="Times New Roman"/>
                          <a:cs typeface="Times New Roman" pitchFamily="18" charset="0"/>
                        </a:rPr>
                        <a:t>±0.04</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0.062</a:t>
                      </a:r>
                      <a:r>
                        <a:rPr lang="en-US" sz="1400" baseline="30000">
                          <a:solidFill>
                            <a:srgbClr val="000000"/>
                          </a:solidFill>
                          <a:latin typeface="Times New Roman" pitchFamily="18" charset="0"/>
                          <a:ea typeface="Times New Roman"/>
                          <a:cs typeface="Times New Roman" pitchFamily="18" charset="0"/>
                        </a:rPr>
                        <a:t>hij</a:t>
                      </a:r>
                      <a:r>
                        <a:rPr lang="en-US" sz="1400">
                          <a:solidFill>
                            <a:srgbClr val="000000"/>
                          </a:solidFill>
                          <a:latin typeface="Times New Roman" pitchFamily="18" charset="0"/>
                          <a:ea typeface="Times New Roman"/>
                          <a:cs typeface="Times New Roman" pitchFamily="18" charset="0"/>
                        </a:rPr>
                        <a:t> ±0.000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5.60</a:t>
                      </a:r>
                      <a:r>
                        <a:rPr lang="en-US" sz="1400" baseline="30000">
                          <a:solidFill>
                            <a:srgbClr val="000000"/>
                          </a:solidFill>
                          <a:latin typeface="Times New Roman" pitchFamily="18" charset="0"/>
                          <a:ea typeface="Times New Roman"/>
                          <a:cs typeface="Times New Roman" pitchFamily="18" charset="0"/>
                        </a:rPr>
                        <a:t>i</a:t>
                      </a:r>
                      <a:r>
                        <a:rPr lang="en-US" sz="1400">
                          <a:solidFill>
                            <a:srgbClr val="000000"/>
                          </a:solidFill>
                          <a:latin typeface="Times New Roman" pitchFamily="18" charset="0"/>
                          <a:ea typeface="Times New Roman"/>
                          <a:cs typeface="Times New Roman" pitchFamily="18" charset="0"/>
                        </a:rPr>
                        <a:t>±0.00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r>
              <a:tr h="250917">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6</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9</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90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130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6.30</a:t>
                      </a:r>
                      <a:r>
                        <a:rPr lang="en-US" sz="1400" baseline="30000">
                          <a:solidFill>
                            <a:srgbClr val="000000"/>
                          </a:solidFill>
                          <a:latin typeface="Times New Roman" pitchFamily="18" charset="0"/>
                          <a:ea typeface="Times New Roman"/>
                          <a:cs typeface="Times New Roman" pitchFamily="18" charset="0"/>
                        </a:rPr>
                        <a:t>c</a:t>
                      </a:r>
                      <a:r>
                        <a:rPr lang="en-US" sz="1400">
                          <a:solidFill>
                            <a:srgbClr val="000000"/>
                          </a:solidFill>
                          <a:latin typeface="Times New Roman" pitchFamily="18" charset="0"/>
                          <a:ea typeface="Times New Roman"/>
                          <a:cs typeface="Times New Roman" pitchFamily="18" charset="0"/>
                        </a:rPr>
                        <a:t>±0.00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0.73</a:t>
                      </a:r>
                      <a:r>
                        <a:rPr lang="en-US" sz="1400" baseline="30000">
                          <a:solidFill>
                            <a:srgbClr val="000000"/>
                          </a:solidFill>
                          <a:latin typeface="Times New Roman" pitchFamily="18" charset="0"/>
                          <a:ea typeface="Times New Roman"/>
                          <a:cs typeface="Times New Roman" pitchFamily="18" charset="0"/>
                        </a:rPr>
                        <a:t>g</a:t>
                      </a:r>
                      <a:r>
                        <a:rPr lang="en-US" sz="1400">
                          <a:solidFill>
                            <a:srgbClr val="000000"/>
                          </a:solidFill>
                          <a:latin typeface="Times New Roman" pitchFamily="18" charset="0"/>
                          <a:ea typeface="Times New Roman"/>
                          <a:cs typeface="Times New Roman" pitchFamily="18" charset="0"/>
                        </a:rPr>
                        <a:t>±0.04</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0.110</a:t>
                      </a:r>
                      <a:r>
                        <a:rPr lang="en-US" sz="1400" baseline="30000">
                          <a:solidFill>
                            <a:srgbClr val="000000"/>
                          </a:solidFill>
                          <a:latin typeface="Times New Roman" pitchFamily="18" charset="0"/>
                          <a:ea typeface="Times New Roman"/>
                          <a:cs typeface="Times New Roman" pitchFamily="18" charset="0"/>
                        </a:rPr>
                        <a:t>fgh</a:t>
                      </a:r>
                      <a:r>
                        <a:rPr lang="en-US" sz="1400">
                          <a:solidFill>
                            <a:srgbClr val="000000"/>
                          </a:solidFill>
                          <a:latin typeface="Times New Roman" pitchFamily="18" charset="0"/>
                          <a:ea typeface="Times New Roman"/>
                          <a:cs typeface="Times New Roman" pitchFamily="18" charset="0"/>
                        </a:rPr>
                        <a:t> ±0.060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14.00</a:t>
                      </a:r>
                      <a:r>
                        <a:rPr lang="en-US" sz="1400" baseline="30000">
                          <a:solidFill>
                            <a:srgbClr val="000000"/>
                          </a:solidFill>
                          <a:latin typeface="Times New Roman" pitchFamily="18" charset="0"/>
                          <a:ea typeface="Times New Roman"/>
                          <a:cs typeface="Times New Roman" pitchFamily="18" charset="0"/>
                        </a:rPr>
                        <a:t>f</a:t>
                      </a:r>
                      <a:r>
                        <a:rPr lang="en-US" sz="1400">
                          <a:solidFill>
                            <a:srgbClr val="000000"/>
                          </a:solidFill>
                          <a:latin typeface="Times New Roman" pitchFamily="18" charset="0"/>
                          <a:ea typeface="Times New Roman"/>
                          <a:cs typeface="Times New Roman" pitchFamily="18" charset="0"/>
                        </a:rPr>
                        <a:t>±0.50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r>
              <a:tr h="250917">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7</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9</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60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110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6.10</a:t>
                      </a:r>
                      <a:r>
                        <a:rPr lang="en-US" sz="1400" baseline="30000">
                          <a:solidFill>
                            <a:srgbClr val="000000"/>
                          </a:solidFill>
                          <a:latin typeface="Times New Roman" pitchFamily="18" charset="0"/>
                          <a:ea typeface="Times New Roman"/>
                          <a:cs typeface="Times New Roman" pitchFamily="18" charset="0"/>
                        </a:rPr>
                        <a:t>f</a:t>
                      </a:r>
                      <a:r>
                        <a:rPr lang="en-US" sz="1400">
                          <a:solidFill>
                            <a:srgbClr val="000000"/>
                          </a:solidFill>
                          <a:latin typeface="Times New Roman" pitchFamily="18" charset="0"/>
                          <a:ea typeface="Times New Roman"/>
                          <a:cs typeface="Times New Roman" pitchFamily="18" charset="0"/>
                        </a:rPr>
                        <a:t>±0.00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0.88</a:t>
                      </a:r>
                      <a:r>
                        <a:rPr lang="en-US" sz="1400" baseline="30000">
                          <a:solidFill>
                            <a:srgbClr val="000000"/>
                          </a:solidFill>
                          <a:latin typeface="Times New Roman" pitchFamily="18" charset="0"/>
                          <a:ea typeface="Times New Roman"/>
                          <a:cs typeface="Times New Roman" pitchFamily="18" charset="0"/>
                        </a:rPr>
                        <a:t>f</a:t>
                      </a:r>
                      <a:r>
                        <a:rPr lang="en-US" sz="1400">
                          <a:solidFill>
                            <a:srgbClr val="000000"/>
                          </a:solidFill>
                          <a:latin typeface="Times New Roman" pitchFamily="18" charset="0"/>
                          <a:ea typeface="Times New Roman"/>
                          <a:cs typeface="Times New Roman" pitchFamily="18" charset="0"/>
                        </a:rPr>
                        <a:t>±0.00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0.104</a:t>
                      </a:r>
                      <a:r>
                        <a:rPr lang="en-US" sz="1400" baseline="30000">
                          <a:solidFill>
                            <a:srgbClr val="000000"/>
                          </a:solidFill>
                          <a:latin typeface="Times New Roman" pitchFamily="18" charset="0"/>
                          <a:ea typeface="Times New Roman"/>
                          <a:cs typeface="Times New Roman" pitchFamily="18" charset="0"/>
                        </a:rPr>
                        <a:t>cd</a:t>
                      </a:r>
                      <a:r>
                        <a:rPr lang="en-US" sz="1400">
                          <a:solidFill>
                            <a:srgbClr val="000000"/>
                          </a:solidFill>
                          <a:latin typeface="Times New Roman" pitchFamily="18" charset="0"/>
                          <a:ea typeface="Times New Roman"/>
                          <a:cs typeface="Times New Roman" pitchFamily="18" charset="0"/>
                        </a:rPr>
                        <a:t>±0.000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18.20</a:t>
                      </a:r>
                      <a:r>
                        <a:rPr lang="en-US" sz="1400" baseline="30000">
                          <a:solidFill>
                            <a:srgbClr val="000000"/>
                          </a:solidFill>
                          <a:latin typeface="Times New Roman" pitchFamily="18" charset="0"/>
                          <a:ea typeface="Times New Roman"/>
                          <a:cs typeface="Times New Roman" pitchFamily="18" charset="0"/>
                        </a:rPr>
                        <a:t>c</a:t>
                      </a:r>
                      <a:r>
                        <a:rPr lang="en-US" sz="1400">
                          <a:solidFill>
                            <a:srgbClr val="000000"/>
                          </a:solidFill>
                          <a:latin typeface="Times New Roman" pitchFamily="18" charset="0"/>
                          <a:ea typeface="Times New Roman"/>
                          <a:cs typeface="Times New Roman" pitchFamily="18" charset="0"/>
                        </a:rPr>
                        <a:t>±0.00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r>
              <a:tr h="250917">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8</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6</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60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110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6.20</a:t>
                      </a:r>
                      <a:r>
                        <a:rPr lang="en-US" sz="1400" baseline="30000">
                          <a:solidFill>
                            <a:srgbClr val="000000"/>
                          </a:solidFill>
                          <a:latin typeface="Times New Roman" pitchFamily="18" charset="0"/>
                          <a:ea typeface="Times New Roman"/>
                          <a:cs typeface="Times New Roman" pitchFamily="18" charset="0"/>
                        </a:rPr>
                        <a:t>de</a:t>
                      </a:r>
                      <a:r>
                        <a:rPr lang="en-US" sz="1400">
                          <a:solidFill>
                            <a:srgbClr val="000000"/>
                          </a:solidFill>
                          <a:latin typeface="Times New Roman" pitchFamily="18" charset="0"/>
                          <a:ea typeface="Times New Roman"/>
                          <a:cs typeface="Times New Roman" pitchFamily="18" charset="0"/>
                        </a:rPr>
                        <a:t>±0.00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1.28</a:t>
                      </a:r>
                      <a:r>
                        <a:rPr lang="en-US" sz="1400" baseline="30000" dirty="0">
                          <a:solidFill>
                            <a:srgbClr val="000000"/>
                          </a:solidFill>
                          <a:latin typeface="Times New Roman" pitchFamily="18" charset="0"/>
                          <a:ea typeface="Times New Roman"/>
                          <a:cs typeface="Times New Roman" pitchFamily="18" charset="0"/>
                        </a:rPr>
                        <a:t>bcd</a:t>
                      </a:r>
                      <a:r>
                        <a:rPr lang="en-US" sz="1400" dirty="0">
                          <a:solidFill>
                            <a:srgbClr val="000000"/>
                          </a:solidFill>
                          <a:latin typeface="Times New Roman" pitchFamily="18" charset="0"/>
                          <a:ea typeface="Times New Roman"/>
                          <a:cs typeface="Times New Roman" pitchFamily="18" charset="0"/>
                        </a:rPr>
                        <a:t>±0.03</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0.048</a:t>
                      </a:r>
                      <a:r>
                        <a:rPr lang="en-US" sz="1400" baseline="30000">
                          <a:solidFill>
                            <a:srgbClr val="000000"/>
                          </a:solidFill>
                          <a:latin typeface="Times New Roman" pitchFamily="18" charset="0"/>
                          <a:ea typeface="Times New Roman"/>
                          <a:cs typeface="Times New Roman" pitchFamily="18" charset="0"/>
                        </a:rPr>
                        <a:t>ijk</a:t>
                      </a:r>
                      <a:r>
                        <a:rPr lang="en-US" sz="1400">
                          <a:solidFill>
                            <a:srgbClr val="000000"/>
                          </a:solidFill>
                          <a:latin typeface="Times New Roman" pitchFamily="18" charset="0"/>
                          <a:ea typeface="Times New Roman"/>
                          <a:cs typeface="Times New Roman" pitchFamily="18" charset="0"/>
                        </a:rPr>
                        <a:t>±0.000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14.00</a:t>
                      </a:r>
                      <a:r>
                        <a:rPr lang="en-US" sz="1400" baseline="30000">
                          <a:solidFill>
                            <a:srgbClr val="000000"/>
                          </a:solidFill>
                          <a:latin typeface="Times New Roman" pitchFamily="18" charset="0"/>
                          <a:ea typeface="Times New Roman"/>
                          <a:cs typeface="Times New Roman" pitchFamily="18" charset="0"/>
                        </a:rPr>
                        <a:t>f</a:t>
                      </a:r>
                      <a:r>
                        <a:rPr lang="en-US" sz="1400">
                          <a:solidFill>
                            <a:srgbClr val="000000"/>
                          </a:solidFill>
                          <a:latin typeface="Times New Roman" pitchFamily="18" charset="0"/>
                          <a:ea typeface="Times New Roman"/>
                          <a:cs typeface="Times New Roman" pitchFamily="18" charset="0"/>
                        </a:rPr>
                        <a:t>±0.00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r>
              <a:tr h="250917">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9</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9</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90</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90</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6.20</a:t>
                      </a:r>
                      <a:r>
                        <a:rPr lang="en-US" sz="1400" b="0" baseline="30000" dirty="0">
                          <a:solidFill>
                            <a:srgbClr val="000000"/>
                          </a:solidFill>
                          <a:latin typeface="Times New Roman" pitchFamily="18" charset="0"/>
                          <a:ea typeface="Times New Roman"/>
                          <a:cs typeface="Times New Roman" pitchFamily="18" charset="0"/>
                        </a:rPr>
                        <a:t>de</a:t>
                      </a:r>
                      <a:r>
                        <a:rPr lang="en-US" sz="1400" b="0" dirty="0">
                          <a:solidFill>
                            <a:srgbClr val="000000"/>
                          </a:solidFill>
                          <a:latin typeface="Times New Roman" pitchFamily="18" charset="0"/>
                          <a:ea typeface="Times New Roman"/>
                          <a:cs typeface="Times New Roman" pitchFamily="18" charset="0"/>
                        </a:rPr>
                        <a:t>±0.00</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1.20</a:t>
                      </a:r>
                      <a:r>
                        <a:rPr lang="en-US" sz="1400" b="0" baseline="30000" dirty="0">
                          <a:solidFill>
                            <a:srgbClr val="000000"/>
                          </a:solidFill>
                          <a:latin typeface="Times New Roman" pitchFamily="18" charset="0"/>
                          <a:ea typeface="Times New Roman"/>
                          <a:cs typeface="Times New Roman" pitchFamily="18" charset="0"/>
                        </a:rPr>
                        <a:t>cde</a:t>
                      </a:r>
                      <a:r>
                        <a:rPr lang="en-US" sz="1400" b="0" dirty="0">
                          <a:solidFill>
                            <a:srgbClr val="000000"/>
                          </a:solidFill>
                          <a:latin typeface="Times New Roman" pitchFamily="18" charset="0"/>
                          <a:ea typeface="Times New Roman"/>
                          <a:cs typeface="Times New Roman" pitchFamily="18" charset="0"/>
                        </a:rPr>
                        <a:t>±0.02</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0.092</a:t>
                      </a:r>
                      <a:r>
                        <a:rPr lang="en-US" sz="1400" b="0" baseline="30000" dirty="0">
                          <a:solidFill>
                            <a:srgbClr val="000000"/>
                          </a:solidFill>
                          <a:latin typeface="Times New Roman" pitchFamily="18" charset="0"/>
                          <a:ea typeface="Times New Roman"/>
                          <a:cs typeface="Times New Roman" pitchFamily="18" charset="0"/>
                        </a:rPr>
                        <a:t>cdef</a:t>
                      </a:r>
                      <a:r>
                        <a:rPr lang="en-US" sz="1400" b="0" dirty="0">
                          <a:solidFill>
                            <a:srgbClr val="000000"/>
                          </a:solidFill>
                          <a:latin typeface="Times New Roman" pitchFamily="18" charset="0"/>
                          <a:ea typeface="Times New Roman"/>
                          <a:cs typeface="Times New Roman" pitchFamily="18" charset="0"/>
                        </a:rPr>
                        <a:t>±0.000</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14.00</a:t>
                      </a:r>
                      <a:r>
                        <a:rPr lang="en-US" sz="1400" b="0" baseline="30000" dirty="0">
                          <a:solidFill>
                            <a:srgbClr val="000000"/>
                          </a:solidFill>
                          <a:latin typeface="Times New Roman" pitchFamily="18" charset="0"/>
                          <a:ea typeface="Times New Roman"/>
                          <a:cs typeface="Times New Roman" pitchFamily="18" charset="0"/>
                        </a:rPr>
                        <a:t>f</a:t>
                      </a:r>
                      <a:r>
                        <a:rPr lang="en-US" sz="1400" b="0" dirty="0">
                          <a:solidFill>
                            <a:srgbClr val="000000"/>
                          </a:solidFill>
                          <a:latin typeface="Times New Roman" pitchFamily="18" charset="0"/>
                          <a:ea typeface="Times New Roman"/>
                          <a:cs typeface="Times New Roman" pitchFamily="18" charset="0"/>
                        </a:rPr>
                        <a:t>±0.00</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r>
              <a:tr h="250917">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6</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60</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130</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6.20</a:t>
                      </a:r>
                      <a:r>
                        <a:rPr lang="en-US" sz="1400" baseline="30000">
                          <a:solidFill>
                            <a:srgbClr val="000000"/>
                          </a:solidFill>
                          <a:latin typeface="Times New Roman" pitchFamily="18" charset="0"/>
                          <a:ea typeface="Times New Roman"/>
                          <a:cs typeface="Times New Roman" pitchFamily="18" charset="0"/>
                        </a:rPr>
                        <a:t>de</a:t>
                      </a:r>
                      <a:r>
                        <a:rPr lang="en-US" sz="1400">
                          <a:solidFill>
                            <a:srgbClr val="000000"/>
                          </a:solidFill>
                          <a:latin typeface="Times New Roman" pitchFamily="18" charset="0"/>
                          <a:ea typeface="Times New Roman"/>
                          <a:cs typeface="Times New Roman" pitchFamily="18" charset="0"/>
                        </a:rPr>
                        <a:t>±0.00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1.18</a:t>
                      </a:r>
                      <a:r>
                        <a:rPr lang="en-US" sz="1400" baseline="30000">
                          <a:solidFill>
                            <a:srgbClr val="000000"/>
                          </a:solidFill>
                          <a:latin typeface="Times New Roman" pitchFamily="18" charset="0"/>
                          <a:ea typeface="Times New Roman"/>
                          <a:cs typeface="Times New Roman" pitchFamily="18" charset="0"/>
                        </a:rPr>
                        <a:t>de</a:t>
                      </a:r>
                      <a:r>
                        <a:rPr lang="en-US" sz="1400">
                          <a:solidFill>
                            <a:srgbClr val="000000"/>
                          </a:solidFill>
                          <a:latin typeface="Times New Roman" pitchFamily="18" charset="0"/>
                          <a:ea typeface="Times New Roman"/>
                          <a:cs typeface="Times New Roman" pitchFamily="18" charset="0"/>
                        </a:rPr>
                        <a:t>±0.03</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0.070</a:t>
                      </a:r>
                      <a:r>
                        <a:rPr lang="en-US" sz="1400" baseline="30000" dirty="0">
                          <a:solidFill>
                            <a:srgbClr val="000000"/>
                          </a:solidFill>
                          <a:latin typeface="Times New Roman" pitchFamily="18" charset="0"/>
                          <a:ea typeface="Times New Roman"/>
                          <a:cs typeface="Times New Roman" pitchFamily="18" charset="0"/>
                        </a:rPr>
                        <a:t>ghi</a:t>
                      </a:r>
                      <a:r>
                        <a:rPr lang="en-US" sz="1400" dirty="0">
                          <a:solidFill>
                            <a:srgbClr val="000000"/>
                          </a:solidFill>
                          <a:latin typeface="Times New Roman" pitchFamily="18" charset="0"/>
                          <a:ea typeface="Times New Roman"/>
                          <a:cs typeface="Times New Roman" pitchFamily="18" charset="0"/>
                        </a:rPr>
                        <a:t>±0.000</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12.60</a:t>
                      </a:r>
                      <a:r>
                        <a:rPr lang="en-US" sz="1400" baseline="30000">
                          <a:solidFill>
                            <a:srgbClr val="000000"/>
                          </a:solidFill>
                          <a:latin typeface="Times New Roman" pitchFamily="18" charset="0"/>
                          <a:ea typeface="Times New Roman"/>
                          <a:cs typeface="Times New Roman" pitchFamily="18" charset="0"/>
                        </a:rPr>
                        <a:t>g</a:t>
                      </a:r>
                      <a:r>
                        <a:rPr lang="en-US" sz="1400">
                          <a:solidFill>
                            <a:srgbClr val="000000"/>
                          </a:solidFill>
                          <a:latin typeface="Times New Roman" pitchFamily="18" charset="0"/>
                          <a:ea typeface="Times New Roman"/>
                          <a:cs typeface="Times New Roman" pitchFamily="18" charset="0"/>
                        </a:rPr>
                        <a:t>±0.20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r>
              <a:tr h="250917">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11</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3</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90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130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6.50</a:t>
                      </a:r>
                      <a:r>
                        <a:rPr lang="en-US" sz="1400" baseline="30000">
                          <a:solidFill>
                            <a:srgbClr val="000000"/>
                          </a:solidFill>
                          <a:latin typeface="Times New Roman" pitchFamily="18" charset="0"/>
                          <a:ea typeface="Times New Roman"/>
                          <a:cs typeface="Times New Roman" pitchFamily="18" charset="0"/>
                        </a:rPr>
                        <a:t>a</a:t>
                      </a:r>
                      <a:r>
                        <a:rPr lang="en-US" sz="1400">
                          <a:solidFill>
                            <a:srgbClr val="000000"/>
                          </a:solidFill>
                          <a:latin typeface="Times New Roman" pitchFamily="18" charset="0"/>
                          <a:ea typeface="Times New Roman"/>
                          <a:cs typeface="Times New Roman" pitchFamily="18" charset="0"/>
                        </a:rPr>
                        <a:t>±0.00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1.21</a:t>
                      </a:r>
                      <a:r>
                        <a:rPr lang="en-US" sz="1400" baseline="30000">
                          <a:solidFill>
                            <a:srgbClr val="000000"/>
                          </a:solidFill>
                          <a:latin typeface="Times New Roman" pitchFamily="18" charset="0"/>
                          <a:ea typeface="Times New Roman"/>
                          <a:cs typeface="Times New Roman" pitchFamily="18" charset="0"/>
                        </a:rPr>
                        <a:t>cde</a:t>
                      </a:r>
                      <a:r>
                        <a:rPr lang="en-US" sz="1400">
                          <a:solidFill>
                            <a:srgbClr val="000000"/>
                          </a:solidFill>
                          <a:latin typeface="Times New Roman" pitchFamily="18" charset="0"/>
                          <a:ea typeface="Times New Roman"/>
                          <a:cs typeface="Times New Roman" pitchFamily="18" charset="0"/>
                        </a:rPr>
                        <a:t>±0.00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0.016</a:t>
                      </a:r>
                      <a:r>
                        <a:rPr lang="en-US" sz="1400" baseline="30000">
                          <a:solidFill>
                            <a:srgbClr val="000000"/>
                          </a:solidFill>
                          <a:latin typeface="Times New Roman" pitchFamily="18" charset="0"/>
                          <a:ea typeface="Times New Roman"/>
                          <a:cs typeface="Times New Roman" pitchFamily="18" charset="0"/>
                        </a:rPr>
                        <a:t>l</a:t>
                      </a:r>
                      <a:r>
                        <a:rPr lang="en-US" sz="1400">
                          <a:solidFill>
                            <a:srgbClr val="000000"/>
                          </a:solidFill>
                          <a:latin typeface="Times New Roman" pitchFamily="18" charset="0"/>
                          <a:ea typeface="Times New Roman"/>
                          <a:cs typeface="Times New Roman" pitchFamily="18" charset="0"/>
                        </a:rPr>
                        <a:t>±0.000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15.40</a:t>
                      </a:r>
                      <a:r>
                        <a:rPr lang="en-US" sz="1400" baseline="30000" dirty="0">
                          <a:solidFill>
                            <a:srgbClr val="000000"/>
                          </a:solidFill>
                          <a:latin typeface="Times New Roman" pitchFamily="18" charset="0"/>
                          <a:ea typeface="Times New Roman"/>
                          <a:cs typeface="Times New Roman" pitchFamily="18" charset="0"/>
                        </a:rPr>
                        <a:t>e</a:t>
                      </a:r>
                      <a:r>
                        <a:rPr lang="en-US" sz="1400" dirty="0">
                          <a:solidFill>
                            <a:srgbClr val="000000"/>
                          </a:solidFill>
                          <a:latin typeface="Times New Roman" pitchFamily="18" charset="0"/>
                          <a:ea typeface="Times New Roman"/>
                          <a:cs typeface="Times New Roman" pitchFamily="18" charset="0"/>
                        </a:rPr>
                        <a:t>±0.10</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a:noFill/>
                    </a:lnB>
                  </a:tcPr>
                </a:tc>
              </a:tr>
              <a:tr h="250917">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12</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6</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60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110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6.00</a:t>
                      </a:r>
                      <a:r>
                        <a:rPr lang="en-US" sz="1400" baseline="30000">
                          <a:solidFill>
                            <a:srgbClr val="000000"/>
                          </a:solidFill>
                          <a:latin typeface="Times New Roman" pitchFamily="18" charset="0"/>
                          <a:ea typeface="Times New Roman"/>
                          <a:cs typeface="Times New Roman" pitchFamily="18" charset="0"/>
                        </a:rPr>
                        <a:t>g</a:t>
                      </a:r>
                      <a:r>
                        <a:rPr lang="en-US" sz="1400">
                          <a:solidFill>
                            <a:srgbClr val="000000"/>
                          </a:solidFill>
                          <a:latin typeface="Times New Roman" pitchFamily="18" charset="0"/>
                          <a:ea typeface="Times New Roman"/>
                          <a:cs typeface="Times New Roman" pitchFamily="18" charset="0"/>
                        </a:rPr>
                        <a:t>±0.00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1.20</a:t>
                      </a:r>
                      <a:r>
                        <a:rPr lang="en-US" sz="1400" baseline="30000">
                          <a:solidFill>
                            <a:srgbClr val="000000"/>
                          </a:solidFill>
                          <a:latin typeface="Times New Roman" pitchFamily="18" charset="0"/>
                          <a:ea typeface="Times New Roman"/>
                          <a:cs typeface="Times New Roman" pitchFamily="18" charset="0"/>
                        </a:rPr>
                        <a:t>cde</a:t>
                      </a:r>
                      <a:r>
                        <a:rPr lang="en-US" sz="1400">
                          <a:solidFill>
                            <a:srgbClr val="000000"/>
                          </a:solidFill>
                          <a:latin typeface="Times New Roman" pitchFamily="18" charset="0"/>
                          <a:ea typeface="Times New Roman"/>
                          <a:cs typeface="Times New Roman" pitchFamily="18" charset="0"/>
                        </a:rPr>
                        <a:t>±0.02</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0.031</a:t>
                      </a:r>
                      <a:r>
                        <a:rPr lang="en-US" sz="1400" baseline="30000" dirty="0">
                          <a:solidFill>
                            <a:srgbClr val="000000"/>
                          </a:solidFill>
                          <a:latin typeface="Times New Roman" pitchFamily="18" charset="0"/>
                          <a:ea typeface="Times New Roman"/>
                          <a:cs typeface="Times New Roman" pitchFamily="18" charset="0"/>
                        </a:rPr>
                        <a:t>kl</a:t>
                      </a:r>
                      <a:r>
                        <a:rPr lang="en-US" sz="1400" dirty="0">
                          <a:solidFill>
                            <a:srgbClr val="000000"/>
                          </a:solidFill>
                          <a:latin typeface="Times New Roman" pitchFamily="18" charset="0"/>
                          <a:ea typeface="Times New Roman"/>
                          <a:cs typeface="Times New Roman" pitchFamily="18" charset="0"/>
                        </a:rPr>
                        <a:t>±0.000</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14.00</a:t>
                      </a:r>
                      <a:r>
                        <a:rPr lang="en-US" sz="1400" baseline="30000">
                          <a:solidFill>
                            <a:srgbClr val="000000"/>
                          </a:solidFill>
                          <a:latin typeface="Times New Roman" pitchFamily="18" charset="0"/>
                          <a:ea typeface="Times New Roman"/>
                          <a:cs typeface="Times New Roman" pitchFamily="18" charset="0"/>
                        </a:rPr>
                        <a:t>f</a:t>
                      </a:r>
                      <a:r>
                        <a:rPr lang="en-US" sz="1400">
                          <a:solidFill>
                            <a:srgbClr val="000000"/>
                          </a:solidFill>
                          <a:latin typeface="Times New Roman" pitchFamily="18" charset="0"/>
                          <a:ea typeface="Times New Roman"/>
                          <a:cs typeface="Times New Roman" pitchFamily="18" charset="0"/>
                        </a:rPr>
                        <a:t>±0.00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r>
              <a:tr h="250917">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13</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6</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60</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90</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6.00</a:t>
                      </a:r>
                      <a:r>
                        <a:rPr lang="en-US" sz="1400" b="0" baseline="30000" dirty="0">
                          <a:solidFill>
                            <a:srgbClr val="000000"/>
                          </a:solidFill>
                          <a:latin typeface="Times New Roman" pitchFamily="18" charset="0"/>
                          <a:ea typeface="Times New Roman"/>
                          <a:cs typeface="Times New Roman" pitchFamily="18" charset="0"/>
                        </a:rPr>
                        <a:t>g</a:t>
                      </a:r>
                      <a:r>
                        <a:rPr lang="en-US" sz="1400" b="0" dirty="0">
                          <a:solidFill>
                            <a:srgbClr val="000000"/>
                          </a:solidFill>
                          <a:latin typeface="Times New Roman" pitchFamily="18" charset="0"/>
                          <a:ea typeface="Times New Roman"/>
                          <a:cs typeface="Times New Roman" pitchFamily="18" charset="0"/>
                        </a:rPr>
                        <a:t>±0.00</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1.33</a:t>
                      </a:r>
                      <a:r>
                        <a:rPr lang="en-US" sz="1400" b="0" baseline="30000" dirty="0">
                          <a:solidFill>
                            <a:srgbClr val="000000"/>
                          </a:solidFill>
                          <a:latin typeface="Times New Roman" pitchFamily="18" charset="0"/>
                          <a:ea typeface="Times New Roman"/>
                          <a:cs typeface="Times New Roman" pitchFamily="18" charset="0"/>
                        </a:rPr>
                        <a:t>bc</a:t>
                      </a:r>
                      <a:r>
                        <a:rPr lang="en-US" sz="1400" b="0" dirty="0">
                          <a:solidFill>
                            <a:srgbClr val="000000"/>
                          </a:solidFill>
                          <a:latin typeface="Times New Roman" pitchFamily="18" charset="0"/>
                          <a:ea typeface="Times New Roman"/>
                          <a:cs typeface="Times New Roman" pitchFamily="18" charset="0"/>
                        </a:rPr>
                        <a:t>±0.01</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0.084</a:t>
                      </a:r>
                      <a:r>
                        <a:rPr lang="en-US" sz="1400" b="0" baseline="30000" dirty="0">
                          <a:solidFill>
                            <a:srgbClr val="000000"/>
                          </a:solidFill>
                          <a:latin typeface="Times New Roman" pitchFamily="18" charset="0"/>
                          <a:ea typeface="Times New Roman"/>
                          <a:cs typeface="Times New Roman" pitchFamily="18" charset="0"/>
                        </a:rPr>
                        <a:t>defg</a:t>
                      </a:r>
                      <a:r>
                        <a:rPr lang="en-US" sz="1400" b="0" dirty="0">
                          <a:solidFill>
                            <a:srgbClr val="000000"/>
                          </a:solidFill>
                          <a:latin typeface="Times New Roman" pitchFamily="18" charset="0"/>
                          <a:ea typeface="Times New Roman"/>
                          <a:cs typeface="Times New Roman" pitchFamily="18" charset="0"/>
                        </a:rPr>
                        <a:t>±0.000</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Times New Roman" pitchFamily="18" charset="0"/>
                          <a:ea typeface="Times New Roman"/>
                          <a:cs typeface="Times New Roman" pitchFamily="18" charset="0"/>
                        </a:rPr>
                        <a:t>14.00</a:t>
                      </a:r>
                      <a:r>
                        <a:rPr lang="en-US" sz="1400" b="0" baseline="30000" dirty="0">
                          <a:solidFill>
                            <a:srgbClr val="000000"/>
                          </a:solidFill>
                          <a:latin typeface="Times New Roman" pitchFamily="18" charset="0"/>
                          <a:ea typeface="Times New Roman"/>
                          <a:cs typeface="Times New Roman" pitchFamily="18" charset="0"/>
                        </a:rPr>
                        <a:t>f</a:t>
                      </a:r>
                      <a:r>
                        <a:rPr lang="en-US" sz="1400" b="0" dirty="0">
                          <a:solidFill>
                            <a:srgbClr val="000000"/>
                          </a:solidFill>
                          <a:latin typeface="Times New Roman" pitchFamily="18" charset="0"/>
                          <a:ea typeface="Times New Roman"/>
                          <a:cs typeface="Times New Roman" pitchFamily="18" charset="0"/>
                        </a:rPr>
                        <a:t>±0.00</a:t>
                      </a:r>
                      <a:endParaRPr lang="en-GB" sz="1100" b="0" dirty="0">
                        <a:latin typeface="Times New Roman" pitchFamily="18" charset="0"/>
                        <a:ea typeface="Calibri"/>
                        <a:cs typeface="Times New Roman" pitchFamily="18" charset="0"/>
                      </a:endParaRPr>
                    </a:p>
                  </a:txBody>
                  <a:tcPr marL="63106" marR="63106" marT="0" marB="0">
                    <a:lnL>
                      <a:noFill/>
                    </a:lnL>
                    <a:lnR>
                      <a:noFill/>
                    </a:lnR>
                    <a:lnT>
                      <a:noFill/>
                    </a:lnT>
                    <a:lnB>
                      <a:noFill/>
                    </a:lnB>
                  </a:tcPr>
                </a:tc>
              </a:tr>
              <a:tr h="250917">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14</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3</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90</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90</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6.25</a:t>
                      </a:r>
                      <a:r>
                        <a:rPr lang="en-US" sz="1400" baseline="30000">
                          <a:solidFill>
                            <a:srgbClr val="000000"/>
                          </a:solidFill>
                          <a:latin typeface="Times New Roman" pitchFamily="18" charset="0"/>
                          <a:ea typeface="Times New Roman"/>
                          <a:cs typeface="Times New Roman" pitchFamily="18" charset="0"/>
                        </a:rPr>
                        <a:t>cd</a:t>
                      </a:r>
                      <a:r>
                        <a:rPr lang="en-US" sz="1400">
                          <a:solidFill>
                            <a:srgbClr val="000000"/>
                          </a:solidFill>
                          <a:latin typeface="Times New Roman" pitchFamily="18" charset="0"/>
                          <a:ea typeface="Times New Roman"/>
                          <a:cs typeface="Times New Roman" pitchFamily="18" charset="0"/>
                        </a:rPr>
                        <a:t>±0.05</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1.17</a:t>
                      </a:r>
                      <a:r>
                        <a:rPr lang="en-US" sz="1400" baseline="30000">
                          <a:solidFill>
                            <a:srgbClr val="000000"/>
                          </a:solidFill>
                          <a:latin typeface="Times New Roman" pitchFamily="18" charset="0"/>
                          <a:ea typeface="Times New Roman"/>
                          <a:cs typeface="Times New Roman" pitchFamily="18" charset="0"/>
                        </a:rPr>
                        <a:t>de</a:t>
                      </a:r>
                      <a:r>
                        <a:rPr lang="en-US" sz="1400">
                          <a:solidFill>
                            <a:srgbClr val="000000"/>
                          </a:solidFill>
                          <a:latin typeface="Times New Roman" pitchFamily="18" charset="0"/>
                          <a:ea typeface="Times New Roman"/>
                          <a:cs typeface="Times New Roman" pitchFamily="18" charset="0"/>
                        </a:rPr>
                        <a:t>±0.04</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0.102</a:t>
                      </a:r>
                      <a:r>
                        <a:rPr lang="en-US" sz="1400" baseline="30000">
                          <a:solidFill>
                            <a:srgbClr val="000000"/>
                          </a:solidFill>
                          <a:latin typeface="Times New Roman" pitchFamily="18" charset="0"/>
                          <a:ea typeface="Times New Roman"/>
                          <a:cs typeface="Times New Roman" pitchFamily="18" charset="0"/>
                        </a:rPr>
                        <a:t>cde</a:t>
                      </a:r>
                      <a:r>
                        <a:rPr lang="en-US" sz="1400">
                          <a:solidFill>
                            <a:srgbClr val="000000"/>
                          </a:solidFill>
                          <a:latin typeface="Times New Roman" pitchFamily="18" charset="0"/>
                          <a:ea typeface="Times New Roman"/>
                          <a:cs typeface="Times New Roman" pitchFamily="18" charset="0"/>
                        </a:rPr>
                        <a:t>±0.000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14.00</a:t>
                      </a:r>
                      <a:r>
                        <a:rPr lang="en-US" sz="1400" baseline="30000">
                          <a:solidFill>
                            <a:srgbClr val="000000"/>
                          </a:solidFill>
                          <a:latin typeface="Times New Roman" pitchFamily="18" charset="0"/>
                          <a:ea typeface="Times New Roman"/>
                          <a:cs typeface="Times New Roman" pitchFamily="18" charset="0"/>
                        </a:rPr>
                        <a:t>f</a:t>
                      </a:r>
                      <a:r>
                        <a:rPr lang="en-US" sz="1400">
                          <a:solidFill>
                            <a:srgbClr val="000000"/>
                          </a:solidFill>
                          <a:latin typeface="Times New Roman" pitchFamily="18" charset="0"/>
                          <a:ea typeface="Times New Roman"/>
                          <a:cs typeface="Times New Roman" pitchFamily="18" charset="0"/>
                        </a:rPr>
                        <a:t>±0.00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r>
              <a:tr h="250917">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15</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3</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30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130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6.45</a:t>
                      </a:r>
                      <a:r>
                        <a:rPr lang="en-US" sz="1400" baseline="30000">
                          <a:solidFill>
                            <a:srgbClr val="000000"/>
                          </a:solidFill>
                          <a:latin typeface="Times New Roman" pitchFamily="18" charset="0"/>
                          <a:ea typeface="Times New Roman"/>
                          <a:cs typeface="Times New Roman" pitchFamily="18" charset="0"/>
                        </a:rPr>
                        <a:t>ab</a:t>
                      </a:r>
                      <a:r>
                        <a:rPr lang="en-US" sz="1400">
                          <a:solidFill>
                            <a:srgbClr val="000000"/>
                          </a:solidFill>
                          <a:latin typeface="Times New Roman" pitchFamily="18" charset="0"/>
                          <a:ea typeface="Times New Roman"/>
                          <a:cs typeface="Times New Roman" pitchFamily="18" charset="0"/>
                        </a:rPr>
                        <a:t>±0.05</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1.10</a:t>
                      </a:r>
                      <a:r>
                        <a:rPr lang="en-US" sz="1400" baseline="30000">
                          <a:solidFill>
                            <a:srgbClr val="000000"/>
                          </a:solidFill>
                          <a:latin typeface="Times New Roman" pitchFamily="18" charset="0"/>
                          <a:ea typeface="Times New Roman"/>
                          <a:cs typeface="Times New Roman" pitchFamily="18" charset="0"/>
                        </a:rPr>
                        <a:t>e</a:t>
                      </a:r>
                      <a:r>
                        <a:rPr lang="en-US" sz="1400">
                          <a:solidFill>
                            <a:srgbClr val="000000"/>
                          </a:solidFill>
                          <a:latin typeface="Times New Roman" pitchFamily="18" charset="0"/>
                          <a:ea typeface="Times New Roman"/>
                          <a:cs typeface="Times New Roman" pitchFamily="18" charset="0"/>
                        </a:rPr>
                        <a:t>±0.03</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0.094</a:t>
                      </a:r>
                      <a:r>
                        <a:rPr lang="en-US" sz="1400" baseline="30000" dirty="0">
                          <a:solidFill>
                            <a:srgbClr val="000000"/>
                          </a:solidFill>
                          <a:latin typeface="Times New Roman" pitchFamily="18" charset="0"/>
                          <a:ea typeface="Times New Roman"/>
                          <a:cs typeface="Times New Roman" pitchFamily="18" charset="0"/>
                        </a:rPr>
                        <a:t>cdef</a:t>
                      </a:r>
                      <a:r>
                        <a:rPr lang="en-US" sz="1400" dirty="0">
                          <a:solidFill>
                            <a:srgbClr val="000000"/>
                          </a:solidFill>
                          <a:latin typeface="Times New Roman" pitchFamily="18" charset="0"/>
                          <a:ea typeface="Times New Roman"/>
                          <a:cs typeface="Times New Roman" pitchFamily="18" charset="0"/>
                        </a:rPr>
                        <a:t>±0.000</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21.00</a:t>
                      </a:r>
                      <a:r>
                        <a:rPr lang="en-US" sz="1400" baseline="30000">
                          <a:solidFill>
                            <a:srgbClr val="000000"/>
                          </a:solidFill>
                          <a:latin typeface="Times New Roman" pitchFamily="18" charset="0"/>
                          <a:ea typeface="Times New Roman"/>
                          <a:cs typeface="Times New Roman" pitchFamily="18" charset="0"/>
                        </a:rPr>
                        <a:t>a</a:t>
                      </a:r>
                      <a:r>
                        <a:rPr lang="en-US" sz="1400">
                          <a:solidFill>
                            <a:srgbClr val="000000"/>
                          </a:solidFill>
                          <a:latin typeface="Times New Roman" pitchFamily="18" charset="0"/>
                          <a:ea typeface="Times New Roman"/>
                          <a:cs typeface="Times New Roman" pitchFamily="18" charset="0"/>
                        </a:rPr>
                        <a:t>±0.09</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r>
              <a:tr h="250917">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16</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9</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30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130</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6.40</a:t>
                      </a:r>
                      <a:r>
                        <a:rPr lang="en-US" sz="1400" baseline="30000" dirty="0">
                          <a:solidFill>
                            <a:srgbClr val="000000"/>
                          </a:solidFill>
                          <a:latin typeface="Times New Roman" pitchFamily="18" charset="0"/>
                          <a:ea typeface="Times New Roman"/>
                          <a:cs typeface="Times New Roman" pitchFamily="18" charset="0"/>
                        </a:rPr>
                        <a:t>b</a:t>
                      </a:r>
                      <a:r>
                        <a:rPr lang="en-US" sz="1400" dirty="0">
                          <a:solidFill>
                            <a:srgbClr val="000000"/>
                          </a:solidFill>
                          <a:latin typeface="Times New Roman" pitchFamily="18" charset="0"/>
                          <a:ea typeface="Times New Roman"/>
                          <a:cs typeface="Times New Roman" pitchFamily="18" charset="0"/>
                        </a:rPr>
                        <a:t>±0.00</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Times New Roman" pitchFamily="18" charset="0"/>
                          <a:ea typeface="Times New Roman"/>
                          <a:cs typeface="Times New Roman" pitchFamily="18" charset="0"/>
                        </a:rPr>
                        <a:t>0.78</a:t>
                      </a:r>
                      <a:r>
                        <a:rPr lang="en-US" sz="1400" baseline="30000">
                          <a:solidFill>
                            <a:srgbClr val="000000"/>
                          </a:solidFill>
                          <a:latin typeface="Times New Roman" pitchFamily="18" charset="0"/>
                          <a:ea typeface="Times New Roman"/>
                          <a:cs typeface="Times New Roman" pitchFamily="18" charset="0"/>
                        </a:rPr>
                        <a:t>fg</a:t>
                      </a:r>
                      <a:r>
                        <a:rPr lang="en-US" sz="1400">
                          <a:solidFill>
                            <a:srgbClr val="000000"/>
                          </a:solidFill>
                          <a:latin typeface="Times New Roman" pitchFamily="18" charset="0"/>
                          <a:ea typeface="Times New Roman"/>
                          <a:cs typeface="Times New Roman" pitchFamily="18" charset="0"/>
                        </a:rPr>
                        <a:t>±0.03</a:t>
                      </a:r>
                      <a:endParaRPr lang="en-GB" sz="110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0.110</a:t>
                      </a:r>
                      <a:r>
                        <a:rPr lang="en-US" sz="1400" baseline="30000" dirty="0">
                          <a:solidFill>
                            <a:srgbClr val="000000"/>
                          </a:solidFill>
                          <a:latin typeface="Times New Roman" pitchFamily="18" charset="0"/>
                          <a:ea typeface="Times New Roman"/>
                          <a:cs typeface="Times New Roman" pitchFamily="18" charset="0"/>
                        </a:rPr>
                        <a:t>bc</a:t>
                      </a:r>
                      <a:r>
                        <a:rPr lang="en-US" sz="1400" dirty="0">
                          <a:solidFill>
                            <a:srgbClr val="000000"/>
                          </a:solidFill>
                          <a:latin typeface="Times New Roman" pitchFamily="18" charset="0"/>
                          <a:ea typeface="Times New Roman"/>
                          <a:cs typeface="Times New Roman" pitchFamily="18" charset="0"/>
                        </a:rPr>
                        <a:t>±0.000</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a:noFill/>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14.00</a:t>
                      </a:r>
                      <a:r>
                        <a:rPr lang="en-US" sz="1400" baseline="30000" dirty="0">
                          <a:solidFill>
                            <a:srgbClr val="000000"/>
                          </a:solidFill>
                          <a:latin typeface="Times New Roman" pitchFamily="18" charset="0"/>
                          <a:ea typeface="Times New Roman"/>
                          <a:cs typeface="Times New Roman" pitchFamily="18" charset="0"/>
                        </a:rPr>
                        <a:t>f</a:t>
                      </a:r>
                      <a:r>
                        <a:rPr lang="en-US" sz="1400" dirty="0">
                          <a:solidFill>
                            <a:srgbClr val="000000"/>
                          </a:solidFill>
                          <a:latin typeface="Times New Roman" pitchFamily="18" charset="0"/>
                          <a:ea typeface="Times New Roman"/>
                          <a:cs typeface="Times New Roman" pitchFamily="18" charset="0"/>
                        </a:rPr>
                        <a:t>±0.00</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a:noFill/>
                    </a:lnB>
                  </a:tcPr>
                </a:tc>
              </a:tr>
              <a:tr h="250917">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17</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w="12700" cap="flat" cmpd="sng" algn="ctr">
                      <a:noFill/>
                      <a:prstDash val="solid"/>
                      <a:round/>
                      <a:headEnd type="none" w="med" len="med"/>
                      <a:tailEnd type="none" w="med" len="med"/>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9</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w="12700" cap="flat" cmpd="sng" algn="ctr">
                      <a:noFill/>
                      <a:prstDash val="solid"/>
                      <a:round/>
                      <a:headEnd type="none" w="med" len="med"/>
                      <a:tailEnd type="none" w="med" len="med"/>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30</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w="12700" cap="flat" cmpd="sng" algn="ctr">
                      <a:noFill/>
                      <a:prstDash val="solid"/>
                      <a:round/>
                      <a:headEnd type="none" w="med" len="med"/>
                      <a:tailEnd type="none" w="med" len="med"/>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90</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w="12700" cap="flat" cmpd="sng" algn="ctr">
                      <a:noFill/>
                      <a:prstDash val="solid"/>
                      <a:round/>
                      <a:headEnd type="none" w="med" len="med"/>
                      <a:tailEnd type="none" w="med" len="med"/>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6.10</a:t>
                      </a:r>
                      <a:r>
                        <a:rPr lang="en-US" sz="1400" baseline="30000" dirty="0">
                          <a:solidFill>
                            <a:srgbClr val="000000"/>
                          </a:solidFill>
                          <a:latin typeface="Times New Roman" pitchFamily="18" charset="0"/>
                          <a:ea typeface="Times New Roman"/>
                          <a:cs typeface="Times New Roman" pitchFamily="18" charset="0"/>
                        </a:rPr>
                        <a:t>f</a:t>
                      </a:r>
                      <a:r>
                        <a:rPr lang="en-US" sz="1400" dirty="0">
                          <a:solidFill>
                            <a:srgbClr val="000000"/>
                          </a:solidFill>
                          <a:latin typeface="Times New Roman" pitchFamily="18" charset="0"/>
                          <a:ea typeface="Times New Roman"/>
                          <a:cs typeface="Times New Roman" pitchFamily="18" charset="0"/>
                        </a:rPr>
                        <a:t>±0.00</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w="12700" cap="flat" cmpd="sng" algn="ctr">
                      <a:noFill/>
                      <a:prstDash val="solid"/>
                      <a:round/>
                      <a:headEnd type="none" w="med" len="med"/>
                      <a:tailEnd type="none" w="med" len="med"/>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0.47</a:t>
                      </a:r>
                      <a:r>
                        <a:rPr lang="en-US" sz="1400" baseline="30000" dirty="0">
                          <a:solidFill>
                            <a:srgbClr val="000000"/>
                          </a:solidFill>
                          <a:latin typeface="Times New Roman" pitchFamily="18" charset="0"/>
                          <a:ea typeface="Times New Roman"/>
                          <a:cs typeface="Times New Roman" pitchFamily="18" charset="0"/>
                        </a:rPr>
                        <a:t>h</a:t>
                      </a:r>
                      <a:r>
                        <a:rPr lang="en-US" sz="1400" dirty="0">
                          <a:solidFill>
                            <a:srgbClr val="000000"/>
                          </a:solidFill>
                          <a:latin typeface="Times New Roman" pitchFamily="18" charset="0"/>
                          <a:ea typeface="Times New Roman"/>
                          <a:cs typeface="Times New Roman" pitchFamily="18" charset="0"/>
                        </a:rPr>
                        <a:t>±0.00</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w="12700" cap="flat" cmpd="sng" algn="ctr">
                      <a:noFill/>
                      <a:prstDash val="solid"/>
                      <a:round/>
                      <a:headEnd type="none" w="med" len="med"/>
                      <a:tailEnd type="none" w="med" len="med"/>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0.133</a:t>
                      </a:r>
                      <a:r>
                        <a:rPr lang="en-US" sz="1400" baseline="30000" dirty="0">
                          <a:solidFill>
                            <a:srgbClr val="000000"/>
                          </a:solidFill>
                          <a:latin typeface="Times New Roman" pitchFamily="18" charset="0"/>
                          <a:ea typeface="Times New Roman"/>
                          <a:cs typeface="Times New Roman" pitchFamily="18" charset="0"/>
                        </a:rPr>
                        <a:t>ab</a:t>
                      </a:r>
                      <a:r>
                        <a:rPr lang="en-US" sz="1400" dirty="0">
                          <a:solidFill>
                            <a:srgbClr val="000000"/>
                          </a:solidFill>
                          <a:latin typeface="Times New Roman" pitchFamily="18" charset="0"/>
                          <a:ea typeface="Times New Roman"/>
                          <a:cs typeface="Times New Roman" pitchFamily="18" charset="0"/>
                        </a:rPr>
                        <a:t>±0.000</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w="12700" cap="flat" cmpd="sng" algn="ctr">
                      <a:noFill/>
                      <a:prstDash val="solid"/>
                      <a:round/>
                      <a:headEnd type="none" w="med" len="med"/>
                      <a:tailEnd type="none" w="med" len="med"/>
                    </a:lnB>
                  </a:tcPr>
                </a:tc>
                <a:tc>
                  <a:txBody>
                    <a:bodyPr/>
                    <a:lstStyle/>
                    <a:p>
                      <a:pPr marL="900430" indent="-900430" algn="ctr">
                        <a:lnSpc>
                          <a:spcPct val="115000"/>
                        </a:lnSpc>
                        <a:spcAft>
                          <a:spcPts val="0"/>
                        </a:spcAft>
                      </a:pPr>
                      <a:r>
                        <a:rPr lang="en-US" sz="1400" dirty="0">
                          <a:solidFill>
                            <a:srgbClr val="000000"/>
                          </a:solidFill>
                          <a:latin typeface="Times New Roman" pitchFamily="18" charset="0"/>
                          <a:ea typeface="Times New Roman"/>
                          <a:cs typeface="Times New Roman" pitchFamily="18" charset="0"/>
                        </a:rPr>
                        <a:t>16.80</a:t>
                      </a:r>
                      <a:r>
                        <a:rPr lang="en-US" sz="1400" baseline="30000" dirty="0">
                          <a:solidFill>
                            <a:srgbClr val="000000"/>
                          </a:solidFill>
                          <a:latin typeface="Times New Roman" pitchFamily="18" charset="0"/>
                          <a:ea typeface="Times New Roman"/>
                          <a:cs typeface="Times New Roman" pitchFamily="18" charset="0"/>
                        </a:rPr>
                        <a:t>d</a:t>
                      </a:r>
                      <a:r>
                        <a:rPr lang="en-US" sz="1400" dirty="0">
                          <a:solidFill>
                            <a:srgbClr val="000000"/>
                          </a:solidFill>
                          <a:latin typeface="Times New Roman" pitchFamily="18" charset="0"/>
                          <a:ea typeface="Times New Roman"/>
                          <a:cs typeface="Times New Roman" pitchFamily="18" charset="0"/>
                        </a:rPr>
                        <a:t>±0.00</a:t>
                      </a:r>
                      <a:endParaRPr lang="en-GB" sz="1100" dirty="0">
                        <a:latin typeface="Times New Roman" pitchFamily="18" charset="0"/>
                        <a:ea typeface="Calibri"/>
                        <a:cs typeface="Times New Roman" pitchFamily="18" charset="0"/>
                      </a:endParaRPr>
                    </a:p>
                  </a:txBody>
                  <a:tcPr marL="63106" marR="63106" marT="0" marB="0">
                    <a:lnL>
                      <a:noFill/>
                    </a:lnL>
                    <a:lnR>
                      <a:noFill/>
                    </a:lnR>
                    <a:lnT>
                      <a:noFill/>
                    </a:lnT>
                    <a:lnB w="12700" cap="flat" cmpd="sng" algn="ctr">
                      <a:noFill/>
                      <a:prstDash val="solid"/>
                      <a:round/>
                      <a:headEnd type="none" w="med" len="med"/>
                      <a:tailEnd type="none" w="med" len="med"/>
                    </a:lnB>
                  </a:tcPr>
                </a:tc>
              </a:tr>
              <a:tr h="250917">
                <a:tc>
                  <a:txBody>
                    <a:bodyPr/>
                    <a:lstStyle/>
                    <a:p>
                      <a:pPr marL="900430" indent="-900430" algn="ctr">
                        <a:lnSpc>
                          <a:spcPct val="115000"/>
                        </a:lnSpc>
                        <a:spcAft>
                          <a:spcPts val="0"/>
                        </a:spcAft>
                      </a:pPr>
                      <a:r>
                        <a:rPr lang="en-GB" sz="1400" b="0" dirty="0" smtClean="0">
                          <a:latin typeface="Times New Roman" pitchFamily="18" charset="0"/>
                          <a:ea typeface="Calibri"/>
                          <a:cs typeface="Times New Roman" pitchFamily="18" charset="0"/>
                        </a:rPr>
                        <a:t>STD</a:t>
                      </a:r>
                      <a:endParaRPr lang="en-GB" sz="1400" b="0" dirty="0">
                        <a:latin typeface="Times New Roman" pitchFamily="18" charset="0"/>
                        <a:ea typeface="Calibri"/>
                        <a:cs typeface="Times New Roman" pitchFamily="18" charset="0"/>
                      </a:endParaRPr>
                    </a:p>
                  </a:txBody>
                  <a:tcPr marL="63106" marR="63106"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900430" indent="-900430" algn="ctr">
                        <a:lnSpc>
                          <a:spcPct val="115000"/>
                        </a:lnSpc>
                        <a:spcAft>
                          <a:spcPts val="0"/>
                        </a:spcAft>
                      </a:pPr>
                      <a:r>
                        <a:rPr lang="en-GB" sz="1400" b="0" dirty="0" smtClean="0">
                          <a:latin typeface="Times New Roman" pitchFamily="18" charset="0"/>
                          <a:ea typeface="Calibri"/>
                          <a:cs typeface="Times New Roman" pitchFamily="18" charset="0"/>
                        </a:rPr>
                        <a:t>-</a:t>
                      </a:r>
                      <a:endParaRPr lang="en-GB" sz="1400" b="0" dirty="0">
                        <a:latin typeface="Times New Roman" pitchFamily="18" charset="0"/>
                        <a:ea typeface="Calibri"/>
                        <a:cs typeface="Times New Roman" pitchFamily="18" charset="0"/>
                      </a:endParaRPr>
                    </a:p>
                  </a:txBody>
                  <a:tcPr marL="63106" marR="63106"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900430" indent="-900430" algn="ctr">
                        <a:lnSpc>
                          <a:spcPct val="115000"/>
                        </a:lnSpc>
                        <a:spcAft>
                          <a:spcPts val="0"/>
                        </a:spcAft>
                      </a:pPr>
                      <a:r>
                        <a:rPr lang="en-GB" sz="1400" b="0" dirty="0" smtClean="0">
                          <a:latin typeface="Times New Roman" pitchFamily="18" charset="0"/>
                          <a:ea typeface="Calibri"/>
                          <a:cs typeface="Times New Roman" pitchFamily="18" charset="0"/>
                        </a:rPr>
                        <a:t>-</a:t>
                      </a:r>
                      <a:endParaRPr lang="en-GB" sz="1400" b="0" dirty="0">
                        <a:latin typeface="Times New Roman" pitchFamily="18" charset="0"/>
                        <a:ea typeface="Calibri"/>
                        <a:cs typeface="Times New Roman" pitchFamily="18" charset="0"/>
                      </a:endParaRPr>
                    </a:p>
                  </a:txBody>
                  <a:tcPr marL="63106" marR="63106"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900430" indent="-900430" algn="ctr">
                        <a:lnSpc>
                          <a:spcPct val="115000"/>
                        </a:lnSpc>
                        <a:spcAft>
                          <a:spcPts val="0"/>
                        </a:spcAft>
                      </a:pPr>
                      <a:r>
                        <a:rPr lang="en-GB" sz="1400" b="0" dirty="0" smtClean="0">
                          <a:latin typeface="Times New Roman" pitchFamily="18" charset="0"/>
                          <a:ea typeface="Calibri"/>
                          <a:cs typeface="Times New Roman" pitchFamily="18" charset="0"/>
                        </a:rPr>
                        <a:t>-</a:t>
                      </a:r>
                      <a:endParaRPr lang="en-GB" sz="1400" b="0" dirty="0">
                        <a:latin typeface="Times New Roman" pitchFamily="18" charset="0"/>
                        <a:ea typeface="Calibri"/>
                        <a:cs typeface="Times New Roman" pitchFamily="18" charset="0"/>
                      </a:endParaRPr>
                    </a:p>
                  </a:txBody>
                  <a:tcPr marL="63106" marR="63106"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900430" indent="-900430" algn="ctr">
                        <a:lnSpc>
                          <a:spcPct val="115000"/>
                        </a:lnSpc>
                        <a:spcAft>
                          <a:spcPts val="0"/>
                        </a:spcAft>
                      </a:pPr>
                      <a:r>
                        <a:rPr lang="en-GB" sz="1400" b="0" dirty="0" smtClean="0">
                          <a:latin typeface="Times New Roman" pitchFamily="18" charset="0"/>
                          <a:ea typeface="Calibri"/>
                          <a:cs typeface="Times New Roman" pitchFamily="18" charset="0"/>
                        </a:rPr>
                        <a:t>≤6.5</a:t>
                      </a:r>
                      <a:endParaRPr lang="en-GB" sz="1400" b="0" dirty="0">
                        <a:latin typeface="Times New Roman" pitchFamily="18" charset="0"/>
                        <a:ea typeface="Calibri"/>
                        <a:cs typeface="Times New Roman" pitchFamily="18" charset="0"/>
                      </a:endParaRPr>
                    </a:p>
                  </a:txBody>
                  <a:tcPr marL="63106" marR="63106"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900430" indent="-900430" algn="ctr">
                        <a:lnSpc>
                          <a:spcPct val="115000"/>
                        </a:lnSpc>
                        <a:spcAft>
                          <a:spcPts val="0"/>
                        </a:spcAft>
                      </a:pPr>
                      <a:r>
                        <a:rPr lang="en-GB" sz="1400" b="0" dirty="0" smtClean="0">
                          <a:latin typeface="Times New Roman" pitchFamily="18" charset="0"/>
                          <a:ea typeface="Calibri"/>
                          <a:cs typeface="Times New Roman" pitchFamily="18" charset="0"/>
                        </a:rPr>
                        <a:t>1.38</a:t>
                      </a:r>
                      <a:endParaRPr lang="en-GB" sz="1400" b="0" dirty="0">
                        <a:latin typeface="Times New Roman" pitchFamily="18" charset="0"/>
                        <a:ea typeface="Calibri"/>
                        <a:cs typeface="Times New Roman" pitchFamily="18" charset="0"/>
                      </a:endParaRPr>
                    </a:p>
                  </a:txBody>
                  <a:tcPr marL="63106" marR="63106"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900430" indent="-900430" algn="ctr">
                        <a:lnSpc>
                          <a:spcPct val="115000"/>
                        </a:lnSpc>
                        <a:spcAft>
                          <a:spcPts val="0"/>
                        </a:spcAft>
                      </a:pPr>
                      <a:r>
                        <a:rPr lang="en-GB" sz="1400" b="0" dirty="0" smtClean="0">
                          <a:latin typeface="Times New Roman" pitchFamily="18" charset="0"/>
                          <a:ea typeface="Calibri"/>
                          <a:cs typeface="Times New Roman" pitchFamily="18" charset="0"/>
                        </a:rPr>
                        <a:t>1-2</a:t>
                      </a:r>
                      <a:endParaRPr lang="en-GB" sz="1400" b="0" dirty="0">
                        <a:latin typeface="Times New Roman" pitchFamily="18" charset="0"/>
                        <a:ea typeface="Calibri"/>
                        <a:cs typeface="Times New Roman" pitchFamily="18" charset="0"/>
                      </a:endParaRPr>
                    </a:p>
                  </a:txBody>
                  <a:tcPr marL="63106" marR="63106"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900430" indent="-900430" algn="ctr">
                        <a:lnSpc>
                          <a:spcPct val="115000"/>
                        </a:lnSpc>
                        <a:spcAft>
                          <a:spcPts val="0"/>
                        </a:spcAft>
                      </a:pPr>
                      <a:r>
                        <a:rPr lang="en-GB" sz="1400" b="0" dirty="0" smtClean="0">
                          <a:latin typeface="Times New Roman" pitchFamily="18" charset="0"/>
                          <a:ea typeface="Calibri"/>
                          <a:cs typeface="Times New Roman" pitchFamily="18" charset="0"/>
                        </a:rPr>
                        <a:t>≤25</a:t>
                      </a:r>
                      <a:endParaRPr lang="en-GB" sz="1400" b="0" dirty="0">
                        <a:latin typeface="Times New Roman" pitchFamily="18" charset="0"/>
                        <a:ea typeface="Calibri"/>
                        <a:cs typeface="Times New Roman" pitchFamily="18" charset="0"/>
                      </a:endParaRPr>
                    </a:p>
                  </a:txBody>
                  <a:tcPr marL="63106" marR="63106" marT="0" marB="0">
                    <a:lnL>
                      <a:noFill/>
                    </a:lnL>
                    <a:lnR>
                      <a:noFill/>
                    </a:lnR>
                    <a:lnT>
                      <a:noFill/>
                    </a:lnT>
                    <a:lnB w="12700" cap="flat" cmpd="sng" algn="ctr">
                      <a:solidFill>
                        <a:srgbClr val="7F7F7F"/>
                      </a:solidFill>
                      <a:prstDash val="solid"/>
                      <a:round/>
                      <a:headEnd type="none" w="med" len="med"/>
                      <a:tailEnd type="none" w="med" len="med"/>
                    </a:lnB>
                  </a:tcPr>
                </a:tc>
              </a:tr>
            </a:tbl>
          </a:graphicData>
        </a:graphic>
      </p:graphicFrame>
      <p:sp>
        <p:nvSpPr>
          <p:cNvPr id="92161" name="Rectangle 1"/>
          <p:cNvSpPr>
            <a:spLocks noChangeArrowheads="1"/>
          </p:cNvSpPr>
          <p:nvPr/>
        </p:nvSpPr>
        <p:spPr bwMode="auto">
          <a:xfrm>
            <a:off x="0" y="5661248"/>
            <a:ext cx="885821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1400" dirty="0" smtClean="0">
                <a:solidFill>
                  <a:srgbClr val="000000"/>
                </a:solidFill>
                <a:latin typeface="Times New Roman"/>
                <a:ea typeface="Times New Roman"/>
                <a:cs typeface="Times New Roman"/>
              </a:rPr>
              <a:t>Values are means of duplicate determinations ± standard deviations.  </a:t>
            </a:r>
            <a:r>
              <a:rPr kumimoji="0" lang="en-US"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Means with different superscript along the columns are significantly different (p &lt; 0.05).</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642918"/>
          <a:ext cx="9001153" cy="5091184"/>
        </p:xfrm>
        <a:graphic>
          <a:graphicData uri="http://schemas.openxmlformats.org/drawingml/2006/table">
            <a:tbl>
              <a:tblPr/>
              <a:tblGrid>
                <a:gridCol w="1179741"/>
                <a:gridCol w="1191069"/>
                <a:gridCol w="1078568"/>
                <a:gridCol w="953570"/>
                <a:gridCol w="1033923"/>
                <a:gridCol w="871428"/>
                <a:gridCol w="871428"/>
                <a:gridCol w="871428"/>
                <a:gridCol w="949998"/>
              </a:tblGrid>
              <a:tr h="346028">
                <a:tc>
                  <a:txBody>
                    <a:bodyPr/>
                    <a:lstStyle/>
                    <a:p>
                      <a:pPr marL="900430" indent="-900430" algn="ctr">
                        <a:lnSpc>
                          <a:spcPct val="150000"/>
                        </a:lnSpc>
                        <a:spcAft>
                          <a:spcPts val="0"/>
                        </a:spcAft>
                      </a:pPr>
                      <a:r>
                        <a:rPr lang="en-US" sz="1200" b="0" dirty="0">
                          <a:solidFill>
                            <a:srgbClr val="000000"/>
                          </a:solidFill>
                          <a:latin typeface="Times New Roman"/>
                          <a:ea typeface="Times New Roman"/>
                          <a:cs typeface="Times New Roman"/>
                        </a:rPr>
                        <a:t>Response</a:t>
                      </a:r>
                      <a:endParaRPr lang="en-GB" sz="1200" b="0" dirty="0">
                        <a:latin typeface="Times New Roman"/>
                        <a:ea typeface="Calibri"/>
                        <a:cs typeface="Times New Roman"/>
                      </a:endParaRPr>
                    </a:p>
                  </a:txBody>
                  <a:tcPr marL="19922" marR="199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Moisture content </a:t>
                      </a:r>
                      <a:endParaRPr lang="en-GB" sz="1200" dirty="0">
                        <a:latin typeface="Times New Roman"/>
                        <a:ea typeface="Calibri"/>
                        <a:cs typeface="Times New Roman"/>
                      </a:endParaRPr>
                    </a:p>
                  </a:txBody>
                  <a:tcPr marL="19922" marR="199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Crude </a:t>
                      </a:r>
                      <a:r>
                        <a:rPr lang="en-US" sz="1200" dirty="0" smtClean="0">
                          <a:solidFill>
                            <a:srgbClr val="000000"/>
                          </a:solidFill>
                          <a:latin typeface="Times New Roman"/>
                          <a:ea typeface="Times New Roman"/>
                          <a:cs typeface="Times New Roman"/>
                        </a:rPr>
                        <a:t>protein </a:t>
                      </a:r>
                      <a:endParaRPr lang="en-GB" sz="1200" dirty="0">
                        <a:latin typeface="Times New Roman"/>
                        <a:ea typeface="Calibri"/>
                        <a:cs typeface="Times New Roman"/>
                      </a:endParaRPr>
                    </a:p>
                  </a:txBody>
                  <a:tcPr marL="19922" marR="199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Crude fat </a:t>
                      </a:r>
                      <a:endParaRPr lang="en-GB" sz="1200" dirty="0">
                        <a:latin typeface="Times New Roman"/>
                        <a:ea typeface="Calibri"/>
                        <a:cs typeface="Times New Roman"/>
                      </a:endParaRPr>
                    </a:p>
                  </a:txBody>
                  <a:tcPr marL="19922" marR="199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Ash</a:t>
                      </a:r>
                      <a:endParaRPr lang="en-GB" sz="1200" dirty="0">
                        <a:latin typeface="Times New Roman"/>
                        <a:ea typeface="Calibri"/>
                        <a:cs typeface="Times New Roman"/>
                      </a:endParaRPr>
                    </a:p>
                  </a:txBody>
                  <a:tcPr marL="19922" marR="199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pH</a:t>
                      </a:r>
                      <a:endParaRPr lang="en-GB" sz="1200" dirty="0">
                        <a:latin typeface="Times New Roman"/>
                        <a:ea typeface="Calibri"/>
                        <a:cs typeface="Times New Roman"/>
                      </a:endParaRPr>
                    </a:p>
                  </a:txBody>
                  <a:tcPr marL="19922" marR="199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FFA</a:t>
                      </a:r>
                      <a:endParaRPr lang="en-GB" sz="1200" dirty="0">
                        <a:latin typeface="Times New Roman"/>
                        <a:ea typeface="Calibri"/>
                        <a:cs typeface="Times New Roman"/>
                      </a:endParaRPr>
                    </a:p>
                  </a:txBody>
                  <a:tcPr marL="19922" marR="199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TBA</a:t>
                      </a:r>
                      <a:endParaRPr lang="en-GB" sz="1200" dirty="0">
                        <a:latin typeface="Times New Roman"/>
                        <a:ea typeface="Calibri"/>
                        <a:cs typeface="Times New Roman"/>
                      </a:endParaRPr>
                    </a:p>
                  </a:txBody>
                  <a:tcPr marL="19922" marR="199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TVN</a:t>
                      </a:r>
                      <a:endParaRPr lang="en-GB" sz="1200" dirty="0">
                        <a:latin typeface="Times New Roman"/>
                        <a:ea typeface="Calibri"/>
                        <a:cs typeface="Times New Roman"/>
                      </a:endParaRPr>
                    </a:p>
                  </a:txBody>
                  <a:tcPr marL="19922" marR="199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233">
                <a:tc>
                  <a:txBody>
                    <a:bodyPr/>
                    <a:lstStyle/>
                    <a:p>
                      <a:pPr marL="900430" indent="-900430" algn="ctr">
                        <a:lnSpc>
                          <a:spcPct val="150000"/>
                        </a:lnSpc>
                        <a:spcAft>
                          <a:spcPts val="0"/>
                        </a:spcAft>
                      </a:pPr>
                      <a:r>
                        <a:rPr lang="en-US" sz="1200" b="0" dirty="0">
                          <a:solidFill>
                            <a:srgbClr val="000000"/>
                          </a:solidFill>
                          <a:latin typeface="Times New Roman"/>
                          <a:ea typeface="Times New Roman"/>
                          <a:cs typeface="Times New Roman"/>
                        </a:rPr>
                        <a:t>Model</a:t>
                      </a:r>
                      <a:endParaRPr lang="en-GB" sz="1200" b="0" dirty="0">
                        <a:latin typeface="Times New Roman"/>
                        <a:ea typeface="Calibri"/>
                        <a:cs typeface="Times New Roman"/>
                      </a:endParaRPr>
                    </a:p>
                  </a:txBody>
                  <a:tcPr marL="19922" marR="199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1000"/>
                        </a:spcAft>
                      </a:pPr>
                      <a:r>
                        <a:rPr lang="en-US" sz="1200" dirty="0" err="1" smtClean="0">
                          <a:solidFill>
                            <a:srgbClr val="000000"/>
                          </a:solidFill>
                          <a:latin typeface="Times New Roman"/>
                          <a:ea typeface="Times New Roman"/>
                          <a:cs typeface="Times New Roman"/>
                        </a:rPr>
                        <a:t>RQuad</a:t>
                      </a:r>
                      <a:r>
                        <a:rPr lang="en-US" sz="1200" dirty="0">
                          <a:solidFill>
                            <a:srgbClr val="000000"/>
                          </a:solidFill>
                          <a:latin typeface="Times New Roman"/>
                          <a:ea typeface="Times New Roman"/>
                          <a:cs typeface="Times New Roman"/>
                        </a:rPr>
                        <a:t>. </a:t>
                      </a:r>
                      <a:endParaRPr lang="en-GB" sz="1200" dirty="0">
                        <a:latin typeface="Times New Roman"/>
                        <a:ea typeface="Calibri"/>
                        <a:cs typeface="Times New Roman"/>
                      </a:endParaRPr>
                    </a:p>
                  </a:txBody>
                  <a:tcPr marL="19922" marR="199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1000"/>
                        </a:spcAft>
                      </a:pPr>
                      <a:r>
                        <a:rPr lang="en-US" sz="1200" dirty="0">
                          <a:solidFill>
                            <a:srgbClr val="000000"/>
                          </a:solidFill>
                          <a:latin typeface="Times New Roman"/>
                          <a:ea typeface="Times New Roman"/>
                          <a:cs typeface="Times New Roman"/>
                        </a:rPr>
                        <a:t>2FI</a:t>
                      </a:r>
                      <a:endParaRPr lang="en-GB" sz="1200" dirty="0">
                        <a:latin typeface="Times New Roman"/>
                        <a:ea typeface="Calibri"/>
                        <a:cs typeface="Times New Roman"/>
                      </a:endParaRPr>
                    </a:p>
                  </a:txBody>
                  <a:tcPr marL="19922" marR="199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0"/>
                        </a:spcAft>
                      </a:pPr>
                      <a:r>
                        <a:rPr lang="en-US" sz="1200">
                          <a:solidFill>
                            <a:srgbClr val="000000"/>
                          </a:solidFill>
                          <a:latin typeface="Times New Roman"/>
                          <a:ea typeface="Times New Roman"/>
                          <a:cs typeface="Times New Roman"/>
                        </a:rPr>
                        <a:t>2FI/Sqrt (Fat)</a:t>
                      </a:r>
                      <a:endParaRPr lang="en-GB" sz="1200">
                        <a:latin typeface="Times New Roman"/>
                        <a:ea typeface="Calibri"/>
                        <a:cs typeface="Times New Roman"/>
                      </a:endParaRPr>
                    </a:p>
                  </a:txBody>
                  <a:tcPr marL="19922" marR="199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1000"/>
                        </a:spcAft>
                      </a:pPr>
                      <a:r>
                        <a:rPr lang="en-US" sz="1200" dirty="0">
                          <a:solidFill>
                            <a:srgbClr val="000000"/>
                          </a:solidFill>
                          <a:latin typeface="Times New Roman"/>
                          <a:ea typeface="Times New Roman"/>
                          <a:cs typeface="Times New Roman"/>
                        </a:rPr>
                        <a:t>Linear</a:t>
                      </a:r>
                      <a:endParaRPr lang="en-GB" sz="1200" dirty="0">
                        <a:latin typeface="Times New Roman"/>
                        <a:ea typeface="Calibri"/>
                        <a:cs typeface="Times New Roman"/>
                      </a:endParaRPr>
                    </a:p>
                  </a:txBody>
                  <a:tcPr marL="19922" marR="199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1000"/>
                        </a:spcAft>
                      </a:pPr>
                      <a:r>
                        <a:rPr lang="en-US" sz="1200">
                          <a:solidFill>
                            <a:srgbClr val="000000"/>
                          </a:solidFill>
                          <a:latin typeface="Times New Roman"/>
                          <a:ea typeface="Times New Roman"/>
                          <a:cs typeface="Times New Roman"/>
                        </a:rPr>
                        <a:t>RQuad.</a:t>
                      </a:r>
                      <a:endParaRPr lang="en-GB" sz="1200">
                        <a:latin typeface="Times New Roman"/>
                        <a:ea typeface="Calibri"/>
                        <a:cs typeface="Times New Roman"/>
                      </a:endParaRPr>
                    </a:p>
                  </a:txBody>
                  <a:tcPr marL="19922" marR="199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1000"/>
                        </a:spcAft>
                      </a:pPr>
                      <a:r>
                        <a:rPr lang="en-US" sz="1200">
                          <a:solidFill>
                            <a:srgbClr val="000000"/>
                          </a:solidFill>
                          <a:latin typeface="Times New Roman"/>
                          <a:ea typeface="Times New Roman"/>
                          <a:cs typeface="Times New Roman"/>
                        </a:rPr>
                        <a:t>RQuad.</a:t>
                      </a:r>
                      <a:endParaRPr lang="en-GB" sz="1200">
                        <a:latin typeface="Times New Roman"/>
                        <a:ea typeface="Calibri"/>
                        <a:cs typeface="Times New Roman"/>
                      </a:endParaRPr>
                    </a:p>
                  </a:txBody>
                  <a:tcPr marL="19922" marR="199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1000"/>
                        </a:spcAft>
                      </a:pPr>
                      <a:r>
                        <a:rPr lang="en-US" sz="1200">
                          <a:solidFill>
                            <a:srgbClr val="000000"/>
                          </a:solidFill>
                          <a:latin typeface="Times New Roman"/>
                          <a:ea typeface="Times New Roman"/>
                          <a:cs typeface="Times New Roman"/>
                        </a:rPr>
                        <a:t>RQuad.</a:t>
                      </a:r>
                      <a:endParaRPr lang="en-GB" sz="1200">
                        <a:latin typeface="Times New Roman"/>
                        <a:ea typeface="Calibri"/>
                        <a:cs typeface="Times New Roman"/>
                      </a:endParaRPr>
                    </a:p>
                  </a:txBody>
                  <a:tcPr marL="19922" marR="199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1000"/>
                        </a:spcAft>
                      </a:pPr>
                      <a:r>
                        <a:rPr lang="en-US" sz="1200" dirty="0" err="1" smtClean="0">
                          <a:solidFill>
                            <a:srgbClr val="000000"/>
                          </a:solidFill>
                          <a:latin typeface="Times New Roman"/>
                          <a:ea typeface="Times New Roman"/>
                          <a:cs typeface="Times New Roman"/>
                        </a:rPr>
                        <a:t>RQuad</a:t>
                      </a:r>
                      <a:r>
                        <a:rPr lang="en-US" sz="1200" dirty="0">
                          <a:solidFill>
                            <a:srgbClr val="000000"/>
                          </a:solidFill>
                          <a:latin typeface="Times New Roman"/>
                          <a:ea typeface="Times New Roman"/>
                          <a:cs typeface="Times New Roman"/>
                        </a:rPr>
                        <a:t>.</a:t>
                      </a:r>
                      <a:endParaRPr lang="en-GB" sz="1200" dirty="0">
                        <a:latin typeface="Times New Roman"/>
                        <a:ea typeface="Calibri"/>
                        <a:cs typeface="Times New Roman"/>
                      </a:endParaRPr>
                    </a:p>
                  </a:txBody>
                  <a:tcPr marL="19922" marR="199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28">
                <a:tc>
                  <a:txBody>
                    <a:bodyPr/>
                    <a:lstStyle/>
                    <a:p>
                      <a:pPr marL="900430" indent="-900430" algn="ctr">
                        <a:lnSpc>
                          <a:spcPct val="150000"/>
                        </a:lnSpc>
                        <a:spcAft>
                          <a:spcPts val="0"/>
                        </a:spcAft>
                      </a:pPr>
                      <a:r>
                        <a:rPr lang="en-US" sz="1200" b="0" dirty="0">
                          <a:solidFill>
                            <a:srgbClr val="000000"/>
                          </a:solidFill>
                          <a:latin typeface="Times New Roman"/>
                          <a:ea typeface="Times New Roman"/>
                          <a:cs typeface="Times New Roman"/>
                        </a:rPr>
                        <a:t>Model  (p-value)</a:t>
                      </a:r>
                      <a:endParaRPr lang="en-GB" sz="1200" b="0" dirty="0">
                        <a:latin typeface="Times New Roman"/>
                        <a:ea typeface="Calibri"/>
                        <a:cs typeface="Times New Roman"/>
                      </a:endParaRPr>
                    </a:p>
                  </a:txBody>
                  <a:tcPr marL="19922" marR="199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 </a:t>
                      </a:r>
                      <a:r>
                        <a:rPr lang="en-US" sz="1200" dirty="0">
                          <a:solidFill>
                            <a:srgbClr val="000000"/>
                          </a:solidFill>
                          <a:latin typeface="Times New Roman"/>
                          <a:ea typeface="Times New Roman"/>
                          <a:cs typeface="Times New Roman"/>
                        </a:rPr>
                        <a:t>0.0005</a:t>
                      </a:r>
                      <a:endParaRPr lang="en-GB" sz="1200" dirty="0">
                        <a:latin typeface="Times New Roman"/>
                        <a:ea typeface="Calibri"/>
                        <a:cs typeface="Times New Roman"/>
                      </a:endParaRPr>
                    </a:p>
                  </a:txBody>
                  <a:tcPr marL="19922" marR="199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  0.0064</a:t>
                      </a:r>
                      <a:endParaRPr lang="en-GB" sz="1200" dirty="0">
                        <a:latin typeface="Times New Roman"/>
                        <a:ea typeface="Calibri"/>
                        <a:cs typeface="Times New Roman"/>
                      </a:endParaRPr>
                    </a:p>
                  </a:txBody>
                  <a:tcPr marL="19922" marR="199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0.0013</a:t>
                      </a:r>
                      <a:endParaRPr lang="en-GB" sz="1200" dirty="0">
                        <a:latin typeface="Times New Roman"/>
                        <a:ea typeface="Calibri"/>
                        <a:cs typeface="Times New Roman"/>
                      </a:endParaRPr>
                    </a:p>
                  </a:txBody>
                  <a:tcPr marL="19922" marR="199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&lt;0.0001</a:t>
                      </a:r>
                      <a:endParaRPr lang="en-GB" sz="1200" dirty="0">
                        <a:latin typeface="Times New Roman"/>
                        <a:ea typeface="Calibri"/>
                        <a:cs typeface="Times New Roman"/>
                      </a:endParaRPr>
                    </a:p>
                  </a:txBody>
                  <a:tcPr marL="19922" marR="199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0.0004</a:t>
                      </a:r>
                      <a:endParaRPr lang="en-GB" sz="1200" dirty="0">
                        <a:latin typeface="Times New Roman"/>
                        <a:ea typeface="Calibri"/>
                        <a:cs typeface="Times New Roman"/>
                      </a:endParaRPr>
                    </a:p>
                  </a:txBody>
                  <a:tcPr marL="19922" marR="199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0.0063</a:t>
                      </a:r>
                      <a:endParaRPr lang="en-GB" sz="1200" dirty="0">
                        <a:latin typeface="Times New Roman"/>
                        <a:ea typeface="Calibri"/>
                        <a:cs typeface="Times New Roman"/>
                      </a:endParaRPr>
                    </a:p>
                  </a:txBody>
                  <a:tcPr marL="19922" marR="199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00430" indent="-900430" algn="ctr">
                        <a:lnSpc>
                          <a:spcPct val="150000"/>
                        </a:lnSpc>
                        <a:spcAft>
                          <a:spcPts val="0"/>
                        </a:spcAft>
                      </a:pPr>
                      <a:r>
                        <a:rPr lang="en-US" sz="1200">
                          <a:solidFill>
                            <a:srgbClr val="000000"/>
                          </a:solidFill>
                          <a:latin typeface="Times New Roman"/>
                          <a:ea typeface="Times New Roman"/>
                          <a:cs typeface="Times New Roman"/>
                        </a:rPr>
                        <a:t>0.0032</a:t>
                      </a:r>
                      <a:endParaRPr lang="en-GB" sz="1200">
                        <a:latin typeface="Times New Roman"/>
                        <a:ea typeface="Calibri"/>
                        <a:cs typeface="Times New Roman"/>
                      </a:endParaRPr>
                    </a:p>
                  </a:txBody>
                  <a:tcPr marL="19922" marR="199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00430" indent="-900430" algn="ctr">
                        <a:lnSpc>
                          <a:spcPct val="150000"/>
                        </a:lnSpc>
                        <a:spcAft>
                          <a:spcPts val="0"/>
                        </a:spcAft>
                      </a:pPr>
                      <a:r>
                        <a:rPr lang="en-US" sz="1200">
                          <a:solidFill>
                            <a:srgbClr val="000000"/>
                          </a:solidFill>
                          <a:latin typeface="Times New Roman"/>
                          <a:ea typeface="Times New Roman"/>
                          <a:cs typeface="Times New Roman"/>
                        </a:rPr>
                        <a:t>0.0058</a:t>
                      </a:r>
                      <a:endParaRPr lang="en-GB" sz="1200">
                        <a:latin typeface="Times New Roman"/>
                        <a:ea typeface="Calibri"/>
                        <a:cs typeface="Times New Roman"/>
                      </a:endParaRPr>
                    </a:p>
                  </a:txBody>
                  <a:tcPr marL="19922" marR="19922" marT="0" marB="0" anchor="ctr">
                    <a:lnL>
                      <a:noFill/>
                    </a:lnL>
                    <a:lnR>
                      <a:noFill/>
                    </a:lnR>
                    <a:lnT w="12700" cap="flat" cmpd="sng" algn="ctr">
                      <a:solidFill>
                        <a:srgbClr val="000000"/>
                      </a:solidFill>
                      <a:prstDash val="solid"/>
                      <a:round/>
                      <a:headEnd type="none" w="med" len="med"/>
                      <a:tailEnd type="none" w="med" len="med"/>
                    </a:lnT>
                    <a:lnB>
                      <a:noFill/>
                    </a:lnB>
                  </a:tcPr>
                </a:tc>
              </a:tr>
              <a:tr h="233882">
                <a:tc>
                  <a:txBody>
                    <a:bodyPr/>
                    <a:lstStyle/>
                    <a:p>
                      <a:pPr marL="900430" indent="-900430" algn="ctr">
                        <a:lnSpc>
                          <a:spcPct val="150000"/>
                        </a:lnSpc>
                        <a:spcAft>
                          <a:spcPts val="0"/>
                        </a:spcAft>
                      </a:pPr>
                      <a:r>
                        <a:rPr lang="en-GB" sz="1200" b="0" dirty="0">
                          <a:solidFill>
                            <a:srgbClr val="000000"/>
                          </a:solidFill>
                          <a:latin typeface="Times New Roman"/>
                          <a:ea typeface="Times New Roman"/>
                          <a:cs typeface="Times New Roman"/>
                        </a:rPr>
                        <a:t>A</a:t>
                      </a:r>
                      <a:endParaRPr lang="en-GB" sz="1200" b="0" dirty="0">
                        <a:latin typeface="Times New Roman"/>
                        <a:ea typeface="Calibri"/>
                        <a:cs typeface="Times New Roman"/>
                      </a:endParaRPr>
                    </a:p>
                  </a:txBody>
                  <a:tcPr marL="19922" marR="19922" marT="0" marB="0">
                    <a:lnL>
                      <a:noFill/>
                    </a:lnL>
                    <a:lnR>
                      <a:noFill/>
                    </a:lnR>
                    <a:lnT>
                      <a:noFill/>
                    </a:lnT>
                    <a:lnB>
                      <a:noFill/>
                    </a:lnB>
                  </a:tcPr>
                </a:tc>
                <a:tc>
                  <a:txBody>
                    <a:bodyPr/>
                    <a:lstStyle/>
                    <a:p>
                      <a:pPr marL="900430" indent="-900430" algn="ctr">
                        <a:lnSpc>
                          <a:spcPct val="150000"/>
                        </a:lnSpc>
                        <a:spcAft>
                          <a:spcPts val="0"/>
                        </a:spcAft>
                      </a:pPr>
                      <a:r>
                        <a:rPr lang="en-GB" sz="1200" dirty="0" smtClean="0">
                          <a:solidFill>
                            <a:srgbClr val="000000"/>
                          </a:solidFill>
                          <a:latin typeface="Times New Roman"/>
                          <a:ea typeface="Times New Roman"/>
                          <a:cs typeface="Times New Roman"/>
                        </a:rPr>
                        <a:t>ns  </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solidFill>
                            <a:srgbClr val="000000"/>
                          </a:solidFill>
                          <a:latin typeface="Times New Roman"/>
                          <a:ea typeface="Times New Roman"/>
                          <a:cs typeface="Times New Roman"/>
                        </a:rPr>
                        <a:t>ns </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0.0026</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&lt;0.0001</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0.0321</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0.0048</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r>
              <a:tr h="250557">
                <a:tc>
                  <a:txBody>
                    <a:bodyPr/>
                    <a:lstStyle/>
                    <a:p>
                      <a:pPr marL="900430" indent="-900430" algn="ctr">
                        <a:lnSpc>
                          <a:spcPct val="150000"/>
                        </a:lnSpc>
                        <a:spcAft>
                          <a:spcPts val="0"/>
                        </a:spcAft>
                      </a:pPr>
                      <a:r>
                        <a:rPr lang="en-GB" sz="1200" b="0" dirty="0">
                          <a:solidFill>
                            <a:srgbClr val="000000"/>
                          </a:solidFill>
                          <a:latin typeface="Times New Roman"/>
                          <a:ea typeface="Times New Roman"/>
                          <a:cs typeface="Times New Roman"/>
                        </a:rPr>
                        <a:t>B</a:t>
                      </a:r>
                      <a:endParaRPr lang="en-GB" sz="1200" b="0" dirty="0">
                        <a:latin typeface="Times New Roman"/>
                        <a:ea typeface="Calibri"/>
                        <a:cs typeface="Times New Roman"/>
                      </a:endParaRPr>
                    </a:p>
                  </a:txBody>
                  <a:tcPr marL="19922" marR="19922" marT="0" marB="0">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0.0227</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a:solidFill>
                            <a:srgbClr val="000000"/>
                          </a:solidFill>
                          <a:latin typeface="Times New Roman"/>
                          <a:ea typeface="Times New Roman"/>
                          <a:cs typeface="Times New Roman"/>
                        </a:rPr>
                        <a:t>0.0311</a:t>
                      </a:r>
                      <a:endParaRPr lang="en-GB" sz="120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r>
              <a:tr h="233882">
                <a:tc>
                  <a:txBody>
                    <a:bodyPr/>
                    <a:lstStyle/>
                    <a:p>
                      <a:pPr marL="900430" indent="-900430" algn="ctr">
                        <a:lnSpc>
                          <a:spcPct val="150000"/>
                        </a:lnSpc>
                        <a:spcAft>
                          <a:spcPts val="0"/>
                        </a:spcAft>
                      </a:pPr>
                      <a:r>
                        <a:rPr lang="en-GB" sz="1200" b="0" dirty="0">
                          <a:solidFill>
                            <a:srgbClr val="000000"/>
                          </a:solidFill>
                          <a:latin typeface="Times New Roman"/>
                          <a:ea typeface="Times New Roman"/>
                          <a:cs typeface="Times New Roman"/>
                        </a:rPr>
                        <a:t>C</a:t>
                      </a:r>
                      <a:endParaRPr lang="en-GB" sz="1200" b="0" dirty="0">
                        <a:latin typeface="Times New Roman"/>
                        <a:ea typeface="Calibri"/>
                        <a:cs typeface="Times New Roman"/>
                      </a:endParaRPr>
                    </a:p>
                  </a:txBody>
                  <a:tcPr marL="19922" marR="19922" marT="0" marB="0">
                    <a:lnL>
                      <a:noFill/>
                    </a:lnL>
                    <a:lnR>
                      <a:noFill/>
                    </a:lnR>
                    <a:lnT>
                      <a:noFill/>
                    </a:lnT>
                    <a:lnB>
                      <a:noFill/>
                    </a:lnB>
                  </a:tcPr>
                </a:tc>
                <a:tc>
                  <a:txBody>
                    <a:bodyPr/>
                    <a:lstStyle/>
                    <a:p>
                      <a:pPr marL="900430" indent="-900430" algn="ctr">
                        <a:lnSpc>
                          <a:spcPct val="150000"/>
                        </a:lnSpc>
                        <a:spcAft>
                          <a:spcPts val="0"/>
                        </a:spcAft>
                      </a:pPr>
                      <a:r>
                        <a:rPr lang="en-GB" sz="1200" dirty="0" smtClean="0">
                          <a:solidFill>
                            <a:srgbClr val="000000"/>
                          </a:solidFill>
                          <a:latin typeface="Times New Roman"/>
                          <a:ea typeface="Times New Roman"/>
                          <a:cs typeface="Times New Roman"/>
                        </a:rPr>
                        <a:t>ns    </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0.0011</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0.0037</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0.0217</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0.0010</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r>
              <a:tr h="233882">
                <a:tc>
                  <a:txBody>
                    <a:bodyPr/>
                    <a:lstStyle/>
                    <a:p>
                      <a:pPr marL="900430" indent="-900430" algn="ctr">
                        <a:lnSpc>
                          <a:spcPct val="150000"/>
                        </a:lnSpc>
                        <a:spcAft>
                          <a:spcPts val="0"/>
                        </a:spcAft>
                      </a:pPr>
                      <a:r>
                        <a:rPr lang="en-GB" sz="1200" b="0" dirty="0">
                          <a:solidFill>
                            <a:srgbClr val="000000"/>
                          </a:solidFill>
                          <a:latin typeface="Times New Roman"/>
                          <a:ea typeface="Times New Roman"/>
                          <a:cs typeface="Times New Roman"/>
                        </a:rPr>
                        <a:t>AB</a:t>
                      </a:r>
                      <a:endParaRPr lang="en-GB" sz="1200" b="0" dirty="0">
                        <a:latin typeface="Times New Roman"/>
                        <a:ea typeface="Calibri"/>
                        <a:cs typeface="Times New Roman"/>
                      </a:endParaRPr>
                    </a:p>
                  </a:txBody>
                  <a:tcPr marL="19922" marR="19922" marT="0" marB="0">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0.0012</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0.0342</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0.0057</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r>
              <a:tr h="233882">
                <a:tc>
                  <a:txBody>
                    <a:bodyPr/>
                    <a:lstStyle/>
                    <a:p>
                      <a:pPr marL="900430" indent="-900430" algn="ctr">
                        <a:lnSpc>
                          <a:spcPct val="150000"/>
                        </a:lnSpc>
                        <a:spcAft>
                          <a:spcPts val="0"/>
                        </a:spcAft>
                      </a:pPr>
                      <a:r>
                        <a:rPr lang="en-GB" sz="1200" b="0" dirty="0">
                          <a:solidFill>
                            <a:srgbClr val="000000"/>
                          </a:solidFill>
                          <a:latin typeface="Times New Roman"/>
                          <a:ea typeface="Times New Roman"/>
                          <a:cs typeface="Times New Roman"/>
                        </a:rPr>
                        <a:t>AC</a:t>
                      </a:r>
                      <a:endParaRPr lang="en-GB" sz="1200" b="0" dirty="0">
                        <a:latin typeface="Times New Roman"/>
                        <a:ea typeface="Calibri"/>
                        <a:cs typeface="Times New Roman"/>
                      </a:endParaRPr>
                    </a:p>
                  </a:txBody>
                  <a:tcPr marL="19922" marR="19922" marT="0" marB="0">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0.0085</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0.0131</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err="1" smtClean="0">
                          <a:latin typeface="Times New Roman"/>
                          <a:ea typeface="Calibri"/>
                          <a:cs typeface="Times New Roman"/>
                        </a:rPr>
                        <a:t>na</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err="1" smtClean="0">
                          <a:latin typeface="Times New Roman"/>
                          <a:ea typeface="Calibri"/>
                          <a:cs typeface="Times New Roman"/>
                        </a:rPr>
                        <a:t>na</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err="1" smtClean="0">
                          <a:latin typeface="Times New Roman"/>
                          <a:ea typeface="Calibri"/>
                          <a:cs typeface="Times New Roman"/>
                        </a:rPr>
                        <a:t>na</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r>
              <a:tr h="233882">
                <a:tc>
                  <a:txBody>
                    <a:bodyPr/>
                    <a:lstStyle/>
                    <a:p>
                      <a:pPr marL="900430" indent="-900430" algn="ctr">
                        <a:lnSpc>
                          <a:spcPct val="150000"/>
                        </a:lnSpc>
                        <a:spcAft>
                          <a:spcPts val="0"/>
                        </a:spcAft>
                      </a:pPr>
                      <a:r>
                        <a:rPr lang="en-GB" sz="1200" b="0" dirty="0">
                          <a:solidFill>
                            <a:srgbClr val="000000"/>
                          </a:solidFill>
                          <a:latin typeface="Times New Roman"/>
                          <a:ea typeface="Times New Roman"/>
                          <a:cs typeface="Times New Roman"/>
                        </a:rPr>
                        <a:t>BC</a:t>
                      </a:r>
                      <a:endParaRPr lang="en-GB" sz="1200" b="0" dirty="0">
                        <a:latin typeface="Times New Roman"/>
                        <a:ea typeface="Calibri"/>
                        <a:cs typeface="Times New Roman"/>
                      </a:endParaRPr>
                    </a:p>
                  </a:txBody>
                  <a:tcPr marL="19922" marR="19922" marT="0" marB="0">
                    <a:lnL>
                      <a:noFill/>
                    </a:lnL>
                    <a:lnR>
                      <a:noFill/>
                    </a:lnR>
                    <a:lnT>
                      <a:noFill/>
                    </a:lnT>
                    <a:lnB>
                      <a:noFill/>
                    </a:lnB>
                  </a:tcPr>
                </a:tc>
                <a:tc>
                  <a:txBody>
                    <a:bodyPr/>
                    <a:lstStyle/>
                    <a:p>
                      <a:pPr marL="900430" indent="-900430" algn="ctr">
                        <a:lnSpc>
                          <a:spcPct val="150000"/>
                        </a:lnSpc>
                        <a:spcAft>
                          <a:spcPts val="0"/>
                        </a:spcAft>
                      </a:pPr>
                      <a:r>
                        <a:rPr lang="en-GB" sz="1200" dirty="0" err="1" smtClean="0">
                          <a:solidFill>
                            <a:srgbClr val="000000"/>
                          </a:solidFill>
                          <a:latin typeface="Times New Roman"/>
                          <a:ea typeface="Times New Roman"/>
                          <a:cs typeface="Times New Roman"/>
                        </a:rPr>
                        <a:t>na</a:t>
                      </a:r>
                      <a:r>
                        <a:rPr lang="en-GB" sz="1200" dirty="0" smtClean="0">
                          <a:solidFill>
                            <a:srgbClr val="000000"/>
                          </a:solidFill>
                          <a:latin typeface="Times New Roman"/>
                          <a:ea typeface="Times New Roman"/>
                          <a:cs typeface="Times New Roman"/>
                        </a:rPr>
                        <a:t>    </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solidFill>
                            <a:srgbClr val="000000"/>
                          </a:solidFill>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solidFill>
                            <a:srgbClr val="000000"/>
                          </a:solidFill>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err="1" smtClean="0">
                          <a:latin typeface="Times New Roman"/>
                          <a:ea typeface="Calibri"/>
                          <a:cs typeface="Times New Roman"/>
                        </a:rPr>
                        <a:t>na</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err="1" smtClean="0">
                          <a:latin typeface="Times New Roman"/>
                          <a:ea typeface="Calibri"/>
                          <a:cs typeface="Times New Roman"/>
                        </a:rPr>
                        <a:t>na</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latin typeface="Times New Roman"/>
                          <a:ea typeface="Calibri"/>
                          <a:cs typeface="Times New Roman"/>
                        </a:rPr>
                        <a:t>ns</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err="1" smtClean="0">
                          <a:latin typeface="Times New Roman"/>
                          <a:ea typeface="Calibri"/>
                          <a:cs typeface="Times New Roman"/>
                        </a:rPr>
                        <a:t>na</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err="1" smtClean="0">
                          <a:latin typeface="Times New Roman"/>
                          <a:ea typeface="Calibri"/>
                          <a:cs typeface="Times New Roman"/>
                        </a:rPr>
                        <a:t>na</a:t>
                      </a:r>
                      <a:endParaRPr lang="en-GB" sz="1200" dirty="0">
                        <a:latin typeface="Times New Roman"/>
                        <a:ea typeface="Calibri"/>
                        <a:cs typeface="Times New Roman"/>
                      </a:endParaRPr>
                    </a:p>
                  </a:txBody>
                  <a:tcPr marL="19922" marR="19922" marT="0" marB="0" anchor="ctr">
                    <a:lnL>
                      <a:noFill/>
                    </a:lnL>
                    <a:lnR>
                      <a:noFill/>
                    </a:lnR>
                    <a:lnT>
                      <a:noFill/>
                    </a:lnT>
                    <a:lnB>
                      <a:noFill/>
                    </a:lnB>
                  </a:tcPr>
                </a:tc>
              </a:tr>
              <a:tr h="240965">
                <a:tc>
                  <a:txBody>
                    <a:bodyPr/>
                    <a:lstStyle/>
                    <a:p>
                      <a:pPr marL="900430" indent="-900430" algn="ctr">
                        <a:lnSpc>
                          <a:spcPct val="150000"/>
                        </a:lnSpc>
                        <a:spcAft>
                          <a:spcPts val="0"/>
                        </a:spcAft>
                      </a:pPr>
                      <a:r>
                        <a:rPr lang="en-GB" sz="1200" b="0" dirty="0">
                          <a:solidFill>
                            <a:srgbClr val="000000"/>
                          </a:solidFill>
                          <a:latin typeface="Times New Roman"/>
                          <a:ea typeface="Times New Roman"/>
                          <a:cs typeface="Times New Roman"/>
                        </a:rPr>
                        <a:t>A</a:t>
                      </a:r>
                      <a:r>
                        <a:rPr lang="en-GB" sz="1200" b="0" baseline="30000" dirty="0">
                          <a:solidFill>
                            <a:srgbClr val="000000"/>
                          </a:solidFill>
                          <a:latin typeface="Times New Roman"/>
                          <a:ea typeface="Times New Roman"/>
                          <a:cs typeface="Times New Roman"/>
                        </a:rPr>
                        <a:t>2</a:t>
                      </a:r>
                      <a:endParaRPr lang="en-GB" sz="1200" b="0" dirty="0">
                        <a:latin typeface="Times New Roman"/>
                        <a:ea typeface="Calibri"/>
                        <a:cs typeface="Times New Roman"/>
                      </a:endParaRPr>
                    </a:p>
                  </a:txBody>
                  <a:tcPr marL="19922" marR="19922" marT="0" marB="0">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0.0004</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algn="ctr"/>
                      <a:r>
                        <a:rPr lang="en-GB" sz="1200" b="0" dirty="0" err="1" smtClean="0">
                          <a:latin typeface="Times New Roman" pitchFamily="18" charset="0"/>
                          <a:cs typeface="Times New Roman" pitchFamily="18" charset="0"/>
                        </a:rPr>
                        <a:t>na</a:t>
                      </a:r>
                      <a:endParaRPr lang="en-GB" sz="1200" b="0" dirty="0">
                        <a:latin typeface="Times New Roman" pitchFamily="18" charset="0"/>
                        <a:cs typeface="Times New Roman" pitchFamily="18" charset="0"/>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err="1" smtClean="0">
                          <a:latin typeface="Times New Roman"/>
                          <a:ea typeface="Calibri"/>
                          <a:cs typeface="Times New Roman"/>
                        </a:rPr>
                        <a:t>na</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err="1" smtClean="0">
                          <a:latin typeface="Times New Roman"/>
                          <a:ea typeface="Calibri"/>
                          <a:cs typeface="Times New Roman"/>
                        </a:rPr>
                        <a:t>na</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a:solidFill>
                            <a:srgbClr val="000000"/>
                          </a:solidFill>
                          <a:latin typeface="Times New Roman"/>
                          <a:ea typeface="Times New Roman"/>
                          <a:cs typeface="Times New Roman"/>
                        </a:rPr>
                        <a:t>0.0162</a:t>
                      </a:r>
                      <a:endParaRPr lang="en-GB" sz="120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a:solidFill>
                            <a:srgbClr val="000000"/>
                          </a:solidFill>
                          <a:latin typeface="Times New Roman"/>
                          <a:ea typeface="Times New Roman"/>
                          <a:cs typeface="Times New Roman"/>
                        </a:rPr>
                        <a:t>0.0075</a:t>
                      </a:r>
                      <a:endParaRPr lang="en-GB" sz="120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a:solidFill>
                            <a:srgbClr val="000000"/>
                          </a:solidFill>
                          <a:latin typeface="Times New Roman"/>
                          <a:ea typeface="Times New Roman"/>
                          <a:cs typeface="Times New Roman"/>
                        </a:rPr>
                        <a:t>0.0008</a:t>
                      </a:r>
                      <a:endParaRPr lang="en-GB" sz="120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0.0002</a:t>
                      </a:r>
                      <a:endParaRPr lang="en-GB" sz="1200" dirty="0">
                        <a:latin typeface="Times New Roman"/>
                        <a:ea typeface="Calibri"/>
                        <a:cs typeface="Times New Roman"/>
                      </a:endParaRPr>
                    </a:p>
                  </a:txBody>
                  <a:tcPr marL="19922" marR="19922" marT="0" marB="0" anchor="ctr">
                    <a:lnL>
                      <a:noFill/>
                    </a:lnL>
                    <a:lnR>
                      <a:noFill/>
                    </a:lnR>
                    <a:lnT>
                      <a:noFill/>
                    </a:lnT>
                    <a:lnB>
                      <a:noFill/>
                    </a:lnB>
                  </a:tcPr>
                </a:tc>
              </a:tr>
              <a:tr h="233882">
                <a:tc>
                  <a:txBody>
                    <a:bodyPr/>
                    <a:lstStyle/>
                    <a:p>
                      <a:pPr marL="900430" indent="-900430" algn="ctr">
                        <a:lnSpc>
                          <a:spcPct val="150000"/>
                        </a:lnSpc>
                        <a:spcAft>
                          <a:spcPts val="0"/>
                        </a:spcAft>
                      </a:pPr>
                      <a:r>
                        <a:rPr lang="en-GB" sz="1200" b="0" dirty="0">
                          <a:solidFill>
                            <a:srgbClr val="000000"/>
                          </a:solidFill>
                          <a:latin typeface="Times New Roman"/>
                          <a:ea typeface="Times New Roman"/>
                          <a:cs typeface="Times New Roman"/>
                        </a:rPr>
                        <a:t>B</a:t>
                      </a:r>
                      <a:r>
                        <a:rPr lang="en-GB" sz="1200" b="0" baseline="30000" dirty="0">
                          <a:solidFill>
                            <a:srgbClr val="000000"/>
                          </a:solidFill>
                          <a:latin typeface="Times New Roman"/>
                          <a:ea typeface="Times New Roman"/>
                          <a:cs typeface="Times New Roman"/>
                        </a:rPr>
                        <a:t>2</a:t>
                      </a:r>
                      <a:endParaRPr lang="en-GB" sz="1200" b="0" dirty="0">
                        <a:latin typeface="Times New Roman"/>
                        <a:ea typeface="Calibri"/>
                        <a:cs typeface="Times New Roman"/>
                      </a:endParaRPr>
                    </a:p>
                  </a:txBody>
                  <a:tcPr marL="19922" marR="19922" marT="0" marB="0">
                    <a:lnL>
                      <a:noFill/>
                    </a:lnL>
                    <a:lnR>
                      <a:noFill/>
                    </a:lnR>
                    <a:lnT>
                      <a:noFill/>
                    </a:lnT>
                    <a:lnB>
                      <a:noFill/>
                    </a:lnB>
                  </a:tcPr>
                </a:tc>
                <a:tc>
                  <a:txBody>
                    <a:bodyPr/>
                    <a:lstStyle/>
                    <a:p>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na</a:t>
                      </a:r>
                      <a:endParaRPr lang="en-GB" sz="1200" dirty="0">
                        <a:latin typeface="Times New Roman" pitchFamily="18" charset="0"/>
                        <a:cs typeface="Times New Roman" pitchFamily="18" charset="0"/>
                      </a:endParaRPr>
                    </a:p>
                  </a:txBody>
                  <a:tcPr marL="19922" marR="19922" marT="0" marB="0" anchor="ctr">
                    <a:lnL>
                      <a:noFill/>
                    </a:lnL>
                    <a:lnR>
                      <a:noFill/>
                    </a:lnR>
                    <a:lnT>
                      <a:noFill/>
                    </a:lnT>
                    <a:lnB>
                      <a:noFill/>
                    </a:lnB>
                  </a:tcPr>
                </a:tc>
                <a:tc>
                  <a:txBody>
                    <a:bodyPr/>
                    <a:lstStyle/>
                    <a:p>
                      <a:pPr algn="ctr"/>
                      <a:r>
                        <a:rPr lang="en-GB" sz="1200" dirty="0" err="1" smtClean="0">
                          <a:latin typeface="Times New Roman" pitchFamily="18" charset="0"/>
                          <a:cs typeface="Times New Roman" pitchFamily="18" charset="0"/>
                        </a:rPr>
                        <a:t>na</a:t>
                      </a:r>
                      <a:endParaRPr lang="en-GB" sz="1200" dirty="0">
                        <a:latin typeface="Times New Roman" pitchFamily="18" charset="0"/>
                        <a:cs typeface="Times New Roman" pitchFamily="18" charset="0"/>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err="1" smtClean="0">
                          <a:latin typeface="Times New Roman"/>
                          <a:ea typeface="Calibri"/>
                          <a:cs typeface="Times New Roman"/>
                        </a:rPr>
                        <a:t>na</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err="1" smtClean="0">
                          <a:latin typeface="Times New Roman"/>
                          <a:ea typeface="Calibri"/>
                          <a:cs typeface="Times New Roman"/>
                        </a:rPr>
                        <a:t>na</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0.0162</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err="1" smtClean="0">
                          <a:latin typeface="Times New Roman"/>
                          <a:ea typeface="Calibri"/>
                          <a:cs typeface="Times New Roman"/>
                        </a:rPr>
                        <a:t>na</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err="1" smtClean="0">
                          <a:latin typeface="Times New Roman"/>
                          <a:ea typeface="Calibri"/>
                          <a:cs typeface="Times New Roman"/>
                        </a:rPr>
                        <a:t>na</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solidFill>
                            <a:srgbClr val="000000"/>
                          </a:solidFill>
                          <a:latin typeface="Times New Roman"/>
                          <a:ea typeface="Times New Roman"/>
                          <a:cs typeface="Times New Roman"/>
                        </a:rPr>
                        <a:t>0.0070</a:t>
                      </a:r>
                      <a:endParaRPr lang="en-GB" sz="1200" dirty="0">
                        <a:latin typeface="Times New Roman"/>
                        <a:ea typeface="Calibri"/>
                        <a:cs typeface="Times New Roman"/>
                      </a:endParaRPr>
                    </a:p>
                  </a:txBody>
                  <a:tcPr marL="19922" marR="19922" marT="0" marB="0" anchor="ctr">
                    <a:lnL>
                      <a:noFill/>
                    </a:lnL>
                    <a:lnR>
                      <a:noFill/>
                    </a:lnR>
                    <a:lnT>
                      <a:noFill/>
                    </a:lnT>
                    <a:lnB>
                      <a:noFill/>
                    </a:lnB>
                  </a:tcPr>
                </a:tc>
              </a:tr>
              <a:tr h="250557">
                <a:tc>
                  <a:txBody>
                    <a:bodyPr/>
                    <a:lstStyle/>
                    <a:p>
                      <a:pPr marL="900430" indent="-900430" algn="ctr">
                        <a:lnSpc>
                          <a:spcPct val="150000"/>
                        </a:lnSpc>
                        <a:spcAft>
                          <a:spcPts val="0"/>
                        </a:spcAft>
                      </a:pPr>
                      <a:r>
                        <a:rPr lang="en-GB" sz="1200" b="0" dirty="0">
                          <a:solidFill>
                            <a:srgbClr val="000000"/>
                          </a:solidFill>
                          <a:latin typeface="Times New Roman"/>
                          <a:ea typeface="Times New Roman"/>
                          <a:cs typeface="Times New Roman"/>
                        </a:rPr>
                        <a:t>C</a:t>
                      </a:r>
                      <a:r>
                        <a:rPr lang="en-GB" sz="1200" b="0" baseline="30000" dirty="0">
                          <a:solidFill>
                            <a:srgbClr val="000000"/>
                          </a:solidFill>
                          <a:latin typeface="Times New Roman"/>
                          <a:ea typeface="Times New Roman"/>
                          <a:cs typeface="Times New Roman"/>
                        </a:rPr>
                        <a:t>2</a:t>
                      </a:r>
                      <a:endParaRPr lang="en-GB" sz="1200" b="0" dirty="0">
                        <a:latin typeface="Times New Roman"/>
                        <a:ea typeface="Calibri"/>
                        <a:cs typeface="Times New Roman"/>
                      </a:endParaRPr>
                    </a:p>
                  </a:txBody>
                  <a:tcPr marL="19922" marR="19922" marT="0" marB="0">
                    <a:lnL>
                      <a:noFill/>
                    </a:lnL>
                    <a:lnR>
                      <a:noFill/>
                    </a:lnR>
                    <a:lnT>
                      <a:noFill/>
                    </a:lnT>
                    <a:lnB>
                      <a:noFill/>
                    </a:lnB>
                  </a:tcPr>
                </a:tc>
                <a:tc>
                  <a:txBody>
                    <a:bodyPr/>
                    <a:lstStyle/>
                    <a:p>
                      <a:pPr algn="ctr"/>
                      <a:r>
                        <a:rPr lang="en-GB" sz="1200" dirty="0" err="1" smtClean="0">
                          <a:latin typeface="Times New Roman" pitchFamily="18" charset="0"/>
                          <a:cs typeface="Times New Roman" pitchFamily="18" charset="0"/>
                        </a:rPr>
                        <a:t>na</a:t>
                      </a:r>
                      <a:endParaRPr lang="en-GB" sz="1200" dirty="0">
                        <a:latin typeface="Times New Roman" pitchFamily="18" charset="0"/>
                        <a:cs typeface="Times New Roman" pitchFamily="18" charset="0"/>
                      </a:endParaRPr>
                    </a:p>
                  </a:txBody>
                  <a:tcPr marL="19922" marR="19922" marT="0" marB="0" anchor="ctr">
                    <a:lnL>
                      <a:noFill/>
                    </a:lnL>
                    <a:lnR>
                      <a:noFill/>
                    </a:lnR>
                    <a:lnT>
                      <a:noFill/>
                    </a:lnT>
                    <a:lnB>
                      <a:noFill/>
                    </a:lnB>
                  </a:tcPr>
                </a:tc>
                <a:tc>
                  <a:txBody>
                    <a:bodyPr/>
                    <a:lstStyle/>
                    <a:p>
                      <a:pPr algn="ctr"/>
                      <a:r>
                        <a:rPr lang="en-GB" sz="1200" dirty="0" err="1" smtClean="0">
                          <a:latin typeface="Times New Roman" pitchFamily="18" charset="0"/>
                          <a:cs typeface="Times New Roman" pitchFamily="18" charset="0"/>
                        </a:rPr>
                        <a:t>na</a:t>
                      </a:r>
                      <a:endParaRPr lang="en-GB" sz="1200" dirty="0">
                        <a:latin typeface="Times New Roman" pitchFamily="18" charset="0"/>
                        <a:cs typeface="Times New Roman" pitchFamily="18" charset="0"/>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err="1" smtClean="0">
                          <a:latin typeface="Times New Roman"/>
                          <a:ea typeface="Calibri"/>
                          <a:cs typeface="Times New Roman"/>
                        </a:rPr>
                        <a:t>na</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err="1" smtClean="0">
                          <a:latin typeface="Times New Roman"/>
                          <a:ea typeface="Calibri"/>
                          <a:cs typeface="Times New Roman"/>
                        </a:rPr>
                        <a:t>na</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err="1" smtClean="0">
                          <a:latin typeface="Times New Roman"/>
                          <a:ea typeface="Calibri"/>
                          <a:cs typeface="Times New Roman"/>
                        </a:rPr>
                        <a:t>na</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err="1" smtClean="0">
                          <a:latin typeface="Times New Roman"/>
                          <a:ea typeface="Calibri"/>
                          <a:cs typeface="Times New Roman"/>
                        </a:rPr>
                        <a:t>na</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err="1" smtClean="0">
                          <a:latin typeface="Times New Roman"/>
                          <a:ea typeface="Calibri"/>
                          <a:cs typeface="Times New Roman"/>
                        </a:rPr>
                        <a:t>na</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err="1" smtClean="0">
                          <a:latin typeface="Times New Roman"/>
                          <a:ea typeface="Calibri"/>
                          <a:cs typeface="Times New Roman"/>
                        </a:rPr>
                        <a:t>na</a:t>
                      </a:r>
                      <a:endParaRPr lang="en-GB" sz="1200" dirty="0">
                        <a:latin typeface="Times New Roman"/>
                        <a:ea typeface="Calibri"/>
                        <a:cs typeface="Times New Roman"/>
                      </a:endParaRPr>
                    </a:p>
                  </a:txBody>
                  <a:tcPr marL="19922" marR="19922" marT="0" marB="0" anchor="ctr">
                    <a:lnL>
                      <a:noFill/>
                    </a:lnL>
                    <a:lnR>
                      <a:noFill/>
                    </a:lnR>
                    <a:lnT>
                      <a:noFill/>
                    </a:lnT>
                    <a:lnB>
                      <a:noFill/>
                    </a:lnB>
                  </a:tcPr>
                </a:tc>
              </a:tr>
              <a:tr h="276822">
                <a:tc>
                  <a:txBody>
                    <a:bodyPr/>
                    <a:lstStyle/>
                    <a:p>
                      <a:pPr marL="900430" indent="-900430" algn="ctr">
                        <a:lnSpc>
                          <a:spcPct val="150000"/>
                        </a:lnSpc>
                        <a:spcAft>
                          <a:spcPts val="0"/>
                        </a:spcAft>
                      </a:pPr>
                      <a:r>
                        <a:rPr lang="en-GB" sz="1200" b="0" dirty="0" smtClean="0">
                          <a:solidFill>
                            <a:srgbClr val="000000"/>
                          </a:solidFill>
                          <a:latin typeface="Times New Roman"/>
                          <a:ea typeface="Times New Roman"/>
                          <a:cs typeface="Times New Roman"/>
                        </a:rPr>
                        <a:t>LOF p-value</a:t>
                      </a:r>
                      <a:endParaRPr lang="en-GB" sz="1200" b="0" dirty="0">
                        <a:latin typeface="Times New Roman"/>
                        <a:ea typeface="Calibri"/>
                        <a:cs typeface="Times New Roman"/>
                      </a:endParaRPr>
                    </a:p>
                  </a:txBody>
                  <a:tcPr marL="19922" marR="19922" marT="0" marB="0">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0.1595</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0.3942</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a:solidFill>
                            <a:srgbClr val="000000"/>
                          </a:solidFill>
                          <a:latin typeface="Times New Roman"/>
                          <a:ea typeface="Times New Roman"/>
                          <a:cs typeface="Times New Roman"/>
                        </a:rPr>
                        <a:t>0.3494</a:t>
                      </a:r>
                      <a:endParaRPr lang="en-GB" sz="120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0.0290</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a:solidFill>
                            <a:srgbClr val="000000"/>
                          </a:solidFill>
                          <a:latin typeface="Times New Roman"/>
                          <a:ea typeface="Times New Roman"/>
                          <a:cs typeface="Times New Roman"/>
                        </a:rPr>
                        <a:t>0.8933</a:t>
                      </a:r>
                      <a:endParaRPr lang="en-GB" sz="120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a:solidFill>
                            <a:srgbClr val="000000"/>
                          </a:solidFill>
                          <a:latin typeface="Times New Roman"/>
                          <a:ea typeface="Times New Roman"/>
                          <a:cs typeface="Times New Roman"/>
                        </a:rPr>
                        <a:t>0.0638</a:t>
                      </a:r>
                      <a:endParaRPr lang="en-GB" sz="120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a:solidFill>
                            <a:srgbClr val="000000"/>
                          </a:solidFill>
                          <a:latin typeface="Times New Roman"/>
                          <a:ea typeface="Times New Roman"/>
                          <a:cs typeface="Times New Roman"/>
                        </a:rPr>
                        <a:t>0.1446</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GB" sz="1200" dirty="0" smtClean="0">
                          <a:solidFill>
                            <a:srgbClr val="000000"/>
                          </a:solidFill>
                          <a:latin typeface="Times New Roman"/>
                          <a:ea typeface="Times New Roman"/>
                          <a:cs typeface="Times New Roman"/>
                        </a:rPr>
                        <a:t>0.6830</a:t>
                      </a:r>
                      <a:endParaRPr lang="en-GB" sz="1200" dirty="0">
                        <a:latin typeface="Times New Roman"/>
                        <a:ea typeface="Calibri"/>
                        <a:cs typeface="Times New Roman"/>
                      </a:endParaRPr>
                    </a:p>
                  </a:txBody>
                  <a:tcPr marL="19922" marR="19922" marT="0" marB="0" anchor="ctr">
                    <a:lnL>
                      <a:noFill/>
                    </a:lnL>
                    <a:lnR>
                      <a:noFill/>
                    </a:lnR>
                    <a:lnT>
                      <a:noFill/>
                    </a:lnT>
                    <a:lnB>
                      <a:noFill/>
                    </a:lnB>
                  </a:tcPr>
                </a:tc>
              </a:tr>
              <a:tr h="233882">
                <a:tc>
                  <a:txBody>
                    <a:bodyPr/>
                    <a:lstStyle/>
                    <a:p>
                      <a:pPr marL="900430" indent="-900430" algn="ctr">
                        <a:lnSpc>
                          <a:spcPct val="150000"/>
                        </a:lnSpc>
                        <a:spcAft>
                          <a:spcPts val="0"/>
                        </a:spcAft>
                      </a:pPr>
                      <a:r>
                        <a:rPr lang="en-US" sz="1200" b="0" dirty="0">
                          <a:solidFill>
                            <a:srgbClr val="000000"/>
                          </a:solidFill>
                          <a:latin typeface="Times New Roman"/>
                          <a:ea typeface="Times New Roman"/>
                          <a:cs typeface="Times New Roman"/>
                        </a:rPr>
                        <a:t>R</a:t>
                      </a:r>
                      <a:r>
                        <a:rPr lang="en-US" sz="1200" b="0" baseline="30000" dirty="0">
                          <a:solidFill>
                            <a:srgbClr val="000000"/>
                          </a:solidFill>
                          <a:latin typeface="Times New Roman"/>
                          <a:ea typeface="Times New Roman"/>
                          <a:cs typeface="Times New Roman"/>
                        </a:rPr>
                        <a:t>2</a:t>
                      </a:r>
                      <a:endParaRPr lang="en-GB" sz="1200" b="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0.8754</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0.7858</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0.8483</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0.8088</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US" sz="1200">
                          <a:solidFill>
                            <a:srgbClr val="000000"/>
                          </a:solidFill>
                          <a:latin typeface="Times New Roman"/>
                          <a:ea typeface="Times New Roman"/>
                          <a:cs typeface="Times New Roman"/>
                        </a:rPr>
                        <a:t>0.8430</a:t>
                      </a:r>
                      <a:endParaRPr lang="en-GB" sz="120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US" sz="1200">
                          <a:solidFill>
                            <a:srgbClr val="000000"/>
                          </a:solidFill>
                          <a:latin typeface="Times New Roman"/>
                          <a:ea typeface="Times New Roman"/>
                          <a:cs typeface="Times New Roman"/>
                        </a:rPr>
                        <a:t>0.7332</a:t>
                      </a:r>
                      <a:endParaRPr lang="en-GB" sz="120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0.7662</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US" sz="1200" dirty="0" smtClean="0">
                          <a:solidFill>
                            <a:srgbClr val="000000"/>
                          </a:solidFill>
                          <a:latin typeface="Times New Roman"/>
                          <a:ea typeface="Times New Roman"/>
                          <a:cs typeface="Times New Roman"/>
                        </a:rPr>
                        <a:t>0.7101</a:t>
                      </a:r>
                      <a:endParaRPr lang="en-GB" sz="1200" dirty="0">
                        <a:latin typeface="Times New Roman"/>
                        <a:ea typeface="Calibri"/>
                        <a:cs typeface="Times New Roman"/>
                      </a:endParaRPr>
                    </a:p>
                  </a:txBody>
                  <a:tcPr marL="19922" marR="19922" marT="0" marB="0" anchor="ctr">
                    <a:lnL>
                      <a:noFill/>
                    </a:lnL>
                    <a:lnR>
                      <a:noFill/>
                    </a:lnR>
                    <a:lnT>
                      <a:noFill/>
                    </a:lnT>
                    <a:lnB>
                      <a:noFill/>
                    </a:lnB>
                  </a:tcPr>
                </a:tc>
              </a:tr>
              <a:tr h="250557">
                <a:tc>
                  <a:txBody>
                    <a:bodyPr/>
                    <a:lstStyle/>
                    <a:p>
                      <a:pPr marL="900430" indent="-900430" algn="ctr">
                        <a:lnSpc>
                          <a:spcPct val="150000"/>
                        </a:lnSpc>
                        <a:spcAft>
                          <a:spcPts val="0"/>
                        </a:spcAft>
                      </a:pPr>
                      <a:r>
                        <a:rPr lang="en-US" sz="1200" b="0" dirty="0" smtClean="0">
                          <a:solidFill>
                            <a:srgbClr val="000000"/>
                          </a:solidFill>
                          <a:latin typeface="Times New Roman"/>
                          <a:ea typeface="Times New Roman"/>
                          <a:cs typeface="Times New Roman"/>
                        </a:rPr>
                        <a:t>Adj. </a:t>
                      </a:r>
                      <a:r>
                        <a:rPr lang="en-US" sz="1200" b="0" dirty="0">
                          <a:solidFill>
                            <a:srgbClr val="000000"/>
                          </a:solidFill>
                          <a:latin typeface="Times New Roman"/>
                          <a:ea typeface="Times New Roman"/>
                          <a:cs typeface="Times New Roman"/>
                        </a:rPr>
                        <a:t>R</a:t>
                      </a:r>
                      <a:r>
                        <a:rPr lang="en-US" sz="1200" b="0" baseline="30000" dirty="0">
                          <a:solidFill>
                            <a:srgbClr val="000000"/>
                          </a:solidFill>
                          <a:latin typeface="Times New Roman"/>
                          <a:ea typeface="Times New Roman"/>
                          <a:cs typeface="Times New Roman"/>
                        </a:rPr>
                        <a:t>2</a:t>
                      </a:r>
                      <a:endParaRPr lang="en-GB" sz="1200" b="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US" sz="1200" dirty="0" smtClean="0">
                          <a:solidFill>
                            <a:srgbClr val="000000"/>
                          </a:solidFill>
                          <a:latin typeface="Times New Roman"/>
                          <a:ea typeface="Times New Roman"/>
                          <a:cs typeface="Times New Roman"/>
                        </a:rPr>
                        <a:t>0.8007</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US" sz="1200" dirty="0" smtClean="0">
                          <a:solidFill>
                            <a:srgbClr val="000000"/>
                          </a:solidFill>
                          <a:latin typeface="Times New Roman"/>
                          <a:ea typeface="Times New Roman"/>
                          <a:cs typeface="Times New Roman"/>
                        </a:rPr>
                        <a:t>0.6572</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US" sz="1200" dirty="0" smtClean="0">
                          <a:solidFill>
                            <a:srgbClr val="000000"/>
                          </a:solidFill>
                          <a:latin typeface="Times New Roman"/>
                          <a:ea typeface="Times New Roman"/>
                          <a:cs typeface="Times New Roman"/>
                        </a:rPr>
                        <a:t>0.7573</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US" sz="1200" dirty="0" smtClean="0">
                          <a:solidFill>
                            <a:srgbClr val="000000"/>
                          </a:solidFill>
                          <a:latin typeface="Times New Roman"/>
                          <a:ea typeface="Times New Roman"/>
                          <a:cs typeface="Times New Roman"/>
                        </a:rPr>
                        <a:t>0.7646</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US" sz="1200" dirty="0" smtClean="0">
                          <a:solidFill>
                            <a:srgbClr val="000000"/>
                          </a:solidFill>
                          <a:latin typeface="Times New Roman"/>
                          <a:ea typeface="Times New Roman"/>
                          <a:cs typeface="Times New Roman"/>
                        </a:rPr>
                        <a:t>0.7717</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US" sz="1200" dirty="0" smtClean="0">
                          <a:solidFill>
                            <a:srgbClr val="000000"/>
                          </a:solidFill>
                          <a:latin typeface="Times New Roman"/>
                          <a:ea typeface="Times New Roman"/>
                          <a:cs typeface="Times New Roman"/>
                        </a:rPr>
                        <a:t>0.6119</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US" sz="1200" dirty="0" smtClean="0">
                          <a:solidFill>
                            <a:srgbClr val="000000"/>
                          </a:solidFill>
                          <a:latin typeface="Times New Roman"/>
                          <a:ea typeface="Times New Roman"/>
                          <a:cs typeface="Times New Roman"/>
                        </a:rPr>
                        <a:t>0.6599</a:t>
                      </a:r>
                      <a:endParaRPr lang="en-GB" sz="1200" dirty="0">
                        <a:latin typeface="Times New Roman"/>
                        <a:ea typeface="Calibri"/>
                        <a:cs typeface="Times New Roman"/>
                      </a:endParaRPr>
                    </a:p>
                  </a:txBody>
                  <a:tcPr marL="19922" marR="19922" marT="0" marB="0" anchor="ctr">
                    <a:lnL>
                      <a:noFill/>
                    </a:lnL>
                    <a:lnR>
                      <a:noFill/>
                    </a:lnR>
                    <a:lnT>
                      <a:noFill/>
                    </a:lnT>
                    <a:lnB>
                      <a:noFill/>
                    </a:lnB>
                  </a:tcPr>
                </a:tc>
                <a:tc>
                  <a:txBody>
                    <a:bodyPr/>
                    <a:lstStyle/>
                    <a:p>
                      <a:pPr marL="900430" indent="-900430" algn="ctr">
                        <a:lnSpc>
                          <a:spcPct val="150000"/>
                        </a:lnSpc>
                        <a:spcAft>
                          <a:spcPts val="0"/>
                        </a:spcAft>
                      </a:pPr>
                      <a:r>
                        <a:rPr lang="en-US" sz="1200" dirty="0" smtClean="0">
                          <a:solidFill>
                            <a:srgbClr val="000000"/>
                          </a:solidFill>
                          <a:latin typeface="Times New Roman"/>
                          <a:ea typeface="Times New Roman"/>
                          <a:cs typeface="Times New Roman"/>
                        </a:rPr>
                        <a:t>0.6135</a:t>
                      </a:r>
                      <a:endParaRPr lang="en-GB" sz="1200" dirty="0">
                        <a:latin typeface="Times New Roman"/>
                        <a:ea typeface="Calibri"/>
                        <a:cs typeface="Times New Roman"/>
                      </a:endParaRPr>
                    </a:p>
                  </a:txBody>
                  <a:tcPr marL="19922" marR="19922" marT="0" marB="0" anchor="ctr">
                    <a:lnL>
                      <a:noFill/>
                    </a:lnL>
                    <a:lnR>
                      <a:noFill/>
                    </a:lnR>
                    <a:lnT>
                      <a:noFill/>
                    </a:lnT>
                    <a:lnB>
                      <a:noFill/>
                    </a:lnB>
                  </a:tcPr>
                </a:tc>
              </a:tr>
              <a:tr h="250557">
                <a:tc>
                  <a:txBody>
                    <a:bodyPr/>
                    <a:lstStyle/>
                    <a:p>
                      <a:pPr marL="900430" indent="-900430" algn="ctr">
                        <a:lnSpc>
                          <a:spcPct val="150000"/>
                        </a:lnSpc>
                        <a:spcAft>
                          <a:spcPts val="0"/>
                        </a:spcAft>
                      </a:pPr>
                      <a:r>
                        <a:rPr lang="en-GB" sz="1200" b="0" dirty="0" smtClean="0">
                          <a:latin typeface="Times New Roman"/>
                          <a:ea typeface="Calibri"/>
                          <a:cs typeface="Times New Roman"/>
                        </a:rPr>
                        <a:t>Pred. </a:t>
                      </a:r>
                      <a:r>
                        <a:rPr lang="en-US" sz="1200" b="0" dirty="0" smtClean="0">
                          <a:solidFill>
                            <a:srgbClr val="000000"/>
                          </a:solidFill>
                          <a:latin typeface="Times New Roman"/>
                          <a:ea typeface="Times New Roman"/>
                          <a:cs typeface="Times New Roman"/>
                        </a:rPr>
                        <a:t>R</a:t>
                      </a:r>
                      <a:r>
                        <a:rPr lang="en-US" sz="1200" b="0" baseline="30000" dirty="0" smtClean="0">
                          <a:solidFill>
                            <a:srgbClr val="000000"/>
                          </a:solidFill>
                          <a:latin typeface="Times New Roman"/>
                          <a:ea typeface="Times New Roman"/>
                          <a:cs typeface="Times New Roman"/>
                        </a:rPr>
                        <a:t>2</a:t>
                      </a:r>
                      <a:endParaRPr lang="en-GB" sz="1200" b="0" dirty="0">
                        <a:latin typeface="Times New Roman"/>
                        <a:ea typeface="Calibri"/>
                        <a:cs typeface="Times New Roman"/>
                      </a:endParaRPr>
                    </a:p>
                  </a:txBody>
                  <a:tcPr marL="19922" marR="19922" marT="0" marB="0" anchor="ctr">
                    <a:lnL>
                      <a:noFill/>
                    </a:lnL>
                    <a:lnR>
                      <a:noFill/>
                    </a:lnR>
                    <a:lnT>
                      <a:noFill/>
                    </a:lnT>
                    <a:lnB>
                      <a:noFill/>
                    </a:lnB>
                  </a:tcPr>
                </a:tc>
                <a:tc>
                  <a:txBody>
                    <a:bodyPr/>
                    <a:lstStyle/>
                    <a:p>
                      <a:pPr indent="-900430" algn="ctr">
                        <a:lnSpc>
                          <a:spcPct val="115000"/>
                        </a:lnSpc>
                        <a:spcAft>
                          <a:spcPts val="0"/>
                        </a:spcAft>
                      </a:pPr>
                      <a:r>
                        <a:rPr lang="en-GB" sz="1200" dirty="0">
                          <a:solidFill>
                            <a:srgbClr val="000000"/>
                          </a:solidFill>
                          <a:latin typeface="Times New Roman"/>
                          <a:ea typeface="Times New Roman"/>
                          <a:cs typeface="Times New Roman"/>
                        </a:rPr>
                        <a:t>0.4448</a:t>
                      </a:r>
                      <a:endParaRPr lang="en-GB" sz="1100" dirty="0">
                        <a:latin typeface="Arial"/>
                        <a:ea typeface="Arial"/>
                        <a:cs typeface="Times New Roman"/>
                      </a:endParaRPr>
                    </a:p>
                  </a:txBody>
                  <a:tcPr marL="68580" marR="68580" marT="0" marB="0" anchor="b">
                    <a:lnL>
                      <a:noFill/>
                    </a:lnL>
                    <a:lnR>
                      <a:noFill/>
                    </a:lnR>
                    <a:lnT>
                      <a:noFill/>
                    </a:lnT>
                    <a:lnB>
                      <a:noFill/>
                    </a:lnB>
                  </a:tcPr>
                </a:tc>
                <a:tc>
                  <a:txBody>
                    <a:bodyPr/>
                    <a:lstStyle/>
                    <a:p>
                      <a:pPr indent="-900430" algn="ctr">
                        <a:lnSpc>
                          <a:spcPct val="115000"/>
                        </a:lnSpc>
                        <a:spcAft>
                          <a:spcPts val="0"/>
                        </a:spcAft>
                      </a:pPr>
                      <a:r>
                        <a:rPr lang="en-GB" sz="1200">
                          <a:solidFill>
                            <a:srgbClr val="000000"/>
                          </a:solidFill>
                          <a:latin typeface="Times New Roman"/>
                          <a:ea typeface="Times New Roman"/>
                          <a:cs typeface="Times New Roman"/>
                        </a:rPr>
                        <a:t>0.4545</a:t>
                      </a:r>
                      <a:endParaRPr lang="en-GB" sz="1100">
                        <a:latin typeface="Arial"/>
                        <a:ea typeface="Arial"/>
                        <a:cs typeface="Times New Roman"/>
                      </a:endParaRPr>
                    </a:p>
                  </a:txBody>
                  <a:tcPr marL="68580" marR="68580" marT="0" marB="0" anchor="b">
                    <a:lnL>
                      <a:noFill/>
                    </a:lnL>
                    <a:lnR>
                      <a:noFill/>
                    </a:lnR>
                    <a:lnT>
                      <a:noFill/>
                    </a:lnT>
                    <a:lnB>
                      <a:noFill/>
                    </a:lnB>
                  </a:tcPr>
                </a:tc>
                <a:tc>
                  <a:txBody>
                    <a:bodyPr/>
                    <a:lstStyle/>
                    <a:p>
                      <a:pPr indent="-900430" algn="ctr">
                        <a:lnSpc>
                          <a:spcPct val="115000"/>
                        </a:lnSpc>
                        <a:spcAft>
                          <a:spcPts val="0"/>
                        </a:spcAft>
                      </a:pPr>
                      <a:r>
                        <a:rPr lang="en-GB" sz="1200">
                          <a:solidFill>
                            <a:srgbClr val="000000"/>
                          </a:solidFill>
                          <a:latin typeface="Times New Roman"/>
                          <a:ea typeface="Times New Roman"/>
                          <a:cs typeface="Times New Roman"/>
                        </a:rPr>
                        <a:t>0.6025</a:t>
                      </a:r>
                      <a:endParaRPr lang="en-GB" sz="1100">
                        <a:latin typeface="Arial"/>
                        <a:ea typeface="Arial"/>
                        <a:cs typeface="Times New Roman"/>
                      </a:endParaRPr>
                    </a:p>
                  </a:txBody>
                  <a:tcPr marL="68580" marR="68580" marT="0" marB="0" anchor="b">
                    <a:lnL>
                      <a:noFill/>
                    </a:lnL>
                    <a:lnR>
                      <a:noFill/>
                    </a:lnR>
                    <a:lnT>
                      <a:noFill/>
                    </a:lnT>
                    <a:lnB>
                      <a:noFill/>
                    </a:lnB>
                  </a:tcPr>
                </a:tc>
                <a:tc>
                  <a:txBody>
                    <a:bodyPr/>
                    <a:lstStyle/>
                    <a:p>
                      <a:pPr indent="-900430" algn="ctr">
                        <a:lnSpc>
                          <a:spcPct val="115000"/>
                        </a:lnSpc>
                        <a:spcAft>
                          <a:spcPts val="0"/>
                        </a:spcAft>
                      </a:pPr>
                      <a:r>
                        <a:rPr lang="en-GB" sz="1200">
                          <a:solidFill>
                            <a:srgbClr val="000000"/>
                          </a:solidFill>
                          <a:latin typeface="Times New Roman"/>
                          <a:ea typeface="Times New Roman"/>
                          <a:cs typeface="Times New Roman"/>
                        </a:rPr>
                        <a:t>0.6596</a:t>
                      </a:r>
                      <a:endParaRPr lang="en-GB" sz="1100">
                        <a:latin typeface="Arial"/>
                        <a:ea typeface="Arial"/>
                        <a:cs typeface="Times New Roman"/>
                      </a:endParaRPr>
                    </a:p>
                  </a:txBody>
                  <a:tcPr marL="68580" marR="68580" marT="0" marB="0" anchor="b">
                    <a:lnL>
                      <a:noFill/>
                    </a:lnL>
                    <a:lnR>
                      <a:noFill/>
                    </a:lnR>
                    <a:lnT>
                      <a:noFill/>
                    </a:lnT>
                    <a:lnB>
                      <a:noFill/>
                    </a:lnB>
                  </a:tcPr>
                </a:tc>
                <a:tc>
                  <a:txBody>
                    <a:bodyPr/>
                    <a:lstStyle/>
                    <a:p>
                      <a:pPr indent="-900430" algn="ctr">
                        <a:lnSpc>
                          <a:spcPct val="115000"/>
                        </a:lnSpc>
                        <a:spcAft>
                          <a:spcPts val="0"/>
                        </a:spcAft>
                      </a:pPr>
                      <a:r>
                        <a:rPr lang="en-GB" sz="1200">
                          <a:solidFill>
                            <a:srgbClr val="000000"/>
                          </a:solidFill>
                          <a:latin typeface="Times New Roman"/>
                          <a:ea typeface="Times New Roman"/>
                          <a:cs typeface="Times New Roman"/>
                        </a:rPr>
                        <a:t>0.6441</a:t>
                      </a:r>
                      <a:endParaRPr lang="en-GB" sz="1100">
                        <a:latin typeface="Arial"/>
                        <a:ea typeface="Arial"/>
                        <a:cs typeface="Times New Roman"/>
                      </a:endParaRPr>
                    </a:p>
                  </a:txBody>
                  <a:tcPr marL="68580" marR="68580" marT="0" marB="0" anchor="b">
                    <a:lnL>
                      <a:noFill/>
                    </a:lnL>
                    <a:lnR>
                      <a:noFill/>
                    </a:lnR>
                    <a:lnT>
                      <a:noFill/>
                    </a:lnT>
                    <a:lnB>
                      <a:noFill/>
                    </a:lnB>
                  </a:tcPr>
                </a:tc>
                <a:tc>
                  <a:txBody>
                    <a:bodyPr/>
                    <a:lstStyle/>
                    <a:p>
                      <a:pPr indent="-900430" algn="ctr">
                        <a:lnSpc>
                          <a:spcPct val="115000"/>
                        </a:lnSpc>
                        <a:spcAft>
                          <a:spcPts val="0"/>
                        </a:spcAft>
                      </a:pPr>
                      <a:r>
                        <a:rPr lang="en-GB" sz="1200">
                          <a:solidFill>
                            <a:srgbClr val="000000"/>
                          </a:solidFill>
                          <a:latin typeface="Times New Roman"/>
                          <a:ea typeface="Times New Roman"/>
                          <a:cs typeface="Times New Roman"/>
                        </a:rPr>
                        <a:t>0.2541</a:t>
                      </a:r>
                      <a:endParaRPr lang="en-GB" sz="1100">
                        <a:latin typeface="Arial"/>
                        <a:ea typeface="Arial"/>
                        <a:cs typeface="Times New Roman"/>
                      </a:endParaRPr>
                    </a:p>
                  </a:txBody>
                  <a:tcPr marL="68580" marR="68580" marT="0" marB="0" anchor="b">
                    <a:lnL>
                      <a:noFill/>
                    </a:lnL>
                    <a:lnR>
                      <a:noFill/>
                    </a:lnR>
                    <a:lnT>
                      <a:noFill/>
                    </a:lnT>
                    <a:lnB>
                      <a:noFill/>
                    </a:lnB>
                  </a:tcPr>
                </a:tc>
                <a:tc>
                  <a:txBody>
                    <a:bodyPr/>
                    <a:lstStyle/>
                    <a:p>
                      <a:pPr indent="-900430" algn="ctr">
                        <a:lnSpc>
                          <a:spcPct val="115000"/>
                        </a:lnSpc>
                        <a:spcAft>
                          <a:spcPts val="0"/>
                        </a:spcAft>
                      </a:pPr>
                      <a:r>
                        <a:rPr lang="en-GB" sz="1200">
                          <a:solidFill>
                            <a:srgbClr val="000000"/>
                          </a:solidFill>
                          <a:latin typeface="Times New Roman"/>
                          <a:ea typeface="Times New Roman"/>
                          <a:cs typeface="Times New Roman"/>
                        </a:rPr>
                        <a:t>0.4039</a:t>
                      </a:r>
                      <a:endParaRPr lang="en-GB" sz="1100">
                        <a:latin typeface="Arial"/>
                        <a:ea typeface="Arial"/>
                        <a:cs typeface="Times New Roman"/>
                      </a:endParaRPr>
                    </a:p>
                  </a:txBody>
                  <a:tcPr marL="68580" marR="68580" marT="0" marB="0" anchor="b">
                    <a:lnL>
                      <a:noFill/>
                    </a:lnL>
                    <a:lnR>
                      <a:noFill/>
                    </a:lnR>
                    <a:lnT>
                      <a:noFill/>
                    </a:lnT>
                    <a:lnB>
                      <a:noFill/>
                    </a:lnB>
                  </a:tcPr>
                </a:tc>
                <a:tc>
                  <a:txBody>
                    <a:bodyPr/>
                    <a:lstStyle/>
                    <a:p>
                      <a:pPr indent="-900430" algn="ctr">
                        <a:lnSpc>
                          <a:spcPct val="115000"/>
                        </a:lnSpc>
                        <a:spcAft>
                          <a:spcPts val="0"/>
                        </a:spcAft>
                      </a:pPr>
                      <a:r>
                        <a:rPr lang="en-GB" sz="1200" dirty="0">
                          <a:solidFill>
                            <a:srgbClr val="000000"/>
                          </a:solidFill>
                          <a:latin typeface="Times New Roman"/>
                          <a:ea typeface="Times New Roman"/>
                          <a:cs typeface="Times New Roman"/>
                        </a:rPr>
                        <a:t>0.3812</a:t>
                      </a:r>
                      <a:endParaRPr lang="en-GB" sz="1100" dirty="0">
                        <a:latin typeface="Arial"/>
                        <a:ea typeface="Arial"/>
                        <a:cs typeface="Times New Roman"/>
                      </a:endParaRPr>
                    </a:p>
                  </a:txBody>
                  <a:tcPr marL="68580" marR="68580" marT="0" marB="0" anchor="b">
                    <a:lnL>
                      <a:noFill/>
                    </a:lnL>
                    <a:lnR>
                      <a:noFill/>
                    </a:lnR>
                    <a:lnT>
                      <a:noFill/>
                    </a:lnT>
                    <a:lnB>
                      <a:noFill/>
                    </a:lnB>
                  </a:tcPr>
                </a:tc>
              </a:tr>
              <a:tr h="415233">
                <a:tc>
                  <a:txBody>
                    <a:bodyPr/>
                    <a:lstStyle/>
                    <a:p>
                      <a:pPr marL="900430" indent="-900430" algn="ctr">
                        <a:lnSpc>
                          <a:spcPct val="150000"/>
                        </a:lnSpc>
                        <a:spcAft>
                          <a:spcPts val="0"/>
                        </a:spcAft>
                      </a:pPr>
                      <a:r>
                        <a:rPr lang="en-US" sz="1200" b="0" dirty="0" err="1" smtClean="0">
                          <a:solidFill>
                            <a:srgbClr val="000000"/>
                          </a:solidFill>
                          <a:latin typeface="Times New Roman"/>
                          <a:ea typeface="Times New Roman"/>
                          <a:cs typeface="Times New Roman"/>
                        </a:rPr>
                        <a:t>Adeq</a:t>
                      </a:r>
                      <a:r>
                        <a:rPr lang="en-US" sz="1200" b="0" dirty="0" smtClean="0">
                          <a:solidFill>
                            <a:srgbClr val="000000"/>
                          </a:solidFill>
                          <a:latin typeface="Times New Roman"/>
                          <a:ea typeface="Times New Roman"/>
                          <a:cs typeface="Times New Roman"/>
                        </a:rPr>
                        <a:t>. </a:t>
                      </a:r>
                      <a:r>
                        <a:rPr lang="en-US" sz="1200" b="0" dirty="0">
                          <a:solidFill>
                            <a:srgbClr val="000000"/>
                          </a:solidFill>
                          <a:latin typeface="Times New Roman"/>
                          <a:ea typeface="Times New Roman"/>
                          <a:cs typeface="Times New Roman"/>
                        </a:rPr>
                        <a:t>Precision</a:t>
                      </a:r>
                      <a:endParaRPr lang="en-GB" sz="1200" b="0" dirty="0">
                        <a:latin typeface="Times New Roman"/>
                        <a:ea typeface="Calibri"/>
                        <a:cs typeface="Times New Roman"/>
                      </a:endParaRPr>
                    </a:p>
                  </a:txBody>
                  <a:tcPr marL="19922" marR="1992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9.848</a:t>
                      </a:r>
                      <a:endParaRPr lang="en-GB" sz="1200" dirty="0">
                        <a:latin typeface="Times New Roman"/>
                        <a:ea typeface="Calibri"/>
                        <a:cs typeface="Times New Roman"/>
                      </a:endParaRPr>
                    </a:p>
                  </a:txBody>
                  <a:tcPr marL="19922" marR="1992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10.997</a:t>
                      </a:r>
                      <a:endParaRPr lang="en-GB" sz="1200" dirty="0">
                        <a:latin typeface="Times New Roman"/>
                        <a:ea typeface="Calibri"/>
                        <a:cs typeface="Times New Roman"/>
                      </a:endParaRPr>
                    </a:p>
                  </a:txBody>
                  <a:tcPr marL="19922" marR="1992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13.680</a:t>
                      </a:r>
                      <a:endParaRPr lang="en-GB" sz="1200" dirty="0">
                        <a:latin typeface="Times New Roman"/>
                        <a:ea typeface="Calibri"/>
                        <a:cs typeface="Times New Roman"/>
                      </a:endParaRPr>
                    </a:p>
                  </a:txBody>
                  <a:tcPr marL="19922" marR="1992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14.444</a:t>
                      </a:r>
                      <a:endParaRPr lang="en-GB" sz="1200" dirty="0">
                        <a:latin typeface="Times New Roman"/>
                        <a:ea typeface="Calibri"/>
                        <a:cs typeface="Times New Roman"/>
                      </a:endParaRPr>
                    </a:p>
                  </a:txBody>
                  <a:tcPr marL="19922" marR="1992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0"/>
                        </a:spcAft>
                      </a:pPr>
                      <a:r>
                        <a:rPr lang="en-US" sz="1200" dirty="0">
                          <a:solidFill>
                            <a:srgbClr val="000000"/>
                          </a:solidFill>
                          <a:latin typeface="Times New Roman"/>
                          <a:ea typeface="Times New Roman"/>
                          <a:cs typeface="Times New Roman"/>
                        </a:rPr>
                        <a:t>11.659</a:t>
                      </a:r>
                      <a:endParaRPr lang="en-GB" sz="1200" dirty="0">
                        <a:latin typeface="Times New Roman"/>
                        <a:ea typeface="Calibri"/>
                        <a:cs typeface="Times New Roman"/>
                      </a:endParaRPr>
                    </a:p>
                  </a:txBody>
                  <a:tcPr marL="19922" marR="1992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0"/>
                        </a:spcAft>
                      </a:pPr>
                      <a:r>
                        <a:rPr lang="en-US" sz="1200" dirty="0" smtClean="0">
                          <a:solidFill>
                            <a:srgbClr val="000000"/>
                          </a:solidFill>
                          <a:latin typeface="Times New Roman"/>
                          <a:ea typeface="Times New Roman"/>
                          <a:cs typeface="Times New Roman"/>
                        </a:rPr>
                        <a:t>8.003</a:t>
                      </a:r>
                      <a:endParaRPr lang="en-GB" sz="1200" dirty="0">
                        <a:latin typeface="Times New Roman"/>
                        <a:ea typeface="Calibri"/>
                        <a:cs typeface="Times New Roman"/>
                      </a:endParaRPr>
                    </a:p>
                  </a:txBody>
                  <a:tcPr marL="19922" marR="1992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0"/>
                        </a:spcAft>
                      </a:pPr>
                      <a:r>
                        <a:rPr lang="en-US" sz="1200" dirty="0" smtClean="0">
                          <a:solidFill>
                            <a:srgbClr val="000000"/>
                          </a:solidFill>
                          <a:latin typeface="Times New Roman"/>
                          <a:ea typeface="Times New Roman"/>
                          <a:cs typeface="Times New Roman"/>
                        </a:rPr>
                        <a:t>8.252</a:t>
                      </a:r>
                      <a:endParaRPr lang="en-GB" sz="1200" dirty="0">
                        <a:latin typeface="Times New Roman"/>
                        <a:ea typeface="Calibri"/>
                        <a:cs typeface="Times New Roman"/>
                      </a:endParaRPr>
                    </a:p>
                  </a:txBody>
                  <a:tcPr marL="19922" marR="1992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0"/>
                        </a:spcAft>
                      </a:pPr>
                      <a:r>
                        <a:rPr lang="en-US" sz="1200" dirty="0" smtClean="0">
                          <a:solidFill>
                            <a:srgbClr val="000000"/>
                          </a:solidFill>
                          <a:latin typeface="Times New Roman"/>
                          <a:ea typeface="Times New Roman"/>
                          <a:cs typeface="Times New Roman"/>
                        </a:rPr>
                        <a:t>9.924</a:t>
                      </a:r>
                      <a:endParaRPr lang="en-GB" sz="1200" dirty="0">
                        <a:latin typeface="Times New Roman"/>
                        <a:ea typeface="Calibri"/>
                        <a:cs typeface="Times New Roman"/>
                      </a:endParaRPr>
                    </a:p>
                  </a:txBody>
                  <a:tcPr marL="19922" marR="19922"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58721" name="Rectangle 1"/>
          <p:cNvSpPr>
            <a:spLocks noChangeArrowheads="1"/>
          </p:cNvSpPr>
          <p:nvPr/>
        </p:nvSpPr>
        <p:spPr bwMode="auto">
          <a:xfrm>
            <a:off x="251520" y="5805264"/>
            <a:ext cx="871296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 </a:t>
            </a:r>
            <a:r>
              <a:rPr kumimoji="0" lang="en-US"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0.05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Key: FFA = Free fatty acid; TBA =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Thiobarbituric</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acid; TVN = Total volatile nitrogen;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RQuad</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Reduced Quadratic;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Sqrt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Square root; A = Brine concentration; B = Brining time; C = Drying temperature; </a:t>
            </a:r>
            <a:r>
              <a:rPr lang="en-US" sz="1200" dirty="0" smtClean="0">
                <a:latin typeface="Times New Roman" pitchFamily="18" charset="0"/>
                <a:ea typeface="Calibri" pitchFamily="34" charset="0"/>
                <a:cs typeface="Times New Roman" pitchFamily="18" charset="0"/>
              </a:rPr>
              <a:t>LOF = Lack of fit;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en-US" sz="1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Coefficient of determination;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Adj</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Adjusted; Pred. = Predicted;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Adeq</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Adequate.</a:t>
            </a:r>
          </a:p>
        </p:txBody>
      </p:sp>
      <p:sp>
        <p:nvSpPr>
          <p:cNvPr id="5" name="Rectangle 4"/>
          <p:cNvSpPr/>
          <p:nvPr/>
        </p:nvSpPr>
        <p:spPr>
          <a:xfrm>
            <a:off x="0" y="0"/>
            <a:ext cx="91440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r>
              <a:rPr lang="en-US" sz="1600" dirty="0" smtClean="0">
                <a:solidFill>
                  <a:schemeClr val="tx1"/>
                </a:solidFill>
                <a:latin typeface="Times New Roman" pitchFamily="18" charset="0"/>
                <a:ea typeface="Calibri" pitchFamily="34" charset="0"/>
                <a:cs typeface="Times New Roman" pitchFamily="18" charset="0"/>
              </a:rPr>
              <a:t>Table 4: </a:t>
            </a:r>
            <a:r>
              <a:rPr lang="en-US" sz="1600" dirty="0" smtClean="0">
                <a:solidFill>
                  <a:prstClr val="black"/>
                </a:solidFill>
                <a:latin typeface="Times New Roman" pitchFamily="18" charset="0"/>
                <a:ea typeface="Calibri" pitchFamily="34" charset="0"/>
                <a:cs typeface="Times New Roman" pitchFamily="18" charset="0"/>
              </a:rPr>
              <a:t>ANOVA and </a:t>
            </a:r>
            <a:r>
              <a:rPr lang="en-US" sz="1600" dirty="0" smtClean="0">
                <a:solidFill>
                  <a:schemeClr val="tx1"/>
                </a:solidFill>
                <a:latin typeface="Times New Roman" pitchFamily="18" charset="0"/>
                <a:ea typeface="Calibri" pitchFamily="34" charset="0"/>
                <a:cs typeface="Times New Roman" pitchFamily="18" charset="0"/>
              </a:rPr>
              <a:t>r</a:t>
            </a:r>
            <a:r>
              <a:rPr lang="en-US" sz="1600" dirty="0" smtClean="0">
                <a:solidFill>
                  <a:prstClr val="black"/>
                </a:solidFill>
                <a:latin typeface="Times New Roman" pitchFamily="18" charset="0"/>
                <a:ea typeface="Calibri" pitchFamily="34" charset="0"/>
                <a:cs typeface="Times New Roman" pitchFamily="18" charset="0"/>
              </a:rPr>
              <a:t>egression coefficients of the RSM models describing the effects of processing parameters on the chemical properties of dehydrated catfish </a:t>
            </a:r>
            <a:endParaRPr lang="en-GB" sz="16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ChangeArrowheads="1"/>
          </p:cNvSpPr>
          <p:nvPr/>
        </p:nvSpPr>
        <p:spPr bwMode="auto">
          <a:xfrm>
            <a:off x="571472" y="250030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90" name="Rectangle 6"/>
          <p:cNvSpPr>
            <a:spLocks noChangeArrowheads="1"/>
          </p:cNvSpPr>
          <p:nvPr/>
        </p:nvSpPr>
        <p:spPr bwMode="auto">
          <a:xfrm>
            <a:off x="5143504" y="2647559"/>
            <a:ext cx="40748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c</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91" name="Rectangle 7"/>
          <p:cNvSpPr>
            <a:spLocks noChangeArrowheads="1"/>
          </p:cNvSpPr>
          <p:nvPr/>
        </p:nvSpPr>
        <p:spPr bwMode="auto">
          <a:xfrm>
            <a:off x="785786" y="5933706"/>
            <a:ext cx="26161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dirty="0" smtClean="0">
                <a:latin typeface="Times New Roman" pitchFamily="18" charset="0"/>
                <a:cs typeface="Times New Roman" pitchFamily="18" charset="0"/>
              </a:rPr>
              <a:t>b</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92" name="Rectangle 8"/>
          <p:cNvSpPr>
            <a:spLocks noChangeArrowheads="1"/>
          </p:cNvSpPr>
          <p:nvPr/>
        </p:nvSpPr>
        <p:spPr bwMode="auto">
          <a:xfrm>
            <a:off x="5929322" y="592933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93" name="Rectangle 9"/>
          <p:cNvSpPr>
            <a:spLocks noChangeArrowheads="1"/>
          </p:cNvSpPr>
          <p:nvPr/>
        </p:nvSpPr>
        <p:spPr bwMode="auto">
          <a:xfrm>
            <a:off x="0" y="1262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Figure 2 (a-d) </a:t>
            </a:r>
            <a:endParaRPr kumimoji="0" lang="en-GB" sz="1200" b="0" i="0" u="none" strike="noStrike" cap="none" normalizeH="0" baseline="0" dirty="0" smtClean="0">
              <a:ln>
                <a:noFill/>
              </a:ln>
              <a:solidFill>
                <a:schemeClr val="tx1"/>
              </a:solidFill>
              <a:effectLst/>
              <a:latin typeface="Times New Roman" pitchFamily="18" charset="0"/>
              <a:ea typeface="TimesNewRomanPSM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ea typeface="TimesNewRomanPSMT"/>
                <a:cs typeface="Times New Roman" pitchFamily="18" charset="0"/>
              </a:rPr>
              <a:t/>
            </a:r>
            <a:br>
              <a:rPr kumimoji="0" lang="en-GB" sz="1200" b="0" i="0" u="none" strike="noStrike" cap="none" normalizeH="0" baseline="0" dirty="0" smtClean="0">
                <a:ln>
                  <a:noFill/>
                </a:ln>
                <a:solidFill>
                  <a:schemeClr val="tx1"/>
                </a:solidFill>
                <a:effectLst/>
                <a:latin typeface="Times New Roman" pitchFamily="18" charset="0"/>
                <a:ea typeface="TimesNewRomanPSMT"/>
                <a:cs typeface="Times New Roman" pitchFamily="18" charset="0"/>
              </a:rPr>
            </a:b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179512" y="6165304"/>
            <a:ext cx="8964489" cy="461665"/>
          </a:xfrm>
          <a:prstGeom prst="rect">
            <a:avLst/>
          </a:prstGeom>
        </p:spPr>
        <p:txBody>
          <a:bodyPr wrap="square">
            <a:spAutoFit/>
          </a:bodyPr>
          <a:lstStyle/>
          <a:p>
            <a:pPr lvl="0" fontAlgn="base">
              <a:spcBef>
                <a:spcPct val="0"/>
              </a:spcBef>
              <a:spcAft>
                <a:spcPct val="0"/>
              </a:spcAft>
            </a:pPr>
            <a:r>
              <a:rPr lang="en-GB" sz="1200" b="1" dirty="0">
                <a:solidFill>
                  <a:prstClr val="black"/>
                </a:solidFill>
                <a:latin typeface="Times New Roman" pitchFamily="18" charset="0"/>
                <a:ea typeface="Arial" pitchFamily="34" charset="0"/>
                <a:cs typeface="Times New Roman" pitchFamily="18" charset="0"/>
              </a:rPr>
              <a:t>Figure 2 (a-d</a:t>
            </a:r>
            <a:r>
              <a:rPr lang="en-GB" sz="1200" b="1" dirty="0" smtClean="0">
                <a:solidFill>
                  <a:prstClr val="black"/>
                </a:solidFill>
                <a:latin typeface="Times New Roman" pitchFamily="18" charset="0"/>
                <a:ea typeface="Arial" pitchFamily="34" charset="0"/>
                <a:cs typeface="Times New Roman" pitchFamily="18" charset="0"/>
              </a:rPr>
              <a:t>): Response surface 3D plots describing the effect of brining time and brine concentration at a fixed  drying temperature </a:t>
            </a:r>
          </a:p>
          <a:p>
            <a:pPr lvl="0" fontAlgn="base">
              <a:spcBef>
                <a:spcPct val="0"/>
              </a:spcBef>
              <a:spcAft>
                <a:spcPct val="0"/>
              </a:spcAft>
            </a:pPr>
            <a:r>
              <a:rPr lang="en-GB" sz="1200" b="1" dirty="0" smtClean="0">
                <a:solidFill>
                  <a:prstClr val="black"/>
                </a:solidFill>
                <a:latin typeface="Times New Roman" pitchFamily="18" charset="0"/>
                <a:ea typeface="Arial" pitchFamily="34" charset="0"/>
                <a:cs typeface="Times New Roman" pitchFamily="18" charset="0"/>
              </a:rPr>
              <a:t>(110</a:t>
            </a:r>
            <a:r>
              <a:rPr lang="en-GB" sz="1200" b="1" baseline="30000" dirty="0" smtClean="0">
                <a:solidFill>
                  <a:prstClr val="black"/>
                </a:solidFill>
                <a:latin typeface="Times New Roman" pitchFamily="18" charset="0"/>
                <a:ea typeface="Arial" pitchFamily="34" charset="0"/>
                <a:cs typeface="Times New Roman" pitchFamily="18" charset="0"/>
              </a:rPr>
              <a:t>o</a:t>
            </a:r>
            <a:r>
              <a:rPr lang="en-GB" sz="1200" b="1" dirty="0" smtClean="0">
                <a:solidFill>
                  <a:prstClr val="black"/>
                </a:solidFill>
                <a:latin typeface="Times New Roman" pitchFamily="18" charset="0"/>
                <a:ea typeface="Arial" pitchFamily="34" charset="0"/>
                <a:cs typeface="Times New Roman" pitchFamily="18" charset="0"/>
              </a:rPr>
              <a:t>C) on the proximate composition of dehydrated catfish.  </a:t>
            </a:r>
            <a:endParaRPr lang="en-GB" sz="1200" dirty="0">
              <a:solidFill>
                <a:prstClr val="black"/>
              </a:solidFill>
              <a:latin typeface="Times New Roman" pitchFamily="18" charset="0"/>
              <a:ea typeface="TimesNewRomanPSMT"/>
              <a:cs typeface="Times New Roman" pitchFamily="18" charset="0"/>
            </a:endParaRPr>
          </a:p>
        </p:txBody>
      </p:sp>
      <p:pic>
        <p:nvPicPr>
          <p:cNvPr id="14" name="Picture 13"/>
          <p:cNvPicPr/>
          <p:nvPr/>
        </p:nvPicPr>
        <p:blipFill>
          <a:blip r:embed="rId2" cstate="print"/>
          <a:srcRect l="25160" t="16667"/>
          <a:stretch>
            <a:fillRect/>
          </a:stretch>
        </p:blipFill>
        <p:spPr bwMode="auto">
          <a:xfrm>
            <a:off x="323528" y="0"/>
            <a:ext cx="3816424" cy="2996952"/>
          </a:xfrm>
          <a:prstGeom prst="rect">
            <a:avLst/>
          </a:prstGeom>
          <a:noFill/>
          <a:ln w="9525">
            <a:solidFill>
              <a:schemeClr val="bg1"/>
            </a:solidFill>
            <a:miter lim="800000"/>
            <a:headEnd/>
            <a:tailEnd/>
          </a:ln>
        </p:spPr>
      </p:pic>
      <p:pic>
        <p:nvPicPr>
          <p:cNvPr id="15" name="Picture 14"/>
          <p:cNvPicPr/>
          <p:nvPr/>
        </p:nvPicPr>
        <p:blipFill>
          <a:blip r:embed="rId3" cstate="print"/>
          <a:srcRect l="25345" t="18360"/>
          <a:stretch>
            <a:fillRect/>
          </a:stretch>
        </p:blipFill>
        <p:spPr bwMode="auto">
          <a:xfrm>
            <a:off x="5076056" y="0"/>
            <a:ext cx="3672408" cy="2924944"/>
          </a:xfrm>
          <a:prstGeom prst="rect">
            <a:avLst/>
          </a:prstGeom>
          <a:noFill/>
          <a:ln w="9525">
            <a:solidFill>
              <a:schemeClr val="bg1"/>
            </a:solidFill>
            <a:miter lim="800000"/>
            <a:headEnd/>
            <a:tailEnd/>
          </a:ln>
        </p:spPr>
      </p:pic>
      <p:pic>
        <p:nvPicPr>
          <p:cNvPr id="16" name="Picture 15"/>
          <p:cNvPicPr/>
          <p:nvPr/>
        </p:nvPicPr>
        <p:blipFill>
          <a:blip r:embed="rId4" cstate="print"/>
          <a:srcRect l="24840" t="16453"/>
          <a:stretch>
            <a:fillRect/>
          </a:stretch>
        </p:blipFill>
        <p:spPr bwMode="auto">
          <a:xfrm>
            <a:off x="395536" y="2852936"/>
            <a:ext cx="4032448" cy="3168352"/>
          </a:xfrm>
          <a:prstGeom prst="rect">
            <a:avLst/>
          </a:prstGeom>
          <a:noFill/>
          <a:ln w="9525">
            <a:solidFill>
              <a:schemeClr val="bg1"/>
            </a:solidFill>
            <a:miter lim="800000"/>
            <a:headEnd/>
            <a:tailEnd/>
          </a:ln>
        </p:spPr>
      </p:pic>
      <p:pic>
        <p:nvPicPr>
          <p:cNvPr id="17" name="Picture 16"/>
          <p:cNvPicPr/>
          <p:nvPr/>
        </p:nvPicPr>
        <p:blipFill>
          <a:blip r:embed="rId5" cstate="print"/>
          <a:srcRect l="25481" t="16880"/>
          <a:stretch>
            <a:fillRect/>
          </a:stretch>
        </p:blipFill>
        <p:spPr bwMode="auto">
          <a:xfrm>
            <a:off x="4788024" y="2924944"/>
            <a:ext cx="4104456" cy="3168352"/>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251520" y="764704"/>
            <a:ext cx="428628"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4" name="Right Arrow 3"/>
          <p:cNvSpPr/>
          <p:nvPr/>
        </p:nvSpPr>
        <p:spPr>
          <a:xfrm>
            <a:off x="251520" y="1556792"/>
            <a:ext cx="428628"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7" name="Right Arrow 6"/>
          <p:cNvSpPr/>
          <p:nvPr/>
        </p:nvSpPr>
        <p:spPr>
          <a:xfrm>
            <a:off x="251520" y="2636912"/>
            <a:ext cx="428628"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9" name="Rectangle 8"/>
          <p:cNvSpPr/>
          <p:nvPr/>
        </p:nvSpPr>
        <p:spPr>
          <a:xfrm>
            <a:off x="683568" y="4365104"/>
            <a:ext cx="7776864" cy="1323439"/>
          </a:xfrm>
          <a:prstGeom prst="rect">
            <a:avLst/>
          </a:prstGeom>
        </p:spPr>
        <p:txBody>
          <a:bodyPr wrap="square">
            <a:spAutoFit/>
          </a:bodyPr>
          <a:lstStyle/>
          <a:p>
            <a:pPr algn="just" fontAlgn="auto">
              <a:spcBef>
                <a:spcPts val="0"/>
              </a:spcBef>
              <a:spcAft>
                <a:spcPts val="0"/>
              </a:spcAft>
              <a:defRPr/>
            </a:pPr>
            <a:r>
              <a:rPr lang="en-GB" sz="2000" dirty="0" smtClean="0">
                <a:latin typeface="Times New Roman" pitchFamily="18" charset="0"/>
                <a:cs typeface="Times New Roman" pitchFamily="18" charset="0"/>
              </a:rPr>
              <a:t>The quality of dehydrated catfish can be assessed using a range of physical, physicochemical, biological and </a:t>
            </a:r>
            <a:r>
              <a:rPr lang="en-GB" sz="2000" dirty="0" err="1" smtClean="0">
                <a:latin typeface="Times New Roman" pitchFamily="18" charset="0"/>
                <a:cs typeface="Times New Roman" pitchFamily="18" charset="0"/>
              </a:rPr>
              <a:t>organoleptic</a:t>
            </a:r>
            <a:r>
              <a:rPr lang="en-GB" sz="2000" dirty="0" smtClean="0">
                <a:latin typeface="Times New Roman" pitchFamily="18" charset="0"/>
                <a:cs typeface="Times New Roman" pitchFamily="18" charset="0"/>
              </a:rPr>
              <a:t> tests </a:t>
            </a:r>
            <a:r>
              <a:rPr lang="en-US" sz="2000" dirty="0" smtClean="0">
                <a:latin typeface="Times New Roman" pitchFamily="18" charset="0"/>
                <a:cs typeface="Times New Roman" pitchFamily="18" charset="0"/>
              </a:rPr>
              <a:t>(Adam and </a:t>
            </a:r>
            <a:r>
              <a:rPr lang="en-US" sz="2000" dirty="0" err="1" smtClean="0">
                <a:latin typeface="Times New Roman" pitchFamily="18" charset="0"/>
                <a:cs typeface="Times New Roman" pitchFamily="18" charset="0"/>
              </a:rPr>
              <a:t>Sidahmed</a:t>
            </a:r>
            <a:r>
              <a:rPr lang="en-US" sz="2000" dirty="0" smtClean="0">
                <a:latin typeface="Times New Roman" pitchFamily="18" charset="0"/>
                <a:cs typeface="Times New Roman" pitchFamily="18" charset="0"/>
              </a:rPr>
              <a:t>, 2012)</a:t>
            </a:r>
            <a:r>
              <a:rPr lang="en-GB" sz="2000" dirty="0" smtClean="0">
                <a:latin typeface="Times New Roman" pitchFamily="18" charset="0"/>
                <a:cs typeface="Times New Roman" pitchFamily="18" charset="0"/>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sz="2000" dirty="0" smtClean="0">
              <a:solidFill>
                <a:srgbClr val="FF0000"/>
              </a:solidFill>
              <a:latin typeface="Times New Roman" pitchFamily="18" charset="0"/>
              <a:cs typeface="Times New Roman" pitchFamily="18" charset="0"/>
            </a:endParaRPr>
          </a:p>
        </p:txBody>
      </p:sp>
      <p:sp>
        <p:nvSpPr>
          <p:cNvPr id="10" name="Right Arrow 9"/>
          <p:cNvSpPr/>
          <p:nvPr/>
        </p:nvSpPr>
        <p:spPr>
          <a:xfrm>
            <a:off x="251520" y="3501008"/>
            <a:ext cx="432048"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2" name="Right Arrow 11"/>
          <p:cNvSpPr/>
          <p:nvPr/>
        </p:nvSpPr>
        <p:spPr>
          <a:xfrm>
            <a:off x="251520" y="4365104"/>
            <a:ext cx="428628"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3" name="Rectangle 12"/>
          <p:cNvSpPr/>
          <p:nvPr/>
        </p:nvSpPr>
        <p:spPr>
          <a:xfrm>
            <a:off x="683568" y="836712"/>
            <a:ext cx="7632848" cy="646331"/>
          </a:xfrm>
          <a:prstGeom prst="rect">
            <a:avLst/>
          </a:prstGeom>
        </p:spPr>
        <p:txBody>
          <a:bodyPr wrap="square">
            <a:spAutoFit/>
          </a:bodyPr>
          <a:lstStyle/>
          <a:p>
            <a:pPr lvl="0" algn="just"/>
            <a:r>
              <a:rPr lang="en-GB" dirty="0" smtClean="0">
                <a:latin typeface="Times New Roman" pitchFamily="18" charset="0"/>
                <a:cs typeface="Times New Roman" pitchFamily="18" charset="0"/>
              </a:rPr>
              <a:t>Fishes are aquatic animals, providing a significant protein intake in the diets of a large proportion of people in the developing countries (</a:t>
            </a:r>
            <a:r>
              <a:rPr lang="en-GB" dirty="0" err="1" smtClean="0">
                <a:latin typeface="Times New Roman" pitchFamily="18" charset="0"/>
                <a:cs typeface="Times New Roman" pitchFamily="18" charset="0"/>
              </a:rPr>
              <a:t>Adeyeye</a:t>
            </a: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et al</a:t>
            </a:r>
            <a:r>
              <a:rPr lang="en-GB" dirty="0" smtClean="0">
                <a:latin typeface="Times New Roman" pitchFamily="18" charset="0"/>
                <a:cs typeface="Times New Roman" pitchFamily="18" charset="0"/>
              </a:rPr>
              <a:t>., 2016).</a:t>
            </a:r>
            <a:endParaRPr lang="en-GB" dirty="0"/>
          </a:p>
        </p:txBody>
      </p:sp>
      <p:sp>
        <p:nvSpPr>
          <p:cNvPr id="14" name="Rectangle 13"/>
          <p:cNvSpPr/>
          <p:nvPr/>
        </p:nvSpPr>
        <p:spPr>
          <a:xfrm>
            <a:off x="683568" y="1628800"/>
            <a:ext cx="7632848" cy="923330"/>
          </a:xfrm>
          <a:prstGeom prst="rect">
            <a:avLst/>
          </a:prstGeom>
        </p:spPr>
        <p:txBody>
          <a:bodyPr wrap="square">
            <a:spAutoFit/>
          </a:bodyPr>
          <a:lstStyle/>
          <a:p>
            <a:pPr lvl="0" algn="just"/>
            <a:r>
              <a:rPr lang="en-GB" dirty="0" smtClean="0">
                <a:latin typeface="Times New Roman" pitchFamily="18" charset="0"/>
                <a:cs typeface="Times New Roman" pitchFamily="18" charset="0"/>
              </a:rPr>
              <a:t>Catfish is of </a:t>
            </a:r>
            <a:r>
              <a:rPr lang="en-US" dirty="0" smtClean="0">
                <a:latin typeface="Times New Roman" pitchFamily="18" charset="0"/>
                <a:cs typeface="Times New Roman" pitchFamily="18" charset="0"/>
              </a:rPr>
              <a:t>good economic value (which </a:t>
            </a:r>
            <a:r>
              <a:rPr lang="en-GB" dirty="0" smtClean="0">
                <a:latin typeface="Times New Roman" pitchFamily="18" charset="0"/>
                <a:cs typeface="Times New Roman" pitchFamily="18" charset="0"/>
              </a:rPr>
              <a:t>must be exploited) and  widely sought in many parts of the world including Nigeria because of its palatability (</a:t>
            </a:r>
            <a:r>
              <a:rPr lang="en-GB" dirty="0" err="1" smtClean="0">
                <a:latin typeface="Times New Roman" pitchFamily="18" charset="0"/>
                <a:cs typeface="Times New Roman" pitchFamily="18" charset="0"/>
              </a:rPr>
              <a:t>Adeparusi</a:t>
            </a:r>
            <a:r>
              <a:rPr lang="en-GB"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et al., </a:t>
            </a:r>
            <a:r>
              <a:rPr lang="en-GB" dirty="0" smtClean="0">
                <a:latin typeface="Times New Roman" pitchFamily="18" charset="0"/>
                <a:cs typeface="Times New Roman" pitchFamily="18" charset="0"/>
              </a:rPr>
              <a:t>2010).</a:t>
            </a:r>
            <a:r>
              <a:rPr lang="en-US" dirty="0" smtClean="0">
                <a:latin typeface="Times New Roman" pitchFamily="18" charset="0"/>
                <a:cs typeface="Times New Roman" pitchFamily="18" charset="0"/>
              </a:rPr>
              <a:t> </a:t>
            </a:r>
            <a:endParaRPr lang="en-GB" dirty="0"/>
          </a:p>
        </p:txBody>
      </p:sp>
      <p:sp>
        <p:nvSpPr>
          <p:cNvPr id="15" name="Rectangle 14"/>
          <p:cNvSpPr/>
          <p:nvPr/>
        </p:nvSpPr>
        <p:spPr>
          <a:xfrm>
            <a:off x="0" y="0"/>
            <a:ext cx="9144000" cy="61200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4000" b="1" dirty="0" smtClean="0">
                <a:latin typeface="Times New Roman" pitchFamily="18" charset="0"/>
                <a:cs typeface="Times New Roman" pitchFamily="18" charset="0"/>
              </a:rPr>
              <a:t>Introduction</a:t>
            </a:r>
            <a:endParaRPr lang="en-GB" sz="4000" dirty="0"/>
          </a:p>
        </p:txBody>
      </p:sp>
      <p:sp>
        <p:nvSpPr>
          <p:cNvPr id="16" name="Rectangle 15"/>
          <p:cNvSpPr/>
          <p:nvPr/>
        </p:nvSpPr>
        <p:spPr>
          <a:xfrm>
            <a:off x="683568" y="2708920"/>
            <a:ext cx="7416824" cy="646331"/>
          </a:xfrm>
          <a:prstGeom prst="rect">
            <a:avLst/>
          </a:prstGeom>
        </p:spPr>
        <p:txBody>
          <a:bodyPr wrap="square">
            <a:spAutoFit/>
          </a:bodyPr>
          <a:lstStyle/>
          <a:p>
            <a:pPr lvl="0" algn="just"/>
            <a:r>
              <a:rPr lang="en-US" dirty="0" smtClean="0">
                <a:latin typeface="Times New Roman" pitchFamily="18" charset="0"/>
                <a:cs typeface="Times New Roman" pitchFamily="18" charset="0"/>
              </a:rPr>
              <a:t>Fish is an extremely perishable food item due to high water content thus, required preservation for future use (</a:t>
            </a:r>
            <a:r>
              <a:rPr lang="en-US" dirty="0" err="1" smtClean="0">
                <a:latin typeface="Times New Roman" pitchFamily="18" charset="0"/>
                <a:cs typeface="Times New Roman" pitchFamily="18" charset="0"/>
              </a:rPr>
              <a:t>Balachandra</a:t>
            </a:r>
            <a:r>
              <a:rPr lang="en-US" dirty="0" smtClean="0">
                <a:latin typeface="Times New Roman" pitchFamily="18" charset="0"/>
                <a:cs typeface="Times New Roman" pitchFamily="18" charset="0"/>
              </a:rPr>
              <a:t>, 2011). </a:t>
            </a:r>
            <a:endParaRPr lang="en-US" b="1" dirty="0">
              <a:latin typeface="Times New Roman" pitchFamily="18" charset="0"/>
              <a:cs typeface="Times New Roman" pitchFamily="18" charset="0"/>
            </a:endParaRPr>
          </a:p>
        </p:txBody>
      </p:sp>
      <p:sp>
        <p:nvSpPr>
          <p:cNvPr id="17" name="Rectangle 16"/>
          <p:cNvSpPr/>
          <p:nvPr/>
        </p:nvSpPr>
        <p:spPr>
          <a:xfrm>
            <a:off x="683568" y="3573016"/>
            <a:ext cx="7704856" cy="646331"/>
          </a:xfrm>
          <a:prstGeom prst="rect">
            <a:avLst/>
          </a:prstGeom>
        </p:spPr>
        <p:txBody>
          <a:bodyPr wrap="square">
            <a:spAutoFit/>
          </a:bodyPr>
          <a:lstStyle/>
          <a:p>
            <a:r>
              <a:rPr lang="en-GB" dirty="0" smtClean="0">
                <a:latin typeface="Times New Roman" pitchFamily="18" charset="0"/>
                <a:cs typeface="Times New Roman" pitchFamily="18" charset="0"/>
              </a:rPr>
              <a:t>The removal of most of the water present in fish muscles by dehydration, extends the shelf-life without the need for refrigeration (</a:t>
            </a:r>
            <a:r>
              <a:rPr lang="en-GB" dirty="0" err="1" smtClean="0">
                <a:latin typeface="Times New Roman" pitchFamily="18" charset="0"/>
                <a:cs typeface="Times New Roman" pitchFamily="18" charset="0"/>
              </a:rPr>
              <a:t>Olayemi</a:t>
            </a:r>
            <a:r>
              <a:rPr lang="en-GB" dirty="0" smtClean="0">
                <a:latin typeface="Times New Roman" pitchFamily="18" charset="0"/>
                <a:cs typeface="Times New Roman" pitchFamily="18" charset="0"/>
              </a:rPr>
              <a:t>, 2012).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3500494" y="285749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4" name="Rectangle 6"/>
          <p:cNvSpPr>
            <a:spLocks noChangeArrowheads="1"/>
          </p:cNvSpPr>
          <p:nvPr/>
        </p:nvSpPr>
        <p:spPr bwMode="auto">
          <a:xfrm>
            <a:off x="5654110" y="2861873"/>
            <a:ext cx="40748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5" name="Rectangle 7"/>
          <p:cNvSpPr>
            <a:spLocks noChangeArrowheads="1"/>
          </p:cNvSpPr>
          <p:nvPr/>
        </p:nvSpPr>
        <p:spPr bwMode="auto">
          <a:xfrm>
            <a:off x="797824" y="6076582"/>
            <a:ext cx="26161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200" dirty="0" smtClean="0">
                <a:latin typeface="Times New Roman" pitchFamily="18" charset="0"/>
                <a:cs typeface="Times New Roman" pitchFamily="18" charset="0"/>
              </a:rPr>
              <a:t>b</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6" name="Rectangle 8"/>
          <p:cNvSpPr>
            <a:spLocks noChangeArrowheads="1"/>
          </p:cNvSpPr>
          <p:nvPr/>
        </p:nvSpPr>
        <p:spPr bwMode="auto">
          <a:xfrm>
            <a:off x="714348" y="621508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7" name="Rectangle 9"/>
          <p:cNvSpPr>
            <a:spLocks noChangeArrowheads="1"/>
          </p:cNvSpPr>
          <p:nvPr/>
        </p:nvSpPr>
        <p:spPr bwMode="auto">
          <a:xfrm>
            <a:off x="2214546" y="6643710"/>
            <a:ext cx="184731"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395536" y="6309320"/>
            <a:ext cx="8743997" cy="276999"/>
          </a:xfrm>
          <a:prstGeom prst="rect">
            <a:avLst/>
          </a:prstGeom>
        </p:spPr>
        <p:txBody>
          <a:bodyPr wrap="none">
            <a:spAutoFit/>
          </a:bodyPr>
          <a:lstStyle/>
          <a:p>
            <a:r>
              <a:rPr lang="en-GB" sz="1200" b="1" dirty="0">
                <a:solidFill>
                  <a:prstClr val="black"/>
                </a:solidFill>
                <a:latin typeface="Times New Roman" pitchFamily="18" charset="0"/>
                <a:ea typeface="Arial" pitchFamily="34" charset="0"/>
                <a:cs typeface="Times New Roman" pitchFamily="18" charset="0"/>
              </a:rPr>
              <a:t>Figure 3 (</a:t>
            </a:r>
            <a:r>
              <a:rPr lang="en-GB" sz="1200" b="1" dirty="0" smtClean="0">
                <a:solidFill>
                  <a:prstClr val="black"/>
                </a:solidFill>
                <a:latin typeface="Times New Roman" pitchFamily="18" charset="0"/>
                <a:ea typeface="Arial" pitchFamily="34" charset="0"/>
                <a:cs typeface="Times New Roman" pitchFamily="18" charset="0"/>
              </a:rPr>
              <a:t>a-d): Response surface 3D plots describing the effect of processing parameters on rancidity indices of dehydrated catfish </a:t>
            </a:r>
            <a:endParaRPr lang="en-GB" dirty="0"/>
          </a:p>
        </p:txBody>
      </p:sp>
      <p:pic>
        <p:nvPicPr>
          <p:cNvPr id="12" name="Picture 11"/>
          <p:cNvPicPr/>
          <p:nvPr/>
        </p:nvPicPr>
        <p:blipFill>
          <a:blip r:embed="rId2" cstate="print"/>
          <a:srcRect l="24679" t="16026"/>
          <a:stretch>
            <a:fillRect/>
          </a:stretch>
        </p:blipFill>
        <p:spPr bwMode="auto">
          <a:xfrm>
            <a:off x="323528" y="3212976"/>
            <a:ext cx="4248472" cy="3168352"/>
          </a:xfrm>
          <a:prstGeom prst="rect">
            <a:avLst/>
          </a:prstGeom>
          <a:noFill/>
          <a:ln w="9525">
            <a:solidFill>
              <a:schemeClr val="bg1"/>
            </a:solidFill>
            <a:miter lim="800000"/>
            <a:headEnd/>
            <a:tailEnd/>
          </a:ln>
        </p:spPr>
      </p:pic>
      <p:pic>
        <p:nvPicPr>
          <p:cNvPr id="15" name="Picture 14"/>
          <p:cNvPicPr/>
          <p:nvPr/>
        </p:nvPicPr>
        <p:blipFill>
          <a:blip r:embed="rId3" cstate="print"/>
          <a:srcRect l="24679" t="16453"/>
          <a:stretch>
            <a:fillRect/>
          </a:stretch>
        </p:blipFill>
        <p:spPr bwMode="auto">
          <a:xfrm>
            <a:off x="4860032" y="3212976"/>
            <a:ext cx="4104456" cy="3096344"/>
          </a:xfrm>
          <a:prstGeom prst="rect">
            <a:avLst/>
          </a:prstGeom>
          <a:noFill/>
          <a:ln w="9525">
            <a:solidFill>
              <a:schemeClr val="bg1"/>
            </a:solidFill>
            <a:miter lim="800000"/>
            <a:headEnd/>
            <a:tailEnd/>
          </a:ln>
        </p:spPr>
      </p:pic>
      <p:pic>
        <p:nvPicPr>
          <p:cNvPr id="16" name="Picture 15"/>
          <p:cNvPicPr/>
          <p:nvPr/>
        </p:nvPicPr>
        <p:blipFill>
          <a:blip r:embed="rId4" cstate="print"/>
          <a:srcRect l="25481" t="16239"/>
          <a:stretch>
            <a:fillRect/>
          </a:stretch>
        </p:blipFill>
        <p:spPr bwMode="auto">
          <a:xfrm>
            <a:off x="323528" y="0"/>
            <a:ext cx="3960440" cy="3068960"/>
          </a:xfrm>
          <a:prstGeom prst="rect">
            <a:avLst/>
          </a:prstGeom>
          <a:noFill/>
          <a:ln w="9525">
            <a:solidFill>
              <a:schemeClr val="bg1"/>
            </a:solidFill>
            <a:miter lim="800000"/>
            <a:headEnd/>
            <a:tailEnd/>
          </a:ln>
        </p:spPr>
      </p:pic>
      <p:pic>
        <p:nvPicPr>
          <p:cNvPr id="17" name="Picture 16"/>
          <p:cNvPicPr/>
          <p:nvPr/>
        </p:nvPicPr>
        <p:blipFill>
          <a:blip r:embed="rId5" cstate="print"/>
          <a:srcRect l="24679" t="17094"/>
          <a:stretch>
            <a:fillRect/>
          </a:stretch>
        </p:blipFill>
        <p:spPr bwMode="auto">
          <a:xfrm>
            <a:off x="4355976" y="0"/>
            <a:ext cx="4176464" cy="3068961"/>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2000" b="1" dirty="0" smtClean="0">
                <a:latin typeface="Times New Roman" pitchFamily="18" charset="0"/>
                <a:cs typeface="Times New Roman" pitchFamily="18" charset="0"/>
              </a:rPr>
              <a:t>Final equations in terms of coded factors (the developed models) for the proximate composition and rancidity indices of dehydrated catfish</a:t>
            </a:r>
            <a:endParaRPr lang="en-GB" sz="2000" b="1" dirty="0">
              <a:latin typeface="Times New Roman" pitchFamily="18" charset="0"/>
              <a:cs typeface="Times New Roman" pitchFamily="18" charset="0"/>
            </a:endParaRPr>
          </a:p>
        </p:txBody>
      </p:sp>
      <p:sp>
        <p:nvSpPr>
          <p:cNvPr id="4" name="Rectangle 3"/>
          <p:cNvSpPr/>
          <p:nvPr/>
        </p:nvSpPr>
        <p:spPr>
          <a:xfrm>
            <a:off x="251520" y="1340768"/>
            <a:ext cx="842493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smtClean="0">
                <a:latin typeface="Times New Roman" pitchFamily="18" charset="0"/>
                <a:cs typeface="Times New Roman" pitchFamily="18" charset="0"/>
              </a:rPr>
              <a:t>Moisture content = +5.99-0.17*A -0.38*B-0.29*C-0.70*A*B + 0.51*A*C + 1.12*A</a:t>
            </a:r>
            <a:r>
              <a:rPr lang="en-US" baseline="30000" dirty="0" smtClean="0">
                <a:latin typeface="Times New Roman" pitchFamily="18" charset="0"/>
                <a:cs typeface="Times New Roman" pitchFamily="18" charset="0"/>
              </a:rPr>
              <a:t>2</a:t>
            </a:r>
            <a:endParaRPr lang="en-GB" dirty="0">
              <a:latin typeface="Times New Roman" pitchFamily="18" charset="0"/>
              <a:cs typeface="Times New Roman" pitchFamily="18" charset="0"/>
            </a:endParaRPr>
          </a:p>
        </p:txBody>
      </p:sp>
      <p:sp>
        <p:nvSpPr>
          <p:cNvPr id="5" name="Rectangle 4"/>
          <p:cNvSpPr/>
          <p:nvPr/>
        </p:nvSpPr>
        <p:spPr>
          <a:xfrm>
            <a:off x="251520" y="1772816"/>
            <a:ext cx="842493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latin typeface="Times New Roman" pitchFamily="18" charset="0"/>
                <a:cs typeface="Times New Roman" pitchFamily="18" charset="0"/>
              </a:rPr>
              <a:t>Crude protein = +60.24+1.47*A-0.15*B -3.37*C-2.03*A *B-1.47*A *C +1.40*B*C</a:t>
            </a:r>
            <a:endParaRPr lang="en-GB" dirty="0">
              <a:latin typeface="Times New Roman" pitchFamily="18" charset="0"/>
              <a:cs typeface="Times New Roman" pitchFamily="18" charset="0"/>
            </a:endParaRPr>
          </a:p>
        </p:txBody>
      </p:sp>
      <p:sp>
        <p:nvSpPr>
          <p:cNvPr id="6" name="Rectangle 5"/>
          <p:cNvSpPr/>
          <p:nvPr/>
        </p:nvSpPr>
        <p:spPr>
          <a:xfrm>
            <a:off x="251520" y="2204864"/>
            <a:ext cx="84249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tabLst>
                <a:tab pos="114300" algn="l"/>
                <a:tab pos="3543300" algn="l"/>
                <a:tab pos="5257800" algn="l"/>
              </a:tabLst>
            </a:pPr>
            <a:r>
              <a:rPr lang="en-US" dirty="0" err="1" smtClean="0">
                <a:latin typeface="Times New Roman" pitchFamily="18" charset="0"/>
                <a:ea typeface="Calibri" pitchFamily="34" charset="0"/>
                <a:cs typeface="Times New Roman" pitchFamily="18" charset="0"/>
              </a:rPr>
              <a:t>Sqrt</a:t>
            </a:r>
            <a:r>
              <a:rPr lang="en-US" dirty="0" smtClean="0">
                <a:latin typeface="Times New Roman" pitchFamily="18" charset="0"/>
                <a:ea typeface="Calibri" pitchFamily="34" charset="0"/>
                <a:cs typeface="Times New Roman" pitchFamily="18" charset="0"/>
              </a:rPr>
              <a:t> (Crude fat) = +4.73-0.33*A+0.063*B+0.31*C+0.32*A*B+0.28*A*C-0.18*B*C</a:t>
            </a:r>
            <a:r>
              <a:rPr lang="en-GB" dirty="0" smtClean="0">
                <a:latin typeface="Times New Roman" pitchFamily="18" charset="0"/>
                <a:cs typeface="Times New Roman" pitchFamily="18" charset="0"/>
              </a:rPr>
              <a:t> </a:t>
            </a:r>
          </a:p>
        </p:txBody>
      </p:sp>
      <p:sp>
        <p:nvSpPr>
          <p:cNvPr id="7" name="Rectangle 6"/>
          <p:cNvSpPr/>
          <p:nvPr/>
        </p:nvSpPr>
        <p:spPr>
          <a:xfrm>
            <a:off x="251520" y="3356992"/>
            <a:ext cx="705678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Times New Roman" pitchFamily="18" charset="0"/>
                <a:cs typeface="Times New Roman" pitchFamily="18" charset="0"/>
              </a:rPr>
              <a:t>pH = +6.07-0.055*A-5.000E-003*B+0.10*C+0.12*A</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+0.12*B</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endParaRPr lang="en-GB" dirty="0">
              <a:latin typeface="Times New Roman" pitchFamily="18" charset="0"/>
              <a:cs typeface="Times New Roman" pitchFamily="18" charset="0"/>
            </a:endParaRPr>
          </a:p>
        </p:txBody>
      </p:sp>
      <p:sp>
        <p:nvSpPr>
          <p:cNvPr id="8" name="Rectangle 7"/>
          <p:cNvSpPr/>
          <p:nvPr/>
        </p:nvSpPr>
        <p:spPr>
          <a:xfrm>
            <a:off x="251520" y="2636912"/>
            <a:ext cx="3820277"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dirty="0" smtClean="0">
                <a:latin typeface="Times New Roman" pitchFamily="18" charset="0"/>
                <a:cs typeface="Times New Roman" pitchFamily="18" charset="0"/>
              </a:rPr>
              <a:t>Ash = +10.77+1.52*A+0.40*B-0.59*C</a:t>
            </a:r>
            <a:endParaRPr lang="en-GB" dirty="0">
              <a:latin typeface="Times New Roman" pitchFamily="18" charset="0"/>
              <a:cs typeface="Times New Roman" pitchFamily="18" charset="0"/>
            </a:endParaRPr>
          </a:p>
        </p:txBody>
      </p:sp>
      <p:sp>
        <p:nvSpPr>
          <p:cNvPr id="9" name="Rectangle 8"/>
          <p:cNvSpPr/>
          <p:nvPr/>
        </p:nvSpPr>
        <p:spPr>
          <a:xfrm>
            <a:off x="251520" y="3789040"/>
            <a:ext cx="7056784"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smtClean="0">
                <a:latin typeface="Times New Roman" pitchFamily="18" charset="0"/>
                <a:cs typeface="Times New Roman" pitchFamily="18" charset="0"/>
              </a:rPr>
              <a:t>FFA = +1.26-0.18*A+0.090*B-8.000E-003*C-0.12*B *C-0.26*A</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endParaRPr lang="en-GB" dirty="0">
              <a:latin typeface="Times New Roman" pitchFamily="18" charset="0"/>
              <a:cs typeface="Times New Roman" pitchFamily="18" charset="0"/>
            </a:endParaRPr>
          </a:p>
        </p:txBody>
      </p:sp>
      <p:sp>
        <p:nvSpPr>
          <p:cNvPr id="10" name="Rectangle 9"/>
          <p:cNvSpPr/>
          <p:nvPr/>
        </p:nvSpPr>
        <p:spPr>
          <a:xfrm>
            <a:off x="251520" y="4221088"/>
            <a:ext cx="705678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latin typeface="Times New Roman" pitchFamily="18" charset="0"/>
                <a:cs typeface="Times New Roman" pitchFamily="18" charset="0"/>
              </a:rPr>
              <a:t>TBA  = +0.053+6.300E-003*A-0.018*B-0.015*C+0.016*A*C +0.051*A</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endParaRPr lang="en-GB" dirty="0">
              <a:latin typeface="Times New Roman" pitchFamily="18" charset="0"/>
              <a:cs typeface="Times New Roman" pitchFamily="18" charset="0"/>
            </a:endParaRPr>
          </a:p>
        </p:txBody>
      </p:sp>
      <p:sp>
        <p:nvSpPr>
          <p:cNvPr id="11" name="Rectangle 10"/>
          <p:cNvSpPr/>
          <p:nvPr/>
        </p:nvSpPr>
        <p:spPr>
          <a:xfrm>
            <a:off x="251520" y="4653136"/>
            <a:ext cx="705678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smtClean="0">
                <a:latin typeface="Times New Roman" pitchFamily="18" charset="0"/>
                <a:cs typeface="Times New Roman" pitchFamily="18" charset="0"/>
              </a:rPr>
              <a:t>TVN = +12.59-0.70*A-0.42*B+0.42*C-1.40*A *C+6.93*A</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-4.27*B</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endParaRPr lang="en-GB" dirty="0">
              <a:latin typeface="Times New Roman" pitchFamily="18" charset="0"/>
              <a:cs typeface="Times New Roman" pitchFamily="18" charset="0"/>
            </a:endParaRPr>
          </a:p>
        </p:txBody>
      </p:sp>
      <p:sp>
        <p:nvSpPr>
          <p:cNvPr id="12" name="TextBox 11"/>
          <p:cNvSpPr txBox="1"/>
          <p:nvPr/>
        </p:nvSpPr>
        <p:spPr>
          <a:xfrm>
            <a:off x="251520" y="5301208"/>
            <a:ext cx="8424936" cy="584775"/>
          </a:xfrm>
          <a:prstGeom prst="rect">
            <a:avLst/>
          </a:prstGeom>
          <a:noFill/>
        </p:spPr>
        <p:txBody>
          <a:bodyPr wrap="square" rtlCol="0">
            <a:spAutoFit/>
          </a:bodyPr>
          <a:lstStyle/>
          <a:p>
            <a:r>
              <a:rPr lang="en-GB" sz="1600" dirty="0" smtClean="0">
                <a:latin typeface="Times New Roman" pitchFamily="18" charset="0"/>
                <a:cs typeface="Times New Roman" pitchFamily="18" charset="0"/>
              </a:rPr>
              <a:t>where, A = Brine concentration; B = Brining time; C = Drying temperature; </a:t>
            </a:r>
            <a:r>
              <a:rPr lang="en-GB" sz="1600" dirty="0" err="1" smtClean="0">
                <a:latin typeface="Times New Roman" pitchFamily="18" charset="0"/>
                <a:cs typeface="Times New Roman" pitchFamily="18" charset="0"/>
              </a:rPr>
              <a:t>Sqrt</a:t>
            </a:r>
            <a:r>
              <a:rPr lang="en-GB" sz="1600" dirty="0" smtClean="0">
                <a:latin typeface="Times New Roman" pitchFamily="18" charset="0"/>
                <a:cs typeface="Times New Roman" pitchFamily="18" charset="0"/>
              </a:rPr>
              <a:t> = Square root; FFA  = Free fatty acid; TBA = </a:t>
            </a:r>
            <a:r>
              <a:rPr lang="en-GB" sz="1600" dirty="0" err="1" smtClean="0">
                <a:latin typeface="Times New Roman" pitchFamily="18" charset="0"/>
                <a:cs typeface="Times New Roman" pitchFamily="18" charset="0"/>
              </a:rPr>
              <a:t>Thiobarbituric</a:t>
            </a:r>
            <a:r>
              <a:rPr lang="en-GB" sz="1600" dirty="0" smtClean="0">
                <a:latin typeface="Times New Roman" pitchFamily="18" charset="0"/>
                <a:cs typeface="Times New Roman" pitchFamily="18" charset="0"/>
              </a:rPr>
              <a:t> acid; TVN = Total volatile nitrogen.</a:t>
            </a:r>
            <a:endParaRPr lang="en-GB"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2400" b="1" dirty="0" smtClean="0">
                <a:latin typeface="Times New Roman" pitchFamily="18" charset="0"/>
                <a:cs typeface="Times New Roman" pitchFamily="18" charset="0"/>
              </a:rPr>
              <a:t>Process optimisation Result </a:t>
            </a:r>
            <a:endParaRPr lang="en-GB" sz="2400" dirty="0">
              <a:latin typeface="Times New Roman" pitchFamily="18" charset="0"/>
              <a:cs typeface="Times New Roman" pitchFamily="18" charset="0"/>
            </a:endParaRPr>
          </a:p>
        </p:txBody>
      </p:sp>
      <p:sp>
        <p:nvSpPr>
          <p:cNvPr id="3" name="Rectangle 2"/>
          <p:cNvSpPr/>
          <p:nvPr/>
        </p:nvSpPr>
        <p:spPr>
          <a:xfrm>
            <a:off x="251520" y="1124744"/>
            <a:ext cx="8640960" cy="2954655"/>
          </a:xfrm>
          <a:prstGeom prst="rect">
            <a:avLst/>
          </a:prstGeom>
        </p:spPr>
        <p:txBody>
          <a:bodyPr wrap="square">
            <a:spAutoFit/>
          </a:bodyPr>
          <a:lstStyle/>
          <a:p>
            <a:pPr lvl="0" algn="just"/>
            <a:r>
              <a:rPr lang="en-US" sz="2400" dirty="0" smtClean="0">
                <a:latin typeface="Times New Roman" pitchFamily="18" charset="0"/>
                <a:ea typeface="Times New Roman" pitchFamily="18" charset="0"/>
                <a:cs typeface="Times New Roman" pitchFamily="18" charset="0"/>
              </a:rPr>
              <a:t>The optimal dehydration conditions based on desirability concept were  predicted at </a:t>
            </a:r>
            <a:r>
              <a:rPr lang="en-GB" sz="2400" dirty="0" smtClean="0">
                <a:latin typeface="Times New Roman" pitchFamily="18" charset="0"/>
                <a:cs typeface="Times New Roman" pitchFamily="18" charset="0"/>
              </a:rPr>
              <a:t>7.83% brine concentration, 90 min brining time, and 110.38</a:t>
            </a:r>
            <a:r>
              <a:rPr lang="en-GB" sz="2400" baseline="30000" dirty="0" smtClean="0">
                <a:latin typeface="Times New Roman" pitchFamily="18" charset="0"/>
                <a:cs typeface="Times New Roman" pitchFamily="18" charset="0"/>
              </a:rPr>
              <a:t>o</a:t>
            </a:r>
            <a:r>
              <a:rPr lang="en-GB" sz="2400" dirty="0" smtClean="0">
                <a:latin typeface="Times New Roman" pitchFamily="18" charset="0"/>
                <a:cs typeface="Times New Roman" pitchFamily="18" charset="0"/>
              </a:rPr>
              <a:t>C drying temperature with the highest and good desirability value of 0.598 (approximately 60% level) as indicated in (Fig. 4). The predicted conditions were adjusted to 8.0% brine, 90 min and 110</a:t>
            </a:r>
            <a:r>
              <a:rPr lang="en-GB" sz="2400" baseline="30000" dirty="0" smtClean="0">
                <a:latin typeface="Times New Roman" pitchFamily="18" charset="0"/>
                <a:cs typeface="Times New Roman" pitchFamily="18" charset="0"/>
              </a:rPr>
              <a:t>o</a:t>
            </a:r>
            <a:r>
              <a:rPr lang="en-GB" sz="2400" dirty="0" smtClean="0">
                <a:latin typeface="Times New Roman" pitchFamily="18" charset="0"/>
                <a:cs typeface="Times New Roman" pitchFamily="18" charset="0"/>
              </a:rPr>
              <a:t>C for experimental conveniences, bearing in mind the setting of the temperature regulator on the dryer used.</a:t>
            </a:r>
            <a:endParaRPr lang="en-US" sz="2400" dirty="0" smtClean="0">
              <a:latin typeface="Times New Roman" pitchFamily="18" charset="0"/>
              <a:ea typeface="Times New Roman" pitchFamily="18" charset="0"/>
              <a:cs typeface="Times New Roman" pitchFamily="18" charset="0"/>
            </a:endParaRPr>
          </a:p>
          <a:p>
            <a:pPr algn="just" eaLnBrk="0" hangingPunct="0"/>
            <a:r>
              <a:rPr lang="en-GB" dirty="0" smtClean="0">
                <a:latin typeface="Times New Roman" pitchFamily="18" charset="0"/>
                <a:ea typeface="Arial" pitchFamily="34" charset="0"/>
                <a:cs typeface="Times New Roman" pitchFamily="18" charset="0"/>
              </a:rPr>
              <a:t>                             </a:t>
            </a:r>
            <a:r>
              <a:rPr lang="en-GB" dirty="0" smtClean="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25801" t="12179"/>
          <a:stretch>
            <a:fillRect/>
          </a:stretch>
        </p:blipFill>
        <p:spPr bwMode="auto">
          <a:xfrm>
            <a:off x="1259632" y="692696"/>
            <a:ext cx="5013797" cy="4269829"/>
          </a:xfrm>
          <a:prstGeom prst="rect">
            <a:avLst/>
          </a:prstGeom>
          <a:noFill/>
          <a:ln w="9525">
            <a:noFill/>
            <a:miter lim="800000"/>
            <a:headEnd/>
            <a:tailEnd/>
          </a:ln>
        </p:spPr>
      </p:pic>
      <p:sp>
        <p:nvSpPr>
          <p:cNvPr id="1025" name="Rectangle 1"/>
          <p:cNvSpPr>
            <a:spLocks noChangeArrowheads="1"/>
          </p:cNvSpPr>
          <p:nvPr/>
        </p:nvSpPr>
        <p:spPr bwMode="auto">
          <a:xfrm>
            <a:off x="251520" y="4846602"/>
            <a:ext cx="864096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4: </a:t>
            </a:r>
            <a:r>
              <a:rPr kumimoji="0" lang="en-GB"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Response surface 3D plot showing multi-response optimisation conditions for the dehydration of catfish</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526" y="764704"/>
          <a:ext cx="8496945" cy="4320481"/>
        </p:xfrm>
        <a:graphic>
          <a:graphicData uri="http://schemas.openxmlformats.org/drawingml/2006/table">
            <a:tbl>
              <a:tblPr/>
              <a:tblGrid>
                <a:gridCol w="2525192"/>
                <a:gridCol w="1411365"/>
                <a:gridCol w="1514314"/>
                <a:gridCol w="1603197"/>
                <a:gridCol w="1442877"/>
              </a:tblGrid>
              <a:tr h="665359">
                <a:tc>
                  <a:txBody>
                    <a:bodyPr/>
                    <a:lstStyle/>
                    <a:p>
                      <a:pPr indent="-900430" algn="just">
                        <a:lnSpc>
                          <a:spcPct val="115000"/>
                        </a:lnSpc>
                        <a:spcAft>
                          <a:spcPts val="0"/>
                        </a:spcAft>
                      </a:pPr>
                      <a:r>
                        <a:rPr lang="en-GB" sz="1600" b="1" dirty="0">
                          <a:solidFill>
                            <a:srgbClr val="000000"/>
                          </a:solidFill>
                          <a:latin typeface="Times New Roman"/>
                          <a:ea typeface="Times New Roman"/>
                          <a:cs typeface="Times New Roman"/>
                        </a:rPr>
                        <a:t>Response</a:t>
                      </a:r>
                      <a:endParaRPr lang="en-GB" sz="1600" dirty="0">
                        <a:latin typeface="Arial"/>
                        <a:ea typeface="Arial"/>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900430" algn="just">
                        <a:lnSpc>
                          <a:spcPct val="115000"/>
                        </a:lnSpc>
                        <a:spcAft>
                          <a:spcPts val="0"/>
                        </a:spcAft>
                      </a:pPr>
                      <a:r>
                        <a:rPr lang="en-GB" sz="1600" b="1">
                          <a:solidFill>
                            <a:srgbClr val="000000"/>
                          </a:solidFill>
                          <a:latin typeface="Times New Roman"/>
                          <a:ea typeface="Times New Roman"/>
                          <a:cs typeface="Times New Roman"/>
                        </a:rPr>
                        <a:t>Predicted</a:t>
                      </a:r>
                      <a:endParaRPr lang="en-GB" sz="1600">
                        <a:latin typeface="Arial"/>
                        <a:ea typeface="Arial"/>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900430" algn="just">
                        <a:lnSpc>
                          <a:spcPct val="115000"/>
                        </a:lnSpc>
                        <a:spcAft>
                          <a:spcPts val="0"/>
                        </a:spcAft>
                      </a:pPr>
                      <a:r>
                        <a:rPr lang="en-GB" sz="1600" b="1">
                          <a:solidFill>
                            <a:srgbClr val="000000"/>
                          </a:solidFill>
                          <a:latin typeface="Times New Roman"/>
                          <a:ea typeface="Times New Roman"/>
                          <a:cs typeface="Times New Roman"/>
                        </a:rPr>
                        <a:t>95% CI low</a:t>
                      </a:r>
                      <a:endParaRPr lang="en-GB" sz="1600">
                        <a:latin typeface="Arial"/>
                        <a:ea typeface="Arial"/>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900430" algn="just">
                        <a:lnSpc>
                          <a:spcPct val="115000"/>
                        </a:lnSpc>
                        <a:spcAft>
                          <a:spcPts val="0"/>
                        </a:spcAft>
                      </a:pPr>
                      <a:r>
                        <a:rPr lang="en-GB" sz="1600" b="1" dirty="0">
                          <a:solidFill>
                            <a:srgbClr val="000000"/>
                          </a:solidFill>
                          <a:latin typeface="Times New Roman"/>
                          <a:ea typeface="Times New Roman"/>
                          <a:cs typeface="Times New Roman"/>
                        </a:rPr>
                        <a:t>95% CI high</a:t>
                      </a:r>
                      <a:endParaRPr lang="en-GB" sz="1600" dirty="0">
                        <a:latin typeface="Arial"/>
                        <a:ea typeface="Arial"/>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900430" algn="just">
                        <a:lnSpc>
                          <a:spcPct val="115000"/>
                        </a:lnSpc>
                        <a:spcAft>
                          <a:spcPts val="0"/>
                        </a:spcAft>
                      </a:pPr>
                      <a:r>
                        <a:rPr lang="en-GB" sz="1600" b="1" dirty="0">
                          <a:solidFill>
                            <a:srgbClr val="000000"/>
                          </a:solidFill>
                          <a:latin typeface="Times New Roman"/>
                          <a:ea typeface="Times New Roman"/>
                          <a:cs typeface="Times New Roman"/>
                        </a:rPr>
                        <a:t>Validation</a:t>
                      </a:r>
                      <a:endParaRPr lang="en-GB" sz="1600" dirty="0">
                        <a:latin typeface="Arial"/>
                        <a:ea typeface="Arial"/>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65359">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Moisture content (%)</a:t>
                      </a:r>
                      <a:endParaRPr lang="en-GB" sz="1600" dirty="0">
                        <a:latin typeface="Arial"/>
                        <a:ea typeface="Arial"/>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5.5</a:t>
                      </a:r>
                      <a:endParaRPr lang="en-GB" sz="1600" dirty="0">
                        <a:latin typeface="Arial"/>
                        <a:ea typeface="Arial"/>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4.99486</a:t>
                      </a:r>
                      <a:endParaRPr lang="en-GB" sz="1600" dirty="0">
                        <a:latin typeface="Arial"/>
                        <a:ea typeface="Arial"/>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5.99077</a:t>
                      </a:r>
                      <a:endParaRPr lang="en-GB" sz="1600" dirty="0">
                        <a:latin typeface="Arial"/>
                        <a:ea typeface="Arial"/>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  6.0±0.1</a:t>
                      </a:r>
                      <a:endParaRPr lang="en-GB" sz="1600" dirty="0">
                        <a:latin typeface="Arial"/>
                        <a:ea typeface="Arial"/>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524928">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Crude protein (%)</a:t>
                      </a:r>
                      <a:endParaRPr lang="en-GB" sz="1600" dirty="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59.7</a:t>
                      </a:r>
                      <a:endParaRPr lang="en-GB" sz="1600" dirty="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56.8505</a:t>
                      </a:r>
                      <a:endParaRPr lang="en-GB" sz="1600" dirty="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62.0019</a:t>
                      </a:r>
                      <a:endParaRPr lang="en-GB" sz="1600" dirty="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a:solidFill>
                            <a:srgbClr val="000000"/>
                          </a:solidFill>
                          <a:latin typeface="Times New Roman"/>
                          <a:ea typeface="Times New Roman"/>
                          <a:cs typeface="Times New Roman"/>
                        </a:rPr>
                        <a:t>60.0±0.0</a:t>
                      </a:r>
                      <a:endParaRPr lang="en-GB" sz="1600">
                        <a:latin typeface="Arial"/>
                        <a:ea typeface="Arial"/>
                        <a:cs typeface="Times New Roman"/>
                      </a:endParaRPr>
                    </a:p>
                  </a:txBody>
                  <a:tcPr marL="68580" marR="68580" marT="0" marB="0" anchor="b">
                    <a:lnL>
                      <a:noFill/>
                    </a:lnL>
                    <a:lnR>
                      <a:noFill/>
                    </a:lnR>
                    <a:lnT>
                      <a:noFill/>
                    </a:lnT>
                    <a:lnB>
                      <a:noFill/>
                    </a:lnB>
                    <a:solidFill>
                      <a:srgbClr val="FFFFFF"/>
                    </a:solidFill>
                  </a:tcPr>
                </a:tc>
              </a:tr>
              <a:tr h="524928">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Crude fat (%)</a:t>
                      </a:r>
                      <a:endParaRPr lang="en-GB" sz="1600" dirty="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23.1</a:t>
                      </a:r>
                      <a:endParaRPr lang="en-GB" sz="1600" dirty="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a:solidFill>
                            <a:srgbClr val="000000"/>
                          </a:solidFill>
                          <a:latin typeface="Times New Roman"/>
                          <a:ea typeface="Times New Roman"/>
                          <a:cs typeface="Times New Roman"/>
                        </a:rPr>
                        <a:t>20.6721</a:t>
                      </a:r>
                      <a:endParaRPr lang="en-GB" sz="160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26.2079</a:t>
                      </a:r>
                      <a:endParaRPr lang="en-GB" sz="1600" dirty="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23.0±0.3</a:t>
                      </a:r>
                      <a:endParaRPr lang="en-GB" sz="1600" dirty="0">
                        <a:latin typeface="Arial"/>
                        <a:ea typeface="Arial"/>
                        <a:cs typeface="Times New Roman"/>
                      </a:endParaRPr>
                    </a:p>
                  </a:txBody>
                  <a:tcPr marL="68580" marR="68580" marT="0" marB="0" anchor="b">
                    <a:lnL>
                      <a:noFill/>
                    </a:lnL>
                    <a:lnR>
                      <a:noFill/>
                    </a:lnR>
                    <a:lnT>
                      <a:noFill/>
                    </a:lnT>
                    <a:lnB>
                      <a:noFill/>
                    </a:lnB>
                    <a:solidFill>
                      <a:srgbClr val="FFFFFF"/>
                    </a:solidFill>
                  </a:tcPr>
                </a:tc>
              </a:tr>
              <a:tr h="318637">
                <a:tc>
                  <a:txBody>
                    <a:bodyPr/>
                    <a:lstStyle/>
                    <a:p>
                      <a:pPr indent="-900430" algn="just">
                        <a:lnSpc>
                          <a:spcPct val="115000"/>
                        </a:lnSpc>
                        <a:spcAft>
                          <a:spcPts val="0"/>
                        </a:spcAft>
                      </a:pPr>
                      <a:r>
                        <a:rPr lang="en-GB" sz="1600">
                          <a:solidFill>
                            <a:srgbClr val="000000"/>
                          </a:solidFill>
                          <a:latin typeface="Times New Roman"/>
                          <a:ea typeface="Times New Roman"/>
                          <a:cs typeface="Times New Roman"/>
                        </a:rPr>
                        <a:t>Ash (%)</a:t>
                      </a:r>
                      <a:endParaRPr lang="en-GB" sz="160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12.1</a:t>
                      </a:r>
                      <a:endParaRPr lang="en-GB" sz="1600" dirty="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11.3245</a:t>
                      </a:r>
                      <a:endParaRPr lang="en-GB" sz="1600" dirty="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a:solidFill>
                            <a:srgbClr val="000000"/>
                          </a:solidFill>
                          <a:latin typeface="Times New Roman"/>
                          <a:ea typeface="Times New Roman"/>
                          <a:cs typeface="Times New Roman"/>
                        </a:rPr>
                        <a:t>12.6897</a:t>
                      </a:r>
                      <a:endParaRPr lang="en-GB" sz="160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12.0±0.5</a:t>
                      </a:r>
                      <a:endParaRPr lang="en-GB" sz="1600" dirty="0">
                        <a:latin typeface="Arial"/>
                        <a:ea typeface="Arial"/>
                        <a:cs typeface="Times New Roman"/>
                      </a:endParaRPr>
                    </a:p>
                  </a:txBody>
                  <a:tcPr marL="68580" marR="68580" marT="0" marB="0" anchor="b">
                    <a:lnL>
                      <a:noFill/>
                    </a:lnL>
                    <a:lnR>
                      <a:noFill/>
                    </a:lnR>
                    <a:lnT>
                      <a:noFill/>
                    </a:lnT>
                    <a:lnB>
                      <a:noFill/>
                    </a:lnB>
                    <a:solidFill>
                      <a:srgbClr val="FFFFFF"/>
                    </a:solidFill>
                  </a:tcPr>
                </a:tc>
              </a:tr>
              <a:tr h="318637">
                <a:tc>
                  <a:txBody>
                    <a:bodyPr/>
                    <a:lstStyle/>
                    <a:p>
                      <a:pPr indent="-900430" algn="just">
                        <a:lnSpc>
                          <a:spcPct val="115000"/>
                        </a:lnSpc>
                        <a:spcAft>
                          <a:spcPts val="0"/>
                        </a:spcAft>
                      </a:pPr>
                      <a:r>
                        <a:rPr lang="en-GB" sz="1600">
                          <a:solidFill>
                            <a:srgbClr val="000000"/>
                          </a:solidFill>
                          <a:latin typeface="Times New Roman"/>
                          <a:ea typeface="Times New Roman"/>
                          <a:cs typeface="Times New Roman"/>
                        </a:rPr>
                        <a:t>pH</a:t>
                      </a:r>
                      <a:endParaRPr lang="en-GB" sz="160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a:solidFill>
                            <a:srgbClr val="000000"/>
                          </a:solidFill>
                          <a:latin typeface="Times New Roman"/>
                          <a:ea typeface="Times New Roman"/>
                          <a:cs typeface="Times New Roman"/>
                        </a:rPr>
                        <a:t>6.2</a:t>
                      </a:r>
                      <a:endParaRPr lang="en-GB" sz="160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6.11175</a:t>
                      </a:r>
                      <a:endParaRPr lang="en-GB" sz="1600" dirty="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a:solidFill>
                            <a:srgbClr val="000000"/>
                          </a:solidFill>
                          <a:latin typeface="Times New Roman"/>
                          <a:ea typeface="Times New Roman"/>
                          <a:cs typeface="Times New Roman"/>
                        </a:rPr>
                        <a:t>6.28297</a:t>
                      </a:r>
                      <a:endParaRPr lang="en-GB" sz="160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  6.0±0.1</a:t>
                      </a:r>
                      <a:endParaRPr lang="en-GB" sz="1600" dirty="0">
                        <a:latin typeface="Arial"/>
                        <a:ea typeface="Arial"/>
                        <a:cs typeface="Times New Roman"/>
                      </a:endParaRPr>
                    </a:p>
                  </a:txBody>
                  <a:tcPr marL="68580" marR="68580" marT="0" marB="0" anchor="b">
                    <a:lnL>
                      <a:noFill/>
                    </a:lnL>
                    <a:lnR>
                      <a:noFill/>
                    </a:lnR>
                    <a:lnT>
                      <a:noFill/>
                    </a:lnT>
                    <a:lnB>
                      <a:noFill/>
                    </a:lnB>
                    <a:solidFill>
                      <a:srgbClr val="FFFFFF"/>
                    </a:solidFill>
                  </a:tcPr>
                </a:tc>
              </a:tr>
              <a:tr h="318637">
                <a:tc>
                  <a:txBody>
                    <a:bodyPr/>
                    <a:lstStyle/>
                    <a:p>
                      <a:pPr indent="-900430" algn="just">
                        <a:lnSpc>
                          <a:spcPct val="115000"/>
                        </a:lnSpc>
                        <a:spcAft>
                          <a:spcPts val="0"/>
                        </a:spcAft>
                      </a:pPr>
                      <a:r>
                        <a:rPr lang="en-GB" sz="1600">
                          <a:solidFill>
                            <a:srgbClr val="000000"/>
                          </a:solidFill>
                          <a:latin typeface="Times New Roman"/>
                          <a:ea typeface="Times New Roman"/>
                          <a:cs typeface="Times New Roman"/>
                        </a:rPr>
                        <a:t>FFA (%)</a:t>
                      </a:r>
                      <a:endParaRPr lang="en-GB" sz="160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a:solidFill>
                            <a:srgbClr val="000000"/>
                          </a:solidFill>
                          <a:latin typeface="Times New Roman"/>
                          <a:ea typeface="Times New Roman"/>
                          <a:cs typeface="Times New Roman"/>
                        </a:rPr>
                        <a:t>1.14</a:t>
                      </a:r>
                      <a:endParaRPr lang="en-GB" sz="160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0.96405</a:t>
                      </a:r>
                      <a:endParaRPr lang="en-GB" sz="1600" dirty="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1.29369</a:t>
                      </a:r>
                      <a:endParaRPr lang="en-GB" sz="1600" dirty="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  1.2±0.04</a:t>
                      </a:r>
                      <a:endParaRPr lang="en-GB" sz="1600" dirty="0">
                        <a:latin typeface="Arial"/>
                        <a:ea typeface="Arial"/>
                        <a:cs typeface="Times New Roman"/>
                      </a:endParaRPr>
                    </a:p>
                  </a:txBody>
                  <a:tcPr marL="68580" marR="68580" marT="0" marB="0" anchor="b">
                    <a:lnL>
                      <a:noFill/>
                    </a:lnL>
                    <a:lnR>
                      <a:noFill/>
                    </a:lnR>
                    <a:lnT>
                      <a:noFill/>
                    </a:lnT>
                    <a:lnB>
                      <a:noFill/>
                    </a:lnB>
                    <a:solidFill>
                      <a:srgbClr val="FFFFFF"/>
                    </a:solidFill>
                  </a:tcPr>
                </a:tc>
              </a:tr>
              <a:tr h="318637">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TBA (mg M/kg)</a:t>
                      </a:r>
                      <a:endParaRPr lang="en-GB" sz="1600" dirty="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a:solidFill>
                            <a:srgbClr val="000000"/>
                          </a:solidFill>
                          <a:latin typeface="Times New Roman"/>
                          <a:ea typeface="Times New Roman"/>
                          <a:cs typeface="Times New Roman"/>
                        </a:rPr>
                        <a:t>0.058</a:t>
                      </a:r>
                      <a:endParaRPr lang="en-GB" sz="160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a:solidFill>
                            <a:srgbClr val="000000"/>
                          </a:solidFill>
                          <a:latin typeface="Times New Roman"/>
                          <a:ea typeface="Times New Roman"/>
                          <a:cs typeface="Times New Roman"/>
                        </a:rPr>
                        <a:t>0.03371</a:t>
                      </a:r>
                      <a:endParaRPr lang="en-GB" sz="160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0.07934</a:t>
                      </a:r>
                      <a:endParaRPr lang="en-GB" sz="1600" dirty="0">
                        <a:latin typeface="Arial"/>
                        <a:ea typeface="Arial"/>
                        <a:cs typeface="Times New Roman"/>
                      </a:endParaRPr>
                    </a:p>
                  </a:txBody>
                  <a:tcPr marL="68580" marR="68580" marT="0" marB="0" anchor="b">
                    <a:lnL>
                      <a:noFill/>
                    </a:lnL>
                    <a:lnR>
                      <a:noFill/>
                    </a:lnR>
                    <a:lnT>
                      <a:noFill/>
                    </a:lnT>
                    <a:lnB>
                      <a:noFill/>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0.100±0.000</a:t>
                      </a:r>
                      <a:endParaRPr lang="en-GB" sz="1600" dirty="0">
                        <a:latin typeface="Arial"/>
                        <a:ea typeface="Arial"/>
                        <a:cs typeface="Times New Roman"/>
                      </a:endParaRPr>
                    </a:p>
                  </a:txBody>
                  <a:tcPr marL="68580" marR="68580" marT="0" marB="0" anchor="b">
                    <a:lnL>
                      <a:noFill/>
                    </a:lnL>
                    <a:lnR>
                      <a:noFill/>
                    </a:lnR>
                    <a:lnT>
                      <a:noFill/>
                    </a:lnT>
                    <a:lnB>
                      <a:noFill/>
                    </a:lnB>
                    <a:solidFill>
                      <a:srgbClr val="FFFFFF"/>
                    </a:solidFill>
                  </a:tcPr>
                </a:tc>
              </a:tr>
              <a:tr h="665359">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TVN (mg N/100 g)</a:t>
                      </a:r>
                      <a:endParaRPr lang="en-GB" sz="1600" dirty="0">
                        <a:latin typeface="Arial"/>
                        <a:ea typeface="Arial"/>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10.06</a:t>
                      </a:r>
                      <a:endParaRPr lang="en-GB" sz="1600" dirty="0">
                        <a:latin typeface="Arial"/>
                        <a:ea typeface="Arial"/>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7.25005</a:t>
                      </a:r>
                      <a:endParaRPr lang="en-GB" sz="1600" dirty="0">
                        <a:latin typeface="Arial"/>
                        <a:ea typeface="Arial"/>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12.7107</a:t>
                      </a:r>
                      <a:endParaRPr lang="en-GB" sz="1600" dirty="0">
                        <a:latin typeface="Arial"/>
                        <a:ea typeface="Arial"/>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900430" algn="just">
                        <a:lnSpc>
                          <a:spcPct val="115000"/>
                        </a:lnSpc>
                        <a:spcAft>
                          <a:spcPts val="0"/>
                        </a:spcAft>
                      </a:pPr>
                      <a:r>
                        <a:rPr lang="en-GB" sz="1600" dirty="0">
                          <a:solidFill>
                            <a:srgbClr val="000000"/>
                          </a:solidFill>
                          <a:latin typeface="Times New Roman"/>
                          <a:ea typeface="Times New Roman"/>
                          <a:cs typeface="Times New Roman"/>
                        </a:rPr>
                        <a:t>10.0±0.05</a:t>
                      </a:r>
                      <a:endParaRPr lang="en-GB" sz="1600" dirty="0">
                        <a:latin typeface="Arial"/>
                        <a:ea typeface="Arial"/>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TextBox 2"/>
          <p:cNvSpPr txBox="1"/>
          <p:nvPr/>
        </p:nvSpPr>
        <p:spPr>
          <a:xfrm>
            <a:off x="0" y="0"/>
            <a:ext cx="914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dirty="0" smtClean="0">
                <a:latin typeface="Times New Roman" pitchFamily="18" charset="0"/>
                <a:cs typeface="Times New Roman" pitchFamily="18" charset="0"/>
              </a:rPr>
              <a:t>Table 5: Experimental values for responses under multi-response optimization conditions </a:t>
            </a:r>
          </a:p>
          <a:p>
            <a:endParaRPr lang="en-GB" dirty="0"/>
          </a:p>
        </p:txBody>
      </p:sp>
      <p:sp>
        <p:nvSpPr>
          <p:cNvPr id="4" name="TextBox 3"/>
          <p:cNvSpPr txBox="1"/>
          <p:nvPr/>
        </p:nvSpPr>
        <p:spPr>
          <a:xfrm>
            <a:off x="323528" y="5157192"/>
            <a:ext cx="3972562" cy="646331"/>
          </a:xfrm>
          <a:prstGeom prst="rect">
            <a:avLst/>
          </a:prstGeom>
          <a:noFill/>
        </p:spPr>
        <p:txBody>
          <a:bodyPr wrap="none" rtlCol="0">
            <a:spAutoFit/>
          </a:bodyPr>
          <a:lstStyle/>
          <a:p>
            <a:r>
              <a:rPr lang="en-GB" dirty="0" smtClean="0">
                <a:latin typeface="Times New Roman" pitchFamily="18" charset="0"/>
                <a:cs typeface="Times New Roman" pitchFamily="18" charset="0"/>
              </a:rPr>
              <a:t>CI = Confidence Interval; n = 1; a = 0.05</a:t>
            </a:r>
          </a:p>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764704"/>
            <a:ext cx="8496944" cy="5463034"/>
          </a:xfrm>
          <a:prstGeom prst="rect">
            <a:avLst/>
          </a:prstGeom>
        </p:spPr>
        <p:txBody>
          <a:bodyPr wrap="square">
            <a:spAutoFit/>
          </a:bodyPr>
          <a:lstStyle/>
          <a:p>
            <a:pPr algn="just">
              <a:buFont typeface="Wingdings" pitchFamily="2" charset="2"/>
              <a:buChar char="v"/>
            </a:pPr>
            <a:r>
              <a:rPr lang="en-GB" sz="2000" dirty="0" smtClean="0">
                <a:latin typeface="Times New Roman" pitchFamily="18" charset="0"/>
                <a:cs typeface="Times New Roman" pitchFamily="18" charset="0"/>
              </a:rPr>
              <a:t>Processing parameters significantly improved the chemical quality of dehydrated catfish.</a:t>
            </a:r>
          </a:p>
          <a:p>
            <a:pPr algn="just"/>
            <a:endParaRPr lang="en-GB" sz="2000" dirty="0" smtClean="0">
              <a:latin typeface="Times New Roman" pitchFamily="18" charset="0"/>
              <a:cs typeface="Times New Roman" pitchFamily="18" charset="0"/>
            </a:endParaRPr>
          </a:p>
          <a:p>
            <a:pPr algn="just">
              <a:buFont typeface="Wingdings" pitchFamily="2" charset="2"/>
              <a:buChar char="v"/>
            </a:pPr>
            <a:r>
              <a:rPr lang="en-GB" sz="2000" dirty="0" smtClean="0">
                <a:latin typeface="Times New Roman" pitchFamily="18" charset="0"/>
                <a:cs typeface="Times New Roman" pitchFamily="18" charset="0"/>
              </a:rPr>
              <a:t>Adequate predictions of the tried models shows good agreement with the experimental and adequate for predictive purposes showing the RSM potential as a feasible tool in this regard.</a:t>
            </a:r>
          </a:p>
          <a:p>
            <a:pPr algn="just">
              <a:buNone/>
            </a:pPr>
            <a:endParaRPr lang="en-GB" sz="2000" dirty="0" smtClean="0">
              <a:latin typeface="Times New Roman" pitchFamily="18" charset="0"/>
              <a:cs typeface="Times New Roman" pitchFamily="18" charset="0"/>
            </a:endParaRPr>
          </a:p>
          <a:p>
            <a:pPr algn="just">
              <a:buFont typeface="Wingdings" pitchFamily="2" charset="2"/>
              <a:buChar char="v"/>
            </a:pPr>
            <a:r>
              <a:rPr lang="en-GB" sz="2000" dirty="0" smtClean="0">
                <a:latin typeface="Times New Roman" pitchFamily="18" charset="0"/>
                <a:cs typeface="Times New Roman" pitchFamily="18" charset="0"/>
              </a:rPr>
              <a:t> Optimal dehydration conditions (8% brine, 90 min, 110 </a:t>
            </a:r>
            <a:r>
              <a:rPr lang="en-GB" sz="2000" baseline="30000" dirty="0" err="1" smtClean="0">
                <a:latin typeface="Times New Roman" pitchFamily="18" charset="0"/>
                <a:cs typeface="Times New Roman" pitchFamily="18" charset="0"/>
              </a:rPr>
              <a:t>o</a:t>
            </a:r>
            <a:r>
              <a:rPr lang="en-GB" sz="2000" dirty="0" err="1" smtClean="0">
                <a:latin typeface="Times New Roman" pitchFamily="18" charset="0"/>
                <a:cs typeface="Times New Roman" pitchFamily="18" charset="0"/>
              </a:rPr>
              <a:t>C</a:t>
            </a:r>
            <a:r>
              <a:rPr lang="en-GB" sz="2000" dirty="0" smtClean="0">
                <a:latin typeface="Times New Roman" pitchFamily="18" charset="0"/>
                <a:cs typeface="Times New Roman" pitchFamily="18" charset="0"/>
              </a:rPr>
              <a:t>) for catfish has been established for high retention of nutrients and good rancidity properties for storage stability. These could ameliorate the problem of malnutrition especially where fresh fish is less accessible.</a:t>
            </a:r>
          </a:p>
          <a:p>
            <a:pPr algn="just"/>
            <a:endParaRPr lang="en-GB" sz="2100" dirty="0" smtClean="0">
              <a:latin typeface="Times New Roman" pitchFamily="18" charset="0"/>
              <a:cs typeface="Times New Roman" pitchFamily="18" charset="0"/>
            </a:endParaRPr>
          </a:p>
          <a:p>
            <a:pPr algn="just">
              <a:buFont typeface="Wingdings" pitchFamily="2" charset="2"/>
              <a:buChar char="v"/>
            </a:pPr>
            <a:r>
              <a:rPr lang="en-GB" sz="2000" dirty="0" smtClean="0">
                <a:latin typeface="Times New Roman" pitchFamily="18" charset="0"/>
                <a:cs typeface="Times New Roman" pitchFamily="18" charset="0"/>
              </a:rPr>
              <a:t>Finally, the dehydration technique employed in this investigation is effective,  simple in operation and economical to encourage commercial application with a potential for food security.</a:t>
            </a:r>
          </a:p>
          <a:p>
            <a:pPr algn="just"/>
            <a:r>
              <a:rPr lang="en-GB" sz="2400" dirty="0" smtClean="0">
                <a:latin typeface="Times New Roman" pitchFamily="18" charset="0"/>
                <a:cs typeface="Times New Roman" pitchFamily="18" charset="0"/>
              </a:rPr>
              <a:t> </a:t>
            </a:r>
            <a:endParaRPr lang="en-GB" sz="2400" dirty="0" smtClean="0">
              <a:solidFill>
                <a:srgbClr val="FF0000"/>
              </a:solidFill>
              <a:latin typeface="Times New Roman" pitchFamily="18" charset="0"/>
              <a:cs typeface="Times New Roman" pitchFamily="18" charset="0"/>
            </a:endParaRPr>
          </a:p>
          <a:p>
            <a:pPr algn="just"/>
            <a:endParaRPr lang="en-GB" sz="2400" dirty="0">
              <a:latin typeface="Times New Roman" pitchFamily="18" charset="0"/>
              <a:cs typeface="Times New Roman" pitchFamily="18" charset="0"/>
            </a:endParaRPr>
          </a:p>
        </p:txBody>
      </p:sp>
      <p:sp>
        <p:nvSpPr>
          <p:cNvPr id="4" name="TextBox 3"/>
          <p:cNvSpPr txBox="1"/>
          <p:nvPr/>
        </p:nvSpPr>
        <p:spPr>
          <a:xfrm>
            <a:off x="0" y="1"/>
            <a:ext cx="914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600" b="1" dirty="0" smtClean="0">
                <a:latin typeface="Times New Roman" pitchFamily="18" charset="0"/>
                <a:cs typeface="Times New Roman" pitchFamily="18" charset="0"/>
              </a:rPr>
              <a:t>Conclusions </a:t>
            </a:r>
            <a:endParaRPr lang="en-GB"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800" b="1" dirty="0" smtClean="0">
                <a:latin typeface="Times New Roman" pitchFamily="18" charset="0"/>
                <a:cs typeface="Times New Roman" pitchFamily="18" charset="0"/>
              </a:rPr>
              <a:t>Recommendation</a:t>
            </a:r>
            <a:endParaRPr lang="en-GB" sz="2800" b="1" dirty="0">
              <a:latin typeface="Times New Roman" pitchFamily="18" charset="0"/>
              <a:cs typeface="Times New Roman" pitchFamily="18" charset="0"/>
            </a:endParaRPr>
          </a:p>
        </p:txBody>
      </p:sp>
      <p:sp>
        <p:nvSpPr>
          <p:cNvPr id="47105" name="Rectangle 1"/>
          <p:cNvSpPr>
            <a:spLocks noChangeArrowheads="1"/>
          </p:cNvSpPr>
          <p:nvPr/>
        </p:nvSpPr>
        <p:spPr bwMode="auto">
          <a:xfrm>
            <a:off x="323528" y="1412776"/>
            <a:ext cx="8429114"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Suggested </a:t>
            </a:r>
            <a:r>
              <a:rPr lang="en-GB" sz="2200" dirty="0" smtClean="0">
                <a:latin typeface="Times New Roman" pitchFamily="18" charset="0"/>
                <a:ea typeface="Calibri" pitchFamily="34" charset="0"/>
                <a:cs typeface="Times New Roman" pitchFamily="18" charset="0"/>
              </a:rPr>
              <a:t>further </a:t>
            </a:r>
            <a:r>
              <a:rPr kumimoji="0" lang="en-GB"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work;</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200" b="0" i="0" u="none" strike="noStrike" cap="none" normalizeH="0" baseline="0" dirty="0" smtClean="0">
                <a:ln>
                  <a:noFill/>
                </a:ln>
                <a:effectLst/>
                <a:latin typeface="Times New Roman" pitchFamily="18" charset="0"/>
                <a:ea typeface="Calibri" pitchFamily="34" charset="0"/>
                <a:cs typeface="Times New Roman" pitchFamily="18" charset="0"/>
              </a:rPr>
              <a:t> amino acids profile of the product may</a:t>
            </a:r>
            <a:r>
              <a:rPr kumimoji="0" lang="en-US" sz="2200" b="0" i="0" u="none" strike="noStrike" cap="none" normalizeH="0" dirty="0" smtClean="0">
                <a:ln>
                  <a:noFill/>
                </a:ln>
                <a:effectLst/>
                <a:latin typeface="Times New Roman" pitchFamily="18" charset="0"/>
                <a:ea typeface="Calibri" pitchFamily="34" charset="0"/>
                <a:cs typeface="Times New Roman" pitchFamily="18" charset="0"/>
              </a:rPr>
              <a:t> </a:t>
            </a:r>
            <a:r>
              <a:rPr kumimoji="0" lang="en-US" sz="2200" b="0" i="0" u="none" strike="noStrike" cap="none" normalizeH="0" baseline="0" dirty="0" smtClean="0">
                <a:ln>
                  <a:noFill/>
                </a:ln>
                <a:effectLst/>
                <a:latin typeface="Times New Roman" pitchFamily="18" charset="0"/>
                <a:ea typeface="Calibri" pitchFamily="34" charset="0"/>
                <a:cs typeface="Times New Roman" pitchFamily="18" charset="0"/>
              </a:rPr>
              <a:t>be necessary to further ascertain the established nutritional quality of the dehydrated catfish (</a:t>
            </a:r>
            <a:r>
              <a:rPr kumimoji="0" lang="en-US" sz="2200" b="0" i="1" u="none" strike="noStrike" cap="none" normalizeH="0" baseline="0" dirty="0" err="1" smtClean="0">
                <a:ln>
                  <a:noFill/>
                </a:ln>
                <a:effectLst/>
                <a:latin typeface="Times New Roman" pitchFamily="18" charset="0"/>
                <a:ea typeface="Calibri" pitchFamily="34" charset="0"/>
                <a:cs typeface="Times New Roman" pitchFamily="18" charset="0"/>
              </a:rPr>
              <a:t>Clarias</a:t>
            </a:r>
            <a:r>
              <a:rPr kumimoji="0" lang="en-US" sz="2200" b="0" i="1"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200" b="0" i="1" u="none" strike="noStrike" cap="none" normalizeH="0" baseline="0" dirty="0" err="1" smtClean="0">
                <a:ln>
                  <a:noFill/>
                </a:ln>
                <a:effectLst/>
                <a:latin typeface="Times New Roman" pitchFamily="18" charset="0"/>
                <a:ea typeface="Calibri" pitchFamily="34" charset="0"/>
                <a:cs typeface="Times New Roman" pitchFamily="18" charset="0"/>
              </a:rPr>
              <a:t>garipinus</a:t>
            </a:r>
            <a:r>
              <a:rPr kumimoji="0" lang="en-US" sz="2200" b="0" i="0" u="none" strike="noStrike" cap="none" normalizeH="0" baseline="0" dirty="0" smtClean="0">
                <a:ln>
                  <a:noFill/>
                </a:ln>
                <a:effectLst/>
                <a:latin typeface="Times New Roman" pitchFamily="18" charset="0"/>
                <a:ea typeface="Calibri" pitchFamily="34" charset="0"/>
                <a:cs typeface="Times New Roman" pitchFamily="18" charset="0"/>
              </a:rPr>
              <a:t>).</a:t>
            </a:r>
            <a:endParaRPr lang="en-GB" sz="22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endParaRPr lang="en-US" sz="2200" dirty="0" smtClean="0">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1156"/>
          </a:xfrm>
        </p:spPr>
        <p:style>
          <a:lnRef idx="1">
            <a:schemeClr val="accent2"/>
          </a:lnRef>
          <a:fillRef idx="2">
            <a:schemeClr val="accent2"/>
          </a:fillRef>
          <a:effectRef idx="1">
            <a:schemeClr val="accent2"/>
          </a:effectRef>
          <a:fontRef idx="minor">
            <a:schemeClr val="dk1"/>
          </a:fontRef>
        </p:style>
        <p:txBody>
          <a:bodyPr/>
          <a:lstStyle/>
          <a:p>
            <a:r>
              <a:rPr lang="en-GB" sz="3200" b="1" dirty="0" smtClean="0">
                <a:latin typeface="Times New Roman" pitchFamily="18" charset="0"/>
                <a:cs typeface="Times New Roman" pitchFamily="18" charset="0"/>
              </a:rPr>
              <a:t>Contribution to knowledge </a:t>
            </a:r>
            <a:endParaRPr lang="en-GB"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28596" y="1071546"/>
            <a:ext cx="8229600" cy="4429156"/>
          </a:xfrm>
        </p:spPr>
        <p:txBody>
          <a:bodyPr/>
          <a:lstStyle/>
          <a:p>
            <a:pPr>
              <a:buFont typeface="Arial" pitchFamily="34" charset="0"/>
              <a:buChar char="•"/>
            </a:pPr>
            <a:endParaRPr lang="en-US" sz="2400" dirty="0" smtClean="0">
              <a:latin typeface="Times New Roman" pitchFamily="18" charset="0"/>
              <a:cs typeface="Times New Roman" pitchFamily="18" charset="0"/>
            </a:endParaRPr>
          </a:p>
          <a:p>
            <a:pPr>
              <a:buFont typeface="Arial" pitchFamily="34" charset="0"/>
              <a:buChar char="•"/>
            </a:pPr>
            <a:endParaRPr lang="en-US" sz="2400" dirty="0" smtClean="0">
              <a:latin typeface="Times New Roman" pitchFamily="18" charset="0"/>
              <a:cs typeface="Times New Roman" pitchFamily="18" charset="0"/>
            </a:endParaRPr>
          </a:p>
        </p:txBody>
      </p:sp>
      <p:sp>
        <p:nvSpPr>
          <p:cNvPr id="4" name="Rectangle 3"/>
          <p:cNvSpPr/>
          <p:nvPr/>
        </p:nvSpPr>
        <p:spPr>
          <a:xfrm>
            <a:off x="357158" y="714356"/>
            <a:ext cx="8286808" cy="2831544"/>
          </a:xfrm>
          <a:prstGeom prst="rect">
            <a:avLst/>
          </a:prstGeom>
        </p:spPr>
        <p:txBody>
          <a:bodyPr wrap="square">
            <a:spAutoFit/>
          </a:bodyPr>
          <a:lstStyle/>
          <a:p>
            <a:r>
              <a:rPr lang="en-US" sz="2000" dirty="0" smtClean="0">
                <a:latin typeface="Times New Roman" pitchFamily="18" charset="0"/>
                <a:cs typeface="Times New Roman" pitchFamily="18" charset="0"/>
              </a:rPr>
              <a:t>This work has been able to:</a:t>
            </a:r>
          </a:p>
          <a:p>
            <a:endParaRPr lang="en-US" sz="2000" dirty="0" smtClean="0">
              <a:latin typeface="Times New Roman" pitchFamily="18" charset="0"/>
              <a:cs typeface="Times New Roman" pitchFamily="18" charset="0"/>
            </a:endParaRPr>
          </a:p>
          <a:p>
            <a:pPr>
              <a:buFont typeface="Arial" pitchFamily="34" charset="0"/>
              <a:buChar char="•"/>
            </a:pPr>
            <a:r>
              <a:rPr lang="en-US" sz="2000" dirty="0" smtClean="0">
                <a:latin typeface="Times New Roman" pitchFamily="18" charset="0"/>
                <a:cs typeface="Times New Roman" pitchFamily="18" charset="0"/>
              </a:rPr>
              <a:t>establish  a simple dehydration technique that could preserved the quality of dehydrated catfish on shelf and during storage, </a:t>
            </a:r>
          </a:p>
          <a:p>
            <a:endParaRPr lang="en-US" sz="2000" dirty="0" smtClean="0">
              <a:latin typeface="Times New Roman" pitchFamily="18" charset="0"/>
              <a:cs typeface="Times New Roman" pitchFamily="18" charset="0"/>
            </a:endParaRPr>
          </a:p>
          <a:p>
            <a:pPr>
              <a:buFont typeface="Arial" pitchFamily="34" charset="0"/>
              <a:buChar char="•"/>
            </a:pPr>
            <a:r>
              <a:rPr lang="en-US" sz="2000" dirty="0" smtClean="0">
                <a:latin typeface="Times New Roman" pitchFamily="18" charset="0"/>
                <a:cs typeface="Times New Roman" pitchFamily="18" charset="0"/>
              </a:rPr>
              <a:t>provide innovative approach of using a statistical tool (like RSM) for  </a:t>
            </a:r>
            <a:r>
              <a:rPr lang="en-US" sz="2000" dirty="0" err="1" smtClean="0">
                <a:latin typeface="Times New Roman" pitchFamily="18" charset="0"/>
                <a:cs typeface="Times New Roman" pitchFamily="18" charset="0"/>
              </a:rPr>
              <a:t>modelling</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optimising</a:t>
            </a:r>
            <a:r>
              <a:rPr lang="en-US" sz="2000" dirty="0" smtClean="0">
                <a:latin typeface="Times New Roman" pitchFamily="18" charset="0"/>
                <a:cs typeface="Times New Roman" pitchFamily="18" charset="0"/>
              </a:rPr>
              <a:t> the chemical properties of  dehydrated catfish.</a:t>
            </a:r>
          </a:p>
          <a:p>
            <a:pPr>
              <a:buFont typeface="Arial" pitchFamily="34" charset="0"/>
              <a:buChar char="•"/>
            </a:pPr>
            <a:endParaRPr lang="en-US" sz="2000" dirty="0" smtClean="0">
              <a:solidFill>
                <a:srgbClr val="FF0000"/>
              </a:solidFill>
              <a:latin typeface="Times New Roman" pitchFamily="18" charset="0"/>
              <a:cs typeface="Times New Roman" pitchFamily="18" charset="0"/>
            </a:endParaRPr>
          </a:p>
          <a:p>
            <a:pPr lvl="0" algn="just">
              <a:buFont typeface="Arial" pitchFamily="34" charset="0"/>
              <a:buChar char="•"/>
            </a:pPr>
            <a:endParaRPr lang="en-US"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00042"/>
          </a:xfrm>
        </p:spPr>
        <p:style>
          <a:lnRef idx="1">
            <a:schemeClr val="accent2"/>
          </a:lnRef>
          <a:fillRef idx="2">
            <a:schemeClr val="accent2"/>
          </a:fillRef>
          <a:effectRef idx="1">
            <a:schemeClr val="accent2"/>
          </a:effectRef>
          <a:fontRef idx="minor">
            <a:schemeClr val="dk1"/>
          </a:fontRef>
        </p:style>
        <p:txBody>
          <a:bodyPr/>
          <a:lstStyle/>
          <a:p>
            <a:r>
              <a:rPr lang="en-US" sz="3600" b="1" dirty="0" smtClean="0">
                <a:latin typeface="Times New Roman" pitchFamily="18" charset="0"/>
                <a:cs typeface="Times New Roman" pitchFamily="18" charset="0"/>
              </a:rPr>
              <a:t>References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285720" y="642918"/>
            <a:ext cx="8572560" cy="6215082"/>
          </a:xfrm>
        </p:spPr>
        <p:txBody>
          <a:bodyPr/>
          <a:lstStyle/>
          <a:p>
            <a:pPr algn="just">
              <a:buNone/>
            </a:pPr>
            <a:r>
              <a:rPr lang="en-US" sz="1600" dirty="0" smtClean="0">
                <a:latin typeface="Times New Roman" pitchFamily="18" charset="0"/>
                <a:cs typeface="Times New Roman" pitchFamily="18" charset="0"/>
              </a:rPr>
              <a:t>Adam </a:t>
            </a:r>
            <a:r>
              <a:rPr lang="en-US" sz="1600" dirty="0" err="1" smtClean="0">
                <a:latin typeface="Times New Roman" pitchFamily="18" charset="0"/>
                <a:cs typeface="Times New Roman" pitchFamily="18" charset="0"/>
              </a:rPr>
              <a:t>Sulieman</a:t>
            </a:r>
            <a:r>
              <a:rPr lang="en-US" sz="1600" dirty="0" smtClean="0">
                <a:latin typeface="Times New Roman" pitchFamily="18" charset="0"/>
                <a:cs typeface="Times New Roman" pitchFamily="18" charset="0"/>
              </a:rPr>
              <a:t>, H. M. and </a:t>
            </a:r>
            <a:r>
              <a:rPr lang="en-US" sz="1600" dirty="0" err="1" smtClean="0">
                <a:latin typeface="Times New Roman" pitchFamily="18" charset="0"/>
                <a:cs typeface="Times New Roman" pitchFamily="18" charset="0"/>
              </a:rPr>
              <a:t>Sidahmed</a:t>
            </a:r>
            <a:r>
              <a:rPr lang="en-US" sz="1600" dirty="0" smtClean="0">
                <a:latin typeface="Times New Roman" pitchFamily="18" charset="0"/>
                <a:cs typeface="Times New Roman" pitchFamily="18" charset="0"/>
              </a:rPr>
              <a:t>, M.A. (2012). Effect of drying system on chemical and </a:t>
            </a:r>
          </a:p>
          <a:p>
            <a:pPr algn="just">
              <a:buNone/>
            </a:pPr>
            <a:r>
              <a:rPr lang="en-US" sz="1600" dirty="0" smtClean="0">
                <a:latin typeface="Times New Roman" pitchFamily="18" charset="0"/>
                <a:cs typeface="Times New Roman" pitchFamily="18" charset="0"/>
              </a:rPr>
              <a:t>       physical attributes of dried catfish meat (</a:t>
            </a:r>
            <a:r>
              <a:rPr lang="en-US" sz="1600" i="1" dirty="0" err="1" smtClean="0">
                <a:latin typeface="Times New Roman" pitchFamily="18" charset="0"/>
                <a:cs typeface="Times New Roman" pitchFamily="18" charset="0"/>
              </a:rPr>
              <a:t>Clarias</a:t>
            </a:r>
            <a:r>
              <a:rPr lang="en-US" sz="1600" i="1" dirty="0" smtClean="0">
                <a:latin typeface="Times New Roman" pitchFamily="18" charset="0"/>
                <a:cs typeface="Times New Roman" pitchFamily="18" charset="0"/>
              </a:rPr>
              <a:t> Sp</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World's </a:t>
            </a:r>
            <a:r>
              <a:rPr lang="en-US" sz="1600" i="1" dirty="0" err="1" smtClean="0">
                <a:latin typeface="Times New Roman" pitchFamily="18" charset="0"/>
                <a:cs typeface="Times New Roman" pitchFamily="18" charset="0"/>
              </a:rPr>
              <a:t>Vetinery</a:t>
            </a:r>
            <a:r>
              <a:rPr lang="en-US" sz="1600" i="1" dirty="0" smtClean="0">
                <a:latin typeface="Times New Roman" pitchFamily="18" charset="0"/>
                <a:cs typeface="Times New Roman" pitchFamily="18" charset="0"/>
              </a:rPr>
              <a:t> Journal </a:t>
            </a:r>
            <a:r>
              <a:rPr lang="en-US" sz="1600" dirty="0" smtClean="0">
                <a:latin typeface="Times New Roman" pitchFamily="18" charset="0"/>
                <a:cs typeface="Times New Roman" pitchFamily="18" charset="0"/>
              </a:rPr>
              <a:t>2(1):01       </a:t>
            </a:r>
          </a:p>
          <a:p>
            <a:pPr algn="just">
              <a:buNone/>
            </a:pPr>
            <a:r>
              <a:rPr lang="en-US" sz="1600" dirty="0" err="1" smtClean="0">
                <a:latin typeface="Times New Roman" pitchFamily="18" charset="0"/>
                <a:cs typeface="Times New Roman" pitchFamily="18" charset="0"/>
              </a:rPr>
              <a:t>Adeparusi</a:t>
            </a:r>
            <a:r>
              <a:rPr lang="en-US" sz="1600" dirty="0" smtClean="0">
                <a:latin typeface="Times New Roman" pitchFamily="18" charset="0"/>
                <a:cs typeface="Times New Roman" pitchFamily="18" charset="0"/>
              </a:rPr>
              <a:t>, E.O., Dada, A. A, and </a:t>
            </a:r>
            <a:r>
              <a:rPr lang="en-US" sz="1600" dirty="0" err="1" smtClean="0">
                <a:latin typeface="Times New Roman" pitchFamily="18" charset="0"/>
                <a:cs typeface="Times New Roman" pitchFamily="18" charset="0"/>
              </a:rPr>
              <a:t>Alele</a:t>
            </a:r>
            <a:r>
              <a:rPr lang="en-US" sz="1600" dirty="0" smtClean="0">
                <a:latin typeface="Times New Roman" pitchFamily="18" charset="0"/>
                <a:cs typeface="Times New Roman" pitchFamily="18" charset="0"/>
              </a:rPr>
              <a:t>, O.V. (2010). Effects of medicinal plant (</a:t>
            </a:r>
            <a:r>
              <a:rPr lang="en-US" sz="1600" i="1" dirty="0" err="1" smtClean="0">
                <a:latin typeface="Times New Roman" pitchFamily="18" charset="0"/>
                <a:cs typeface="Times New Roman" pitchFamily="18" charset="0"/>
              </a:rPr>
              <a:t>Kigelia</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Africana</a:t>
            </a:r>
            <a:r>
              <a:rPr lang="en-US" sz="1600" dirty="0" smtClean="0">
                <a:latin typeface="Times New Roman" pitchFamily="18" charset="0"/>
                <a:cs typeface="Times New Roman" pitchFamily="18" charset="0"/>
              </a:rPr>
              <a:t>) on sperm quality of African catfish (</a:t>
            </a:r>
            <a:r>
              <a:rPr lang="en-US" sz="1600" i="1" dirty="0" err="1" smtClean="0">
                <a:latin typeface="Times New Roman" pitchFamily="18" charset="0"/>
                <a:cs typeface="Times New Roman" pitchFamily="18" charset="0"/>
              </a:rPr>
              <a:t>Clarias</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gariepinus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Burchell</a:t>
            </a:r>
            <a:r>
              <a:rPr lang="en-US" sz="1600" dirty="0" smtClean="0">
                <a:latin typeface="Times New Roman" pitchFamily="18" charset="0"/>
                <a:cs typeface="Times New Roman" pitchFamily="18" charset="0"/>
              </a:rPr>
              <a:t>, 1822) brood stock. </a:t>
            </a:r>
            <a:r>
              <a:rPr lang="en-US" sz="1600" i="1" dirty="0" smtClean="0">
                <a:latin typeface="Times New Roman" pitchFamily="18" charset="0"/>
                <a:cs typeface="Times New Roman" pitchFamily="18" charset="0"/>
              </a:rPr>
              <a:t>Journal of   Agricultural  Science.</a:t>
            </a:r>
            <a:r>
              <a:rPr lang="en-US" sz="1600" dirty="0" smtClean="0">
                <a:latin typeface="Times New Roman" pitchFamily="18" charset="0"/>
                <a:cs typeface="Times New Roman" pitchFamily="18" charset="0"/>
              </a:rPr>
              <a:t> 2:1. </a:t>
            </a:r>
          </a:p>
          <a:p>
            <a:pPr>
              <a:buNone/>
            </a:pPr>
            <a:r>
              <a:rPr lang="en-GB" sz="1600" dirty="0" err="1" smtClean="0">
                <a:latin typeface="Times New Roman" pitchFamily="18" charset="0"/>
                <a:cs typeface="Times New Roman" pitchFamily="18" charset="0"/>
              </a:rPr>
              <a:t>Adeyeye</a:t>
            </a:r>
            <a:r>
              <a:rPr lang="en-GB" sz="1600" dirty="0" smtClean="0">
                <a:latin typeface="Times New Roman" pitchFamily="18" charset="0"/>
                <a:cs typeface="Times New Roman" pitchFamily="18" charset="0"/>
              </a:rPr>
              <a:t>, S.A.O., </a:t>
            </a:r>
            <a:r>
              <a:rPr lang="en-GB" sz="1600" dirty="0" err="1" smtClean="0">
                <a:latin typeface="Times New Roman" pitchFamily="18" charset="0"/>
                <a:cs typeface="Times New Roman" pitchFamily="18" charset="0"/>
              </a:rPr>
              <a:t>Oyewole</a:t>
            </a:r>
            <a:r>
              <a:rPr lang="en-GB" sz="1600" dirty="0" smtClean="0">
                <a:latin typeface="Times New Roman" pitchFamily="18" charset="0"/>
                <a:cs typeface="Times New Roman" pitchFamily="18" charset="0"/>
              </a:rPr>
              <a:t>, O.B., </a:t>
            </a:r>
            <a:r>
              <a:rPr lang="en-GB" sz="1600" dirty="0" err="1" smtClean="0">
                <a:latin typeface="Times New Roman" pitchFamily="18" charset="0"/>
                <a:cs typeface="Times New Roman" pitchFamily="18" charset="0"/>
              </a:rPr>
              <a:t>Obadina</a:t>
            </a:r>
            <a:r>
              <a:rPr lang="en-GB" sz="1600" dirty="0" smtClean="0">
                <a:latin typeface="Times New Roman" pitchFamily="18" charset="0"/>
                <a:cs typeface="Times New Roman" pitchFamily="18" charset="0"/>
              </a:rPr>
              <a:t>, O.,  </a:t>
            </a:r>
            <a:r>
              <a:rPr lang="en-GB" sz="1600" dirty="0" err="1" smtClean="0">
                <a:latin typeface="Times New Roman" pitchFamily="18" charset="0"/>
                <a:cs typeface="Times New Roman" pitchFamily="18" charset="0"/>
              </a:rPr>
              <a:t>Adeniran</a:t>
            </a:r>
            <a:r>
              <a:rPr lang="en-GB" sz="1600" dirty="0" smtClean="0">
                <a:latin typeface="Times New Roman" pitchFamily="18" charset="0"/>
                <a:cs typeface="Times New Roman" pitchFamily="18" charset="0"/>
              </a:rPr>
              <a:t>, O.E., </a:t>
            </a:r>
            <a:r>
              <a:rPr lang="en-GB" sz="1600" dirty="0" err="1" smtClean="0">
                <a:latin typeface="Times New Roman" pitchFamily="18" charset="0"/>
                <a:cs typeface="Times New Roman" pitchFamily="18" charset="0"/>
              </a:rPr>
              <a:t>Oyedele</a:t>
            </a:r>
            <a:r>
              <a:rPr lang="en-GB" sz="1600" dirty="0" smtClean="0">
                <a:latin typeface="Times New Roman" pitchFamily="18" charset="0"/>
                <a:cs typeface="Times New Roman" pitchFamily="18" charset="0"/>
              </a:rPr>
              <a:t>, H.A., </a:t>
            </a:r>
            <a:r>
              <a:rPr lang="en-GB" sz="1600" dirty="0" err="1" smtClean="0">
                <a:latin typeface="Times New Roman" pitchFamily="18" charset="0"/>
                <a:cs typeface="Times New Roman" pitchFamily="18" charset="0"/>
              </a:rPr>
              <a:t>Olugbile</a:t>
            </a:r>
            <a:r>
              <a:rPr lang="en-GB" sz="1600" dirty="0" smtClean="0">
                <a:latin typeface="Times New Roman" pitchFamily="18" charset="0"/>
                <a:cs typeface="Times New Roman" pitchFamily="18" charset="0"/>
              </a:rPr>
              <a:t>, A. and </a:t>
            </a:r>
            <a:r>
              <a:rPr lang="en-GB" sz="1600" dirty="0" err="1" smtClean="0">
                <a:latin typeface="Times New Roman" pitchFamily="18" charset="0"/>
                <a:cs typeface="Times New Roman" pitchFamily="18" charset="0"/>
              </a:rPr>
              <a:t>Omemu</a:t>
            </a:r>
            <a:r>
              <a:rPr lang="en-GB" sz="1600" dirty="0" smtClean="0">
                <a:latin typeface="Times New Roman" pitchFamily="18" charset="0"/>
                <a:cs typeface="Times New Roman" pitchFamily="18" charset="0"/>
              </a:rPr>
              <a:t>, A.M. (2016). Effect of smoking methods on microbial, polycyclic aromatic hydrocarbon, and heavy metal concentrations of traditional smoked fish from Lagos State, Nigeria. </a:t>
            </a:r>
            <a:r>
              <a:rPr lang="en-GB" sz="1600" i="1" dirty="0" smtClean="0">
                <a:latin typeface="Times New Roman" pitchFamily="18" charset="0"/>
                <a:cs typeface="Times New Roman" pitchFamily="18" charset="0"/>
              </a:rPr>
              <a:t>Journal of  culinary Science &amp; Technology </a:t>
            </a:r>
            <a:r>
              <a:rPr lang="en-GB" sz="1600" dirty="0" smtClean="0">
                <a:latin typeface="Times New Roman" pitchFamily="18" charset="0"/>
                <a:cs typeface="Times New Roman" pitchFamily="18" charset="0"/>
              </a:rPr>
              <a:t>14(2):91-106.</a:t>
            </a:r>
          </a:p>
          <a:p>
            <a:pPr>
              <a:buNone/>
            </a:pPr>
            <a:r>
              <a:rPr lang="en-US" sz="1600" dirty="0" smtClean="0">
                <a:latin typeface="Times New Roman" pitchFamily="18" charset="0"/>
                <a:cs typeface="Times New Roman" pitchFamily="18" charset="0"/>
              </a:rPr>
              <a:t>AOAC, (2005). Association of Official Analytical Chemists (Official method of analysis); 18th Ed. Washington D.C.</a:t>
            </a:r>
          </a:p>
          <a:p>
            <a:pPr>
              <a:buNone/>
            </a:pPr>
            <a:r>
              <a:rPr lang="en-GB" sz="1600" dirty="0" err="1" smtClean="0">
                <a:latin typeface="Times New Roman" pitchFamily="18" charset="0"/>
                <a:cs typeface="Times New Roman" pitchFamily="18" charset="0"/>
              </a:rPr>
              <a:t>Awolu</a:t>
            </a:r>
            <a:r>
              <a:rPr lang="en-GB" sz="1600" dirty="0" smtClean="0">
                <a:latin typeface="Times New Roman" pitchFamily="18" charset="0"/>
                <a:cs typeface="Times New Roman" pitchFamily="18" charset="0"/>
              </a:rPr>
              <a:t>, O. O. and </a:t>
            </a:r>
            <a:r>
              <a:rPr lang="en-GB" sz="1600" dirty="0" err="1" smtClean="0">
                <a:latin typeface="Times New Roman" pitchFamily="18" charset="0"/>
                <a:cs typeface="Times New Roman" pitchFamily="18" charset="0"/>
              </a:rPr>
              <a:t>Layokun</a:t>
            </a:r>
            <a:r>
              <a:rPr lang="en-GB" sz="1600" dirty="0" smtClean="0">
                <a:latin typeface="Times New Roman" pitchFamily="18" charset="0"/>
                <a:cs typeface="Times New Roman" pitchFamily="18" charset="0"/>
              </a:rPr>
              <a:t>, S. K. 2013. Optimization of two-step trans-</a:t>
            </a:r>
            <a:r>
              <a:rPr lang="en-GB" sz="1600" dirty="0" err="1" smtClean="0">
                <a:latin typeface="Times New Roman" pitchFamily="18" charset="0"/>
                <a:cs typeface="Times New Roman" pitchFamily="18" charset="0"/>
              </a:rPr>
              <a:t>esterification</a:t>
            </a:r>
            <a:r>
              <a:rPr lang="en-GB" sz="1600" dirty="0" smtClean="0">
                <a:latin typeface="Times New Roman" pitchFamily="18" charset="0"/>
                <a:cs typeface="Times New Roman" pitchFamily="18" charset="0"/>
              </a:rPr>
              <a:t> production of biodiesel from </a:t>
            </a:r>
            <a:r>
              <a:rPr lang="en-GB" sz="1600" dirty="0" err="1" smtClean="0">
                <a:latin typeface="Times New Roman" pitchFamily="18" charset="0"/>
                <a:cs typeface="Times New Roman" pitchFamily="18" charset="0"/>
              </a:rPr>
              <a:t>neem</a:t>
            </a:r>
            <a:r>
              <a:rPr lang="en-GB" sz="1600" dirty="0" smtClean="0">
                <a:latin typeface="Times New Roman" pitchFamily="18" charset="0"/>
                <a:cs typeface="Times New Roman" pitchFamily="18" charset="0"/>
              </a:rPr>
              <a:t> (</a:t>
            </a:r>
            <a:r>
              <a:rPr lang="en-GB" sz="1600" i="1" dirty="0" err="1" smtClean="0">
                <a:latin typeface="Times New Roman" pitchFamily="18" charset="0"/>
                <a:cs typeface="Times New Roman" pitchFamily="18" charset="0"/>
              </a:rPr>
              <a:t>Azadirachta</a:t>
            </a:r>
            <a:r>
              <a:rPr lang="en-GB" sz="1600" i="1" dirty="0" smtClean="0">
                <a:latin typeface="Times New Roman" pitchFamily="18" charset="0"/>
                <a:cs typeface="Times New Roman" pitchFamily="18" charset="0"/>
              </a:rPr>
              <a:t> </a:t>
            </a:r>
            <a:r>
              <a:rPr lang="en-GB" sz="1600" i="1" dirty="0" err="1" smtClean="0">
                <a:latin typeface="Times New Roman" pitchFamily="18" charset="0"/>
                <a:cs typeface="Times New Roman" pitchFamily="18" charset="0"/>
              </a:rPr>
              <a:t>indica</a:t>
            </a:r>
            <a:r>
              <a:rPr lang="en-GB" sz="1600" dirty="0" smtClean="0">
                <a:latin typeface="Times New Roman" pitchFamily="18" charset="0"/>
                <a:cs typeface="Times New Roman" pitchFamily="18" charset="0"/>
              </a:rPr>
              <a:t>) oil. </a:t>
            </a:r>
            <a:r>
              <a:rPr lang="en-GB" sz="1600" i="1" dirty="0" smtClean="0">
                <a:latin typeface="Times New Roman" pitchFamily="18" charset="0"/>
                <a:cs typeface="Times New Roman" pitchFamily="18" charset="0"/>
              </a:rPr>
              <a:t>International. Journal of Energy and Environmental Engineering</a:t>
            </a:r>
            <a:r>
              <a:rPr lang="en-GB" sz="1600" dirty="0" smtClean="0">
                <a:latin typeface="Times New Roman" pitchFamily="18" charset="0"/>
                <a:cs typeface="Times New Roman" pitchFamily="18" charset="0"/>
              </a:rPr>
              <a:t> 4:39 .</a:t>
            </a:r>
          </a:p>
          <a:p>
            <a:pPr lvl="0">
              <a:buNone/>
            </a:pPr>
            <a:r>
              <a:rPr lang="en-GB" sz="1600" dirty="0" err="1" smtClean="0">
                <a:latin typeface="Times New Roman" pitchFamily="18" charset="0"/>
                <a:ea typeface="Calibri" pitchFamily="34" charset="0"/>
                <a:cs typeface="Times New Roman" pitchFamily="18" charset="0"/>
              </a:rPr>
              <a:t>Aworh</a:t>
            </a:r>
            <a:r>
              <a:rPr lang="en-GB" sz="1600" dirty="0" smtClean="0">
                <a:latin typeface="Times New Roman" pitchFamily="18" charset="0"/>
                <a:ea typeface="Calibri" pitchFamily="34" charset="0"/>
                <a:cs typeface="Times New Roman" pitchFamily="18" charset="0"/>
              </a:rPr>
              <a:t>, O. C., </a:t>
            </a:r>
            <a:r>
              <a:rPr lang="en-GB" sz="1600" dirty="0" err="1" smtClean="0">
                <a:latin typeface="Times New Roman" pitchFamily="18" charset="0"/>
                <a:ea typeface="Calibri" pitchFamily="34" charset="0"/>
                <a:cs typeface="Times New Roman" pitchFamily="18" charset="0"/>
              </a:rPr>
              <a:t>Okparanta</a:t>
            </a:r>
            <a:r>
              <a:rPr lang="en-GB" sz="1600" dirty="0" smtClean="0">
                <a:latin typeface="Times New Roman" pitchFamily="18" charset="0"/>
                <a:ea typeface="Calibri" pitchFamily="34" charset="0"/>
                <a:cs typeface="Times New Roman" pitchFamily="18" charset="0"/>
              </a:rPr>
              <a:t>, R. N. and  </a:t>
            </a:r>
            <a:r>
              <a:rPr lang="en-GB" sz="1600" dirty="0" err="1" smtClean="0">
                <a:latin typeface="Times New Roman" pitchFamily="18" charset="0"/>
                <a:ea typeface="Calibri" pitchFamily="34" charset="0"/>
                <a:cs typeface="Times New Roman" pitchFamily="18" charset="0"/>
              </a:rPr>
              <a:t>Oyedokun</a:t>
            </a:r>
            <a:r>
              <a:rPr lang="en-GB" sz="1600" dirty="0" smtClean="0">
                <a:latin typeface="Times New Roman" pitchFamily="18" charset="0"/>
                <a:ea typeface="Calibri" pitchFamily="34" charset="0"/>
                <a:cs typeface="Times New Roman" pitchFamily="18" charset="0"/>
              </a:rPr>
              <a:t> ,E. O. 2002. Effect of irradiation on quality, shelf  life and consumer acceptance of traditional Nigerian meat and fish products. In: Study of the  impact of food irradiation on preventing losses: Experience in Africa.</a:t>
            </a:r>
            <a:r>
              <a:rPr lang="en-GB" sz="1600" i="1" dirty="0" smtClean="0">
                <a:latin typeface="Times New Roman" pitchFamily="18" charset="0"/>
                <a:ea typeface="Calibri" pitchFamily="34" charset="0"/>
                <a:cs typeface="Times New Roman" pitchFamily="18" charset="0"/>
              </a:rPr>
              <a:t> IAEA-TEC-DOC-1291. </a:t>
            </a:r>
            <a:r>
              <a:rPr lang="en-GB" sz="1600" dirty="0" smtClean="0">
                <a:latin typeface="Times New Roman" pitchFamily="18" charset="0"/>
                <a:ea typeface="Calibri" pitchFamily="34" charset="0"/>
                <a:cs typeface="Times New Roman" pitchFamily="18" charset="0"/>
              </a:rPr>
              <a:t>International Atomic Energy Agency, Vienna, pp 39-45.</a:t>
            </a:r>
            <a:r>
              <a:rPr lang="en-GB" sz="1600" b="1" i="1" dirty="0" smtClean="0">
                <a:latin typeface="Times New Roman" pitchFamily="18" charset="0"/>
                <a:ea typeface="Calibri" pitchFamily="34" charset="0"/>
                <a:cs typeface="Times New Roman" pitchFamily="18" charset="0"/>
              </a:rPr>
              <a:t> </a:t>
            </a:r>
            <a:endParaRPr lang="en-GB" sz="1600" dirty="0" smtClean="0">
              <a:latin typeface="Arial" pitchFamily="34" charset="0"/>
              <a:cs typeface="Arial" pitchFamily="34" charset="0"/>
            </a:endParaRPr>
          </a:p>
          <a:p>
            <a:pPr>
              <a:buNone/>
            </a:pPr>
            <a:r>
              <a:rPr lang="en-US" sz="1600" dirty="0" err="1" smtClean="0">
                <a:latin typeface="Times New Roman" pitchFamily="18" charset="0"/>
                <a:cs typeface="Times New Roman" pitchFamily="18" charset="0"/>
              </a:rPr>
              <a:t>Balachandran</a:t>
            </a:r>
            <a:r>
              <a:rPr lang="en-US" sz="1600" dirty="0" smtClean="0">
                <a:latin typeface="Times New Roman" pitchFamily="18" charset="0"/>
                <a:cs typeface="Times New Roman" pitchFamily="18" charset="0"/>
              </a:rPr>
              <a:t>, K. K. (2011). Post-Harvest Technology of Fish and Fish Products. </a:t>
            </a:r>
          </a:p>
          <a:p>
            <a:pPr>
              <a:buNone/>
            </a:pPr>
            <a:r>
              <a:rPr lang="en-US" sz="1600" dirty="0" smtClean="0">
                <a:latin typeface="Times New Roman" pitchFamily="18" charset="0"/>
                <a:cs typeface="Times New Roman" pitchFamily="18" charset="0"/>
              </a:rPr>
              <a:t>       Bangladesh  Fisheries Information Share Home-Fish Drying and Dehydration. Views:  7, 839: 77-103.</a:t>
            </a:r>
          </a:p>
          <a:p>
            <a:pPr>
              <a:buNone/>
            </a:pPr>
            <a:endParaRPr lang="en-US" sz="1600" dirty="0" smtClean="0">
              <a:latin typeface="Times New Roman" pitchFamily="18" charset="0"/>
              <a:cs typeface="Times New Roman" pitchFamily="18" charset="0"/>
            </a:endParaRPr>
          </a:p>
          <a:p>
            <a:pPr>
              <a:buNone/>
            </a:pPr>
            <a:endParaRPr lang="en-GB"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6286"/>
          </a:xfrm>
        </p:spPr>
        <p:style>
          <a:lnRef idx="1">
            <a:schemeClr val="accent2"/>
          </a:lnRef>
          <a:fillRef idx="2">
            <a:schemeClr val="accent2"/>
          </a:fillRef>
          <a:effectRef idx="1">
            <a:schemeClr val="accent2"/>
          </a:effectRef>
          <a:fontRef idx="minor">
            <a:schemeClr val="dk1"/>
          </a:fontRef>
        </p:style>
        <p:txBody>
          <a:bodyPr/>
          <a:lstStyle/>
          <a:p>
            <a:r>
              <a:rPr lang="en-US" sz="3600" b="1" dirty="0" smtClean="0">
                <a:solidFill>
                  <a:schemeClr val="tx1"/>
                </a:solidFill>
                <a:latin typeface="Times New Roman" pitchFamily="18" charset="0"/>
                <a:cs typeface="Times New Roman" pitchFamily="18" charset="0"/>
              </a:rPr>
              <a:t>References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323528" y="642918"/>
            <a:ext cx="8496944" cy="6215082"/>
          </a:xfrm>
        </p:spPr>
        <p:txBody>
          <a:bodyPr/>
          <a:lstStyle/>
          <a:p>
            <a:pPr>
              <a:buNone/>
            </a:pPr>
            <a:r>
              <a:rPr lang="en-US" sz="1600" dirty="0" err="1" smtClean="0">
                <a:latin typeface="Times New Roman" pitchFamily="18" charset="0"/>
                <a:cs typeface="Times New Roman" pitchFamily="18" charset="0"/>
              </a:rPr>
              <a:t>Eyo</a:t>
            </a:r>
            <a:r>
              <a:rPr lang="en-US" sz="1600" dirty="0" smtClean="0">
                <a:latin typeface="Times New Roman" pitchFamily="18" charset="0"/>
                <a:cs typeface="Times New Roman" pitchFamily="18" charset="0"/>
              </a:rPr>
              <a:t>, A. A. (2001). Fish processing technology in the tropics. National institute for fresh </a:t>
            </a:r>
          </a:p>
          <a:p>
            <a:pPr>
              <a:buNone/>
            </a:pPr>
            <a:r>
              <a:rPr lang="en-US" sz="1600" dirty="0" smtClean="0">
                <a:latin typeface="Times New Roman" pitchFamily="18" charset="0"/>
                <a:cs typeface="Times New Roman" pitchFamily="18" charset="0"/>
              </a:rPr>
              <a:t>       water fisheries (NIFER), New </a:t>
            </a:r>
            <a:r>
              <a:rPr lang="en-US" sz="1600" dirty="0" err="1" smtClean="0">
                <a:latin typeface="Times New Roman" pitchFamily="18" charset="0"/>
                <a:cs typeface="Times New Roman" pitchFamily="18" charset="0"/>
              </a:rPr>
              <a:t>Bussa</a:t>
            </a:r>
            <a:r>
              <a:rPr lang="en-US" sz="1600" dirty="0" smtClean="0">
                <a:latin typeface="Times New Roman" pitchFamily="18" charset="0"/>
                <a:cs typeface="Times New Roman" pitchFamily="18" charset="0"/>
              </a:rPr>
              <a:t> Nigeria: 405.</a:t>
            </a:r>
          </a:p>
          <a:p>
            <a:pPr>
              <a:buNone/>
            </a:pPr>
            <a:r>
              <a:rPr lang="en-GB" sz="1600" dirty="0" err="1" smtClean="0">
                <a:latin typeface="Times New Roman" pitchFamily="18" charset="0"/>
                <a:cs typeface="Times New Roman" pitchFamily="18" charset="0"/>
              </a:rPr>
              <a:t>Fronthea</a:t>
            </a:r>
            <a:r>
              <a:rPr lang="en-GB" sz="1600" dirty="0" smtClean="0">
                <a:latin typeface="Times New Roman" pitchFamily="18" charset="0"/>
                <a:cs typeface="Times New Roman" pitchFamily="18" charset="0"/>
              </a:rPr>
              <a:t>, S. 2003. Study on the quality and omega-3 fatty acids composition of super-dried catfish (</a:t>
            </a:r>
            <a:r>
              <a:rPr lang="en-GB" sz="1600" i="1" dirty="0" smtClean="0">
                <a:latin typeface="Times New Roman" pitchFamily="18" charset="0"/>
                <a:cs typeface="Times New Roman" pitchFamily="18" charset="0"/>
              </a:rPr>
              <a:t>Arius </a:t>
            </a:r>
            <a:r>
              <a:rPr lang="en-GB" sz="1600" i="1" dirty="0" err="1" smtClean="0">
                <a:latin typeface="Times New Roman" pitchFamily="18" charset="0"/>
                <a:cs typeface="Times New Roman" pitchFamily="18" charset="0"/>
              </a:rPr>
              <a:t>talassinus</a:t>
            </a:r>
            <a:r>
              <a:rPr lang="en-GB" sz="1600" dirty="0" smtClean="0">
                <a:latin typeface="Times New Roman" pitchFamily="18" charset="0"/>
                <a:cs typeface="Times New Roman" pitchFamily="18" charset="0"/>
              </a:rPr>
              <a:t>) </a:t>
            </a:r>
            <a:r>
              <a:rPr lang="en-GB" sz="1600" i="1" dirty="0" smtClean="0">
                <a:latin typeface="Times New Roman" pitchFamily="18" charset="0"/>
                <a:cs typeface="Times New Roman" pitchFamily="18" charset="0"/>
              </a:rPr>
              <a:t>Journal of Coastal Development</a:t>
            </a:r>
            <a:r>
              <a:rPr lang="en-GB" sz="1600" dirty="0" smtClean="0">
                <a:latin typeface="Times New Roman" pitchFamily="18" charset="0"/>
                <a:cs typeface="Times New Roman" pitchFamily="18" charset="0"/>
              </a:rPr>
              <a:t> 6 (2):65-69. </a:t>
            </a:r>
          </a:p>
          <a:p>
            <a:pPr>
              <a:buNone/>
            </a:pPr>
            <a:r>
              <a:rPr lang="en-US" sz="1600" dirty="0" smtClean="0">
                <a:latin typeface="Times New Roman" pitchFamily="18" charset="0"/>
                <a:cs typeface="Times New Roman" pitchFamily="18" charset="0"/>
              </a:rPr>
              <a:t>George, W. L. (2010). Channel Catfish Production in Pond. Bulletin. University of </a:t>
            </a:r>
            <a:r>
              <a:rPr lang="en-US" sz="1600" dirty="0" err="1" smtClean="0">
                <a:latin typeface="Times New Roman" pitchFamily="18" charset="0"/>
                <a:cs typeface="Times New Roman" pitchFamily="18" charset="0"/>
              </a:rPr>
              <a:t>Geor</a:t>
            </a:r>
            <a:r>
              <a:rPr lang="en-US" sz="1600" dirty="0" smtClean="0">
                <a:latin typeface="Times New Roman" pitchFamily="18" charset="0"/>
                <a:cs typeface="Times New Roman" pitchFamily="18" charset="0"/>
              </a:rPr>
              <a:t>-</a:t>
            </a:r>
          </a:p>
          <a:p>
            <a:pPr>
              <a:buNone/>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gia</a:t>
            </a:r>
            <a:r>
              <a:rPr lang="en-US" sz="1600" dirty="0" smtClean="0">
                <a:latin typeface="Times New Roman" pitchFamily="18" charset="0"/>
                <a:cs typeface="Times New Roman" pitchFamily="18" charset="0"/>
              </a:rPr>
              <a:t>, School of Forest Resources Extension: 948/0</a:t>
            </a:r>
          </a:p>
          <a:p>
            <a:pPr>
              <a:buNone/>
            </a:pPr>
            <a:r>
              <a:rPr lang="en-US" sz="1600" dirty="0" smtClean="0">
                <a:latin typeface="Times New Roman" pitchFamily="18" charset="0"/>
                <a:cs typeface="Times New Roman" pitchFamily="18" charset="0"/>
              </a:rPr>
              <a:t>Pearson, D. A. 1976. The Chemical analysis of foods, 7th ed. (Edinburgh: Churchill Livingstone).</a:t>
            </a:r>
            <a:endParaRPr lang="en-GB" sz="1600" dirty="0" smtClean="0">
              <a:latin typeface="Times New Roman" pitchFamily="18" charset="0"/>
              <a:cs typeface="Times New Roman" pitchFamily="18" charset="0"/>
            </a:endParaRPr>
          </a:p>
          <a:p>
            <a:pPr>
              <a:buNone/>
            </a:pPr>
            <a:r>
              <a:rPr lang="en-GB" sz="1600" dirty="0" err="1" smtClean="0">
                <a:latin typeface="Times New Roman" pitchFamily="18" charset="0"/>
                <a:cs typeface="Times New Roman" pitchFamily="18" charset="0"/>
              </a:rPr>
              <a:t>Olayemi</a:t>
            </a:r>
            <a:r>
              <a:rPr lang="en-GB" sz="1600" dirty="0" smtClean="0">
                <a:latin typeface="Times New Roman" pitchFamily="18" charset="0"/>
                <a:cs typeface="Times New Roman" pitchFamily="18" charset="0"/>
              </a:rPr>
              <a:t>, F. F, 2012. Shelf-life and quality characteristics of smoked Catfish (</a:t>
            </a:r>
            <a:r>
              <a:rPr lang="en-GB" sz="1600" i="1" dirty="0" err="1" smtClean="0">
                <a:latin typeface="Times New Roman" pitchFamily="18" charset="0"/>
                <a:cs typeface="Times New Roman" pitchFamily="18" charset="0"/>
              </a:rPr>
              <a:t>Clarias</a:t>
            </a:r>
            <a:r>
              <a:rPr lang="en-GB" sz="1600" i="1" dirty="0" smtClean="0">
                <a:latin typeface="Times New Roman" pitchFamily="18" charset="0"/>
                <a:cs typeface="Times New Roman" pitchFamily="18" charset="0"/>
              </a:rPr>
              <a:t> </a:t>
            </a:r>
            <a:r>
              <a:rPr lang="en-GB" sz="1600" i="1" dirty="0" err="1" smtClean="0">
                <a:latin typeface="Times New Roman" pitchFamily="18" charset="0"/>
                <a:cs typeface="Times New Roman" pitchFamily="18" charset="0"/>
              </a:rPr>
              <a:t>gariepinus</a:t>
            </a:r>
            <a:r>
              <a:rPr lang="en-GB" sz="1600" dirty="0" smtClean="0">
                <a:latin typeface="Times New Roman" pitchFamily="18" charset="0"/>
                <a:cs typeface="Times New Roman" pitchFamily="18" charset="0"/>
              </a:rPr>
              <a:t>) 	stored in composite packaging materials. PhD Thesis. Department of Agricultural and 	Environmental Engineering. University of Ibadan, Ibadan. xii +191pp.</a:t>
            </a:r>
          </a:p>
          <a:p>
            <a:pPr>
              <a:buNone/>
            </a:pPr>
            <a:r>
              <a:rPr lang="en-US" sz="1600" dirty="0" smtClean="0">
                <a:latin typeface="Times New Roman" pitchFamily="18" charset="0"/>
                <a:cs typeface="Times New Roman" pitchFamily="18" charset="0"/>
              </a:rPr>
              <a:t>Ward, A. (2003). A study of the trade in smoked-dried fish from West Africa to the United   	Kingdom. </a:t>
            </a:r>
            <a:r>
              <a:rPr lang="en-US" sz="1600" i="1" dirty="0" smtClean="0">
                <a:latin typeface="Times New Roman" pitchFamily="18" charset="0"/>
                <a:cs typeface="Times New Roman" pitchFamily="18" charset="0"/>
              </a:rPr>
              <a:t>FAO Fisheries Circular. </a:t>
            </a:r>
            <a:r>
              <a:rPr lang="en-US" sz="1600" dirty="0" smtClean="0">
                <a:latin typeface="Times New Roman" pitchFamily="18" charset="0"/>
                <a:cs typeface="Times New Roman" pitchFamily="18" charset="0"/>
              </a:rPr>
              <a:t>No. 981. Rome, FAO. 2003. 17p.</a:t>
            </a:r>
          </a:p>
          <a:p>
            <a:pPr>
              <a:buNone/>
            </a:pPr>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11560" y="2420888"/>
            <a:ext cx="806489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RSM is an experimental design with a collection of mathematical and statistical modelling technique which has been used effectively in the optimisation and monitoring of food processes. It relates product treatment to the outputs and establishes a regression equation (model) to describe inter-relations between input parameters and product properties (</a:t>
            </a:r>
            <a:r>
              <a:rPr kumimoji="0" lang="en-GB"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Awolu</a:t>
            </a:r>
            <a:r>
              <a:rPr kumimoji="0" lang="en-GB"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and </a:t>
            </a:r>
            <a:r>
              <a:rPr kumimoji="0" lang="en-GB"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Layokun</a:t>
            </a:r>
            <a:r>
              <a:rPr kumimoji="0" lang="en-GB"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2013).</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0" y="0"/>
            <a:ext cx="9144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4000" b="1" dirty="0" smtClean="0">
                <a:latin typeface="Times New Roman" pitchFamily="18" charset="0"/>
                <a:cs typeface="Times New Roman" pitchFamily="18" charset="0"/>
              </a:rPr>
              <a:t>Introduction Contd.</a:t>
            </a:r>
            <a:endParaRPr lang="en-GB" sz="4000" dirty="0"/>
          </a:p>
        </p:txBody>
      </p:sp>
      <p:sp>
        <p:nvSpPr>
          <p:cNvPr id="4" name="Rectangle 3"/>
          <p:cNvSpPr/>
          <p:nvPr/>
        </p:nvSpPr>
        <p:spPr>
          <a:xfrm>
            <a:off x="611560" y="908720"/>
            <a:ext cx="7992888" cy="1200329"/>
          </a:xfrm>
          <a:prstGeom prst="rect">
            <a:avLst/>
          </a:prstGeom>
        </p:spPr>
        <p:txBody>
          <a:bodyPr wrap="square">
            <a:spAutoFit/>
          </a:bodyPr>
          <a:lstStyle/>
          <a:p>
            <a:pPr algn="just"/>
            <a:r>
              <a:rPr lang="en-GB" dirty="0" smtClean="0">
                <a:latin typeface="Times New Roman" pitchFamily="18" charset="0"/>
                <a:cs typeface="Times New Roman" pitchFamily="18" charset="0"/>
              </a:rPr>
              <a:t>Contributing to the understanding of the influence of processing parameters on product properties are the mathematical expressions (models) </a:t>
            </a:r>
            <a:r>
              <a:rPr lang="en-US" dirty="0" smtClean="0">
                <a:latin typeface="Times New Roman" pitchFamily="18" charset="0"/>
                <a:cs typeface="Times New Roman" pitchFamily="18" charset="0"/>
              </a:rPr>
              <a:t>which can adequately describe the data obtained from the analyses. The use of </a:t>
            </a:r>
            <a:r>
              <a:rPr lang="en-GB" dirty="0" smtClean="0">
                <a:latin typeface="Times New Roman" pitchFamily="18" charset="0"/>
                <a:ea typeface="Arial" pitchFamily="34" charset="0"/>
                <a:cs typeface="Times New Roman" pitchFamily="18" charset="0"/>
              </a:rPr>
              <a:t>Response Surface Methodology (</a:t>
            </a:r>
            <a:r>
              <a:rPr lang="en-GB" dirty="0" smtClean="0">
                <a:latin typeface="Times New Roman" pitchFamily="18" charset="0"/>
                <a:cs typeface="Times New Roman" pitchFamily="18" charset="0"/>
              </a:rPr>
              <a:t>RSM) aided this.</a:t>
            </a:r>
          </a:p>
        </p:txBody>
      </p:sp>
      <p:sp>
        <p:nvSpPr>
          <p:cNvPr id="5" name="Right Arrow 4"/>
          <p:cNvSpPr/>
          <p:nvPr/>
        </p:nvSpPr>
        <p:spPr>
          <a:xfrm>
            <a:off x="179512" y="836712"/>
            <a:ext cx="428628"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6" name="Right Arrow 5"/>
          <p:cNvSpPr/>
          <p:nvPr/>
        </p:nvSpPr>
        <p:spPr>
          <a:xfrm>
            <a:off x="179512" y="2348880"/>
            <a:ext cx="428628"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2500306"/>
            <a:ext cx="7630807" cy="707886"/>
          </a:xfrm>
          <a:prstGeom prst="rect">
            <a:avLst/>
          </a:prstGeom>
          <a:noFill/>
        </p:spPr>
        <p:txBody>
          <a:bodyPr wrap="none" lIns="91440" tIns="45720" rIns="91440" bIns="45720">
            <a:spAutoFit/>
          </a:bodyPr>
          <a:lstStyle/>
          <a:p>
            <a:pPr algn="ctr"/>
            <a:r>
              <a:rPr lang="en-GB"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THANK YOU FOR LISTENING</a:t>
            </a:r>
            <a:endParaRPr lang="en-GB"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
            <a:ext cx="9144000" cy="500043"/>
          </a:xfrm>
        </p:spPr>
        <p:style>
          <a:lnRef idx="1">
            <a:schemeClr val="accent2"/>
          </a:lnRef>
          <a:fillRef idx="2">
            <a:schemeClr val="accent2"/>
          </a:fillRef>
          <a:effectRef idx="1">
            <a:schemeClr val="accent2"/>
          </a:effectRef>
          <a:fontRef idx="minor">
            <a:schemeClr val="dk1"/>
          </a:fontRef>
        </p:style>
        <p:txBody>
          <a:bodyPr/>
          <a:lstStyle/>
          <a:p>
            <a:r>
              <a:rPr lang="en-US" sz="3200" dirty="0" smtClean="0">
                <a:latin typeface="Arial Rounded MT Bold" pitchFamily="34" charset="0"/>
              </a:rPr>
              <a:t>Statements of Problem</a:t>
            </a:r>
          </a:p>
        </p:txBody>
      </p:sp>
      <p:graphicFrame>
        <p:nvGraphicFramePr>
          <p:cNvPr id="4" name="Content Placeholder 3"/>
          <p:cNvGraphicFramePr>
            <a:graphicFrameLocks noGrp="1"/>
          </p:cNvGraphicFramePr>
          <p:nvPr>
            <p:ph idx="1"/>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642918"/>
          </a:xfrm>
        </p:spPr>
        <p:style>
          <a:lnRef idx="1">
            <a:schemeClr val="accent2"/>
          </a:lnRef>
          <a:fillRef idx="2">
            <a:schemeClr val="accent2"/>
          </a:fillRef>
          <a:effectRef idx="1">
            <a:schemeClr val="accent2"/>
          </a:effectRef>
          <a:fontRef idx="minor">
            <a:schemeClr val="dk1"/>
          </a:fontRef>
        </p:style>
        <p:txBody>
          <a:bodyPr/>
          <a:lstStyle/>
          <a:p>
            <a:r>
              <a:rPr lang="en-GB" sz="4000" b="1" dirty="0" smtClean="0">
                <a:latin typeface="Times New Roman" pitchFamily="18" charset="0"/>
                <a:cs typeface="Times New Roman" pitchFamily="18" charset="0"/>
              </a:rPr>
              <a:t>Justification for the research</a:t>
            </a:r>
            <a:endParaRPr lang="en-US" sz="3600" dirty="0" smtClean="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51520" y="1052736"/>
          <a:ext cx="8640960" cy="544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836712"/>
            <a:ext cx="5434501" cy="424732"/>
          </a:xfrm>
          <a:prstGeom prst="rect">
            <a:avLst/>
          </a:prstGeom>
        </p:spPr>
        <p:txBody>
          <a:bodyPr wrap="none">
            <a:spAutoFit/>
          </a:bodyPr>
          <a:lstStyle/>
          <a:p>
            <a:pPr lvl="0">
              <a:lnSpc>
                <a:spcPct val="90000"/>
              </a:lnSpc>
            </a:pPr>
            <a:r>
              <a:rPr lang="en-US" sz="2400" dirty="0" smtClean="0">
                <a:latin typeface="Times New Roman" pitchFamily="18" charset="0"/>
                <a:cs typeface="Times New Roman" pitchFamily="18" charset="0"/>
              </a:rPr>
              <a:t>The specific objectives of this work are to:</a:t>
            </a:r>
          </a:p>
        </p:txBody>
      </p:sp>
      <p:sp>
        <p:nvSpPr>
          <p:cNvPr id="3" name="Rectangle 2"/>
          <p:cNvSpPr/>
          <p:nvPr/>
        </p:nvSpPr>
        <p:spPr>
          <a:xfrm>
            <a:off x="0" y="0"/>
            <a:ext cx="914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600" b="1" dirty="0" smtClean="0">
                <a:latin typeface="Times New Roman" pitchFamily="18" charset="0"/>
                <a:cs typeface="Times New Roman" pitchFamily="18" charset="0"/>
              </a:rPr>
              <a:t>Objectives </a:t>
            </a:r>
            <a:endParaRPr lang="en-GB" sz="3600" dirty="0"/>
          </a:p>
        </p:txBody>
      </p:sp>
      <p:sp>
        <p:nvSpPr>
          <p:cNvPr id="4" name="Rectangle 3"/>
          <p:cNvSpPr/>
          <p:nvPr/>
        </p:nvSpPr>
        <p:spPr>
          <a:xfrm>
            <a:off x="683568" y="1340768"/>
            <a:ext cx="7704856" cy="4401205"/>
          </a:xfrm>
          <a:prstGeom prst="rect">
            <a:avLst/>
          </a:prstGeom>
        </p:spPr>
        <p:txBody>
          <a:bodyPr wrap="square">
            <a:spAutoFit/>
          </a:bodyPr>
          <a:lstStyle/>
          <a:p>
            <a:pPr marL="342900" lvl="0" indent="-342900"/>
            <a:r>
              <a:rPr lang="en-US" sz="2400" dirty="0" smtClean="0">
                <a:latin typeface="Times New Roman" pitchFamily="18" charset="0"/>
                <a:cs typeface="Times New Roman" pitchFamily="18" charset="0"/>
              </a:rPr>
              <a:t>develop the process parameters interactions using RSM, </a:t>
            </a:r>
          </a:p>
          <a:p>
            <a:pPr marL="342900" lvl="0" indent="-342900"/>
            <a:endParaRPr lang="en-US" sz="2400" dirty="0" smtClean="0">
              <a:latin typeface="Times New Roman" pitchFamily="18" charset="0"/>
              <a:cs typeface="Times New Roman" pitchFamily="18" charset="0"/>
            </a:endParaRPr>
          </a:p>
          <a:p>
            <a:pPr marL="342900" lvl="0" indent="-342900"/>
            <a:r>
              <a:rPr lang="en-US" sz="2400" dirty="0" smtClean="0">
                <a:latin typeface="Times New Roman" pitchFamily="18" charset="0"/>
                <a:cs typeface="Times New Roman" pitchFamily="18" charset="0"/>
              </a:rPr>
              <a:t>determine</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the chemical properties of dehydrated catfish,</a:t>
            </a:r>
          </a:p>
          <a:p>
            <a:pPr marL="342900" lvl="0" indent="-342900"/>
            <a:endParaRPr lang="en-US" sz="2400" dirty="0" smtClean="0">
              <a:latin typeface="Times New Roman" pitchFamily="18" charset="0"/>
              <a:cs typeface="Times New Roman" pitchFamily="18" charset="0"/>
            </a:endParaRPr>
          </a:p>
          <a:p>
            <a:pPr marL="342900" lvl="0" indent="-342900"/>
            <a:r>
              <a:rPr lang="en-US" sz="2400" dirty="0" smtClean="0">
                <a:latin typeface="Times New Roman" pitchFamily="18" charset="0"/>
                <a:cs typeface="Times New Roman" pitchFamily="18" charset="0"/>
              </a:rPr>
              <a:t>assess the potential of RSM for predicting the proximate composition and rancidity indices of  dehydrated catfish,</a:t>
            </a:r>
          </a:p>
          <a:p>
            <a:pPr marL="342900" lvl="0" indent="-342900"/>
            <a:endParaRPr lang="en-US" sz="2400" dirty="0" smtClean="0">
              <a:latin typeface="Times New Roman" pitchFamily="18" charset="0"/>
              <a:cs typeface="Times New Roman" pitchFamily="18" charset="0"/>
            </a:endParaRPr>
          </a:p>
          <a:p>
            <a:pPr marL="342900" lvl="0" indent="-342900"/>
            <a:r>
              <a:rPr lang="en-US" sz="2400" dirty="0" smtClean="0">
                <a:latin typeface="Times New Roman" pitchFamily="18" charset="0"/>
                <a:cs typeface="Times New Roman" pitchFamily="18" charset="0"/>
              </a:rPr>
              <a:t>establish the optimum conditions for simple processing method (dehydration) for catfish.</a:t>
            </a:r>
          </a:p>
          <a:p>
            <a:pPr marL="342900" indent="-342900"/>
            <a:endParaRPr lang="en-US" sz="2400" dirty="0" smtClean="0">
              <a:latin typeface="Times New Roman" pitchFamily="18" charset="0"/>
              <a:cs typeface="Times New Roman" pitchFamily="18" charset="0"/>
            </a:endParaRPr>
          </a:p>
          <a:p>
            <a:pPr marL="342900" lvl="0" indent="-342900"/>
            <a:endParaRPr lang="en-US" sz="2000" dirty="0" smtClean="0">
              <a:latin typeface="Times New Roman" pitchFamily="18" charset="0"/>
              <a:cs typeface="Times New Roman" pitchFamily="18" charset="0"/>
            </a:endParaRPr>
          </a:p>
          <a:p>
            <a:pPr marL="342900" lvl="0" indent="-342900"/>
            <a:endParaRPr lang="en-US" sz="2000" dirty="0" smtClean="0">
              <a:latin typeface="Times New Roman" pitchFamily="18" charset="0"/>
              <a:cs typeface="Times New Roman" pitchFamily="18" charset="0"/>
            </a:endParaRPr>
          </a:p>
        </p:txBody>
      </p:sp>
      <p:sp>
        <p:nvSpPr>
          <p:cNvPr id="5" name="Right Arrow 4"/>
          <p:cNvSpPr/>
          <p:nvPr/>
        </p:nvSpPr>
        <p:spPr>
          <a:xfrm>
            <a:off x="251520" y="1340768"/>
            <a:ext cx="478374"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6" name="Right Arrow 5"/>
          <p:cNvSpPr/>
          <p:nvPr/>
        </p:nvSpPr>
        <p:spPr>
          <a:xfrm>
            <a:off x="251520" y="2060848"/>
            <a:ext cx="478374"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7" name="Right Arrow 6"/>
          <p:cNvSpPr/>
          <p:nvPr/>
        </p:nvSpPr>
        <p:spPr>
          <a:xfrm>
            <a:off x="251520" y="2852936"/>
            <a:ext cx="478374"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0" name="Right Arrow 9"/>
          <p:cNvSpPr/>
          <p:nvPr/>
        </p:nvSpPr>
        <p:spPr>
          <a:xfrm>
            <a:off x="251520" y="3933056"/>
            <a:ext cx="478374"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8922" y="2428868"/>
            <a:ext cx="5423280" cy="769441"/>
          </a:xfrm>
          <a:prstGeom prst="rect">
            <a:avLst/>
          </a:prstGeom>
        </p:spPr>
        <p:txBody>
          <a:bodyPr wrap="none">
            <a:spAutoFit/>
          </a:bodyPr>
          <a:lstStyle/>
          <a:p>
            <a:pPr algn="ctr">
              <a:buNone/>
            </a:pPr>
            <a:r>
              <a:rPr lang="en-US" sz="4400" dirty="0" smtClean="0">
                <a:solidFill>
                  <a:srgbClr val="7030A0"/>
                </a:solidFill>
                <a:latin typeface="Times New Roman" pitchFamily="18" charset="0"/>
                <a:cs typeface="Times New Roman" pitchFamily="18" charset="0"/>
              </a:rPr>
              <a:t>Materials </a:t>
            </a:r>
            <a:r>
              <a:rPr lang="en-US" sz="4000" dirty="0" smtClean="0">
                <a:solidFill>
                  <a:srgbClr val="7030A0"/>
                </a:solidFill>
                <a:latin typeface="Arial" pitchFamily="34" charset="0"/>
                <a:cs typeface="Arial" pitchFamily="34" charset="0"/>
              </a:rPr>
              <a:t>and Methods</a:t>
            </a:r>
            <a:endParaRPr lang="en-GB" sz="4000" dirty="0">
              <a:solidFill>
                <a:srgbClr val="7030A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
            <a:ext cx="9144000" cy="642918"/>
          </a:xfrm>
        </p:spPr>
        <p:style>
          <a:lnRef idx="1">
            <a:schemeClr val="accent2"/>
          </a:lnRef>
          <a:fillRef idx="2">
            <a:schemeClr val="accent2"/>
          </a:fillRef>
          <a:effectRef idx="1">
            <a:schemeClr val="accent2"/>
          </a:effectRef>
          <a:fontRef idx="minor">
            <a:schemeClr val="dk1"/>
          </a:fontRef>
        </p:style>
        <p:txBody>
          <a:bodyPr/>
          <a:lstStyle/>
          <a:p>
            <a:r>
              <a:rPr lang="en-US" sz="4000" dirty="0" smtClean="0">
                <a:latin typeface="Arial Rounded MT Bold" pitchFamily="34" charset="0"/>
              </a:rPr>
              <a:t>Materials</a:t>
            </a:r>
          </a:p>
        </p:txBody>
      </p:sp>
      <p:sp>
        <p:nvSpPr>
          <p:cNvPr id="6" name="TextBox 5"/>
          <p:cNvSpPr txBox="1"/>
          <p:nvPr/>
        </p:nvSpPr>
        <p:spPr>
          <a:xfrm>
            <a:off x="285720" y="714356"/>
            <a:ext cx="8246720" cy="3662541"/>
          </a:xfrm>
          <a:prstGeom prst="rect">
            <a:avLst/>
          </a:prstGeom>
          <a:noFill/>
        </p:spPr>
        <p:txBody>
          <a:bodyPr wrap="square" rtlCol="0">
            <a:spAutoFit/>
          </a:bodyPr>
          <a:lstStyle/>
          <a:p>
            <a:r>
              <a:rPr lang="en-US" sz="2400" b="1" dirty="0" smtClean="0">
                <a:ln w="1905"/>
                <a:effectLst>
                  <a:innerShdw blurRad="69850" dist="43180" dir="5400000">
                    <a:srgbClr val="000000">
                      <a:alpha val="65000"/>
                    </a:srgbClr>
                  </a:innerShdw>
                </a:effectLst>
                <a:latin typeface="Times New Roman" pitchFamily="18" charset="0"/>
                <a:cs typeface="Times New Roman" pitchFamily="18" charset="0"/>
              </a:rPr>
              <a:t> </a:t>
            </a:r>
          </a:p>
          <a:p>
            <a:pPr>
              <a:buFont typeface="Wingdings" pitchFamily="2" charset="2"/>
              <a:buChar char="v"/>
            </a:pPr>
            <a:r>
              <a:rPr lang="en-US"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en-GB" sz="2000" dirty="0" smtClean="0">
                <a:latin typeface="Times New Roman" pitchFamily="18" charset="0"/>
                <a:cs typeface="Times New Roman" pitchFamily="18" charset="0"/>
              </a:rPr>
              <a:t>Freshly harvested headless and eviscerated catfish (</a:t>
            </a:r>
            <a:r>
              <a:rPr lang="en-GB" sz="2000" i="1" dirty="0" err="1" smtClean="0">
                <a:latin typeface="Times New Roman" pitchFamily="18" charset="0"/>
                <a:cs typeface="Times New Roman" pitchFamily="18" charset="0"/>
              </a:rPr>
              <a:t>Clarias</a:t>
            </a:r>
            <a:r>
              <a:rPr lang="en-GB" sz="2000" i="1" dirty="0" smtClean="0">
                <a:latin typeface="Times New Roman" pitchFamily="18" charset="0"/>
                <a:cs typeface="Times New Roman" pitchFamily="18" charset="0"/>
              </a:rPr>
              <a:t> </a:t>
            </a:r>
            <a:r>
              <a:rPr lang="en-GB" sz="2000" i="1" dirty="0" err="1" smtClean="0">
                <a:latin typeface="Times New Roman" pitchFamily="18" charset="0"/>
                <a:cs typeface="Times New Roman" pitchFamily="18" charset="0"/>
              </a:rPr>
              <a:t>gariepinus</a:t>
            </a:r>
            <a:r>
              <a:rPr lang="en-GB" sz="2000" dirty="0" smtClean="0">
                <a:latin typeface="Times New Roman" pitchFamily="18" charset="0"/>
                <a:cs typeface="Times New Roman" pitchFamily="18" charset="0"/>
              </a:rPr>
              <a:t>) of average weight  254 g </a:t>
            </a:r>
            <a:r>
              <a:rPr lang="en-US" sz="2000" dirty="0" smtClean="0">
                <a:latin typeface="Times New Roman" pitchFamily="18" charset="0"/>
                <a:cs typeface="Times New Roman" pitchFamily="18" charset="0"/>
              </a:rPr>
              <a:t>were used in the study,</a:t>
            </a:r>
          </a:p>
          <a:p>
            <a:r>
              <a:rPr lang="en-US" sz="2000" dirty="0" smtClean="0">
                <a:latin typeface="Times New Roman" pitchFamily="18" charset="0"/>
                <a:cs typeface="Times New Roman" pitchFamily="18" charset="0"/>
              </a:rPr>
              <a:t> </a:t>
            </a:r>
            <a:endParaRPr lang="en-US" sz="2000" dirty="0" smtClean="0">
              <a:ln w="1905"/>
              <a:effectLst>
                <a:innerShdw blurRad="69850" dist="43180" dir="5400000">
                  <a:srgbClr val="000000">
                    <a:alpha val="65000"/>
                  </a:srgbClr>
                </a:innerShdw>
              </a:effectLst>
              <a:latin typeface="Times New Roman" pitchFamily="18" charset="0"/>
              <a:cs typeface="Times New Roman" pitchFamily="18" charset="0"/>
            </a:endParaRPr>
          </a:p>
          <a:p>
            <a:pPr>
              <a:buFont typeface="Wingdings" pitchFamily="2" charset="2"/>
              <a:buChar char="v"/>
            </a:pPr>
            <a:r>
              <a:rPr lang="en-US" sz="2000" dirty="0" smtClean="0">
                <a:ln w="1905"/>
                <a:effectLst>
                  <a:innerShdw blurRad="69850" dist="43180" dir="5400000">
                    <a:srgbClr val="000000">
                      <a:alpha val="65000"/>
                    </a:srgbClr>
                  </a:innerShdw>
                </a:effectLst>
                <a:latin typeface="Times New Roman" pitchFamily="18" charset="0"/>
                <a:cs typeface="Times New Roman" pitchFamily="18" charset="0"/>
              </a:rPr>
              <a:t>   common salt (</a:t>
            </a:r>
            <a:r>
              <a:rPr lang="en-US" sz="2000" dirty="0" err="1" smtClean="0">
                <a:ln w="1905"/>
                <a:effectLst>
                  <a:innerShdw blurRad="69850" dist="43180" dir="5400000">
                    <a:srgbClr val="000000">
                      <a:alpha val="65000"/>
                    </a:srgbClr>
                  </a:innerShdw>
                </a:effectLst>
                <a:latin typeface="Times New Roman" pitchFamily="18" charset="0"/>
                <a:cs typeface="Times New Roman" pitchFamily="18" charset="0"/>
              </a:rPr>
              <a:t>Mr</a:t>
            </a:r>
            <a:r>
              <a:rPr lang="en-US" sz="2000" dirty="0" smtClean="0">
                <a:ln w="1905"/>
                <a:effectLst>
                  <a:innerShdw blurRad="69850" dist="43180" dir="5400000">
                    <a:srgbClr val="000000">
                      <a:alpha val="65000"/>
                    </a:srgbClr>
                  </a:innerShdw>
                </a:effectLst>
                <a:latin typeface="Times New Roman" pitchFamily="18" charset="0"/>
                <a:cs typeface="Times New Roman" pitchFamily="18" charset="0"/>
              </a:rPr>
              <a:t> Chef  brand) was used to make brine solution,</a:t>
            </a:r>
          </a:p>
          <a:p>
            <a:endParaRPr lang="en-US" sz="2000" dirty="0" smtClean="0">
              <a:ln w="1905"/>
              <a:effectLst>
                <a:innerShdw blurRad="69850" dist="43180" dir="5400000">
                  <a:srgbClr val="000000">
                    <a:alpha val="65000"/>
                  </a:srgbClr>
                </a:innerShdw>
              </a:effectLst>
              <a:latin typeface="Times New Roman" pitchFamily="18" charset="0"/>
              <a:cs typeface="Times New Roman" pitchFamily="18" charset="0"/>
            </a:endParaRPr>
          </a:p>
          <a:p>
            <a:pPr>
              <a:buFont typeface="Wingdings" pitchFamily="2" charset="2"/>
              <a:buChar char="v"/>
            </a:pPr>
            <a:r>
              <a:rPr lang="en-US" sz="2000" dirty="0" smtClean="0">
                <a:ln w="1905"/>
                <a:effectLst>
                  <a:innerShdw blurRad="69850" dist="43180" dir="5400000">
                    <a:srgbClr val="000000">
                      <a:alpha val="65000"/>
                    </a:srgbClr>
                  </a:innerShdw>
                </a:effectLst>
                <a:latin typeface="Times New Roman" pitchFamily="18" charset="0"/>
                <a:cs typeface="Times New Roman" pitchFamily="18" charset="0"/>
              </a:rPr>
              <a:t>   convective electric d</a:t>
            </a:r>
            <a:r>
              <a:rPr lang="en-US" sz="2000" dirty="0" smtClean="0">
                <a:latin typeface="Times New Roman" pitchFamily="18" charset="0"/>
                <a:cs typeface="Times New Roman" pitchFamily="18" charset="0"/>
              </a:rPr>
              <a:t>ryer was used for the  drying of catfish and </a:t>
            </a:r>
            <a:endParaRPr lang="en-US" sz="2000" dirty="0" smtClean="0">
              <a:ln w="1905"/>
              <a:effectLst>
                <a:innerShdw blurRad="69850" dist="43180" dir="5400000">
                  <a:srgbClr val="000000">
                    <a:alpha val="65000"/>
                  </a:srgbClr>
                </a:innerShdw>
              </a:effectLst>
              <a:latin typeface="Times New Roman" pitchFamily="18" charset="0"/>
              <a:cs typeface="Times New Roman" pitchFamily="18" charset="0"/>
            </a:endParaRPr>
          </a:p>
          <a:p>
            <a:r>
              <a:rPr lang="en-US" sz="2000" dirty="0" smtClean="0">
                <a:ln w="1905"/>
                <a:effectLst>
                  <a:innerShdw blurRad="69850" dist="43180" dir="5400000">
                    <a:srgbClr val="000000">
                      <a:alpha val="65000"/>
                    </a:srgbClr>
                  </a:innerShdw>
                </a:effectLst>
                <a:latin typeface="Times New Roman" pitchFamily="18" charset="0"/>
                <a:cs typeface="Times New Roman" pitchFamily="18" charset="0"/>
              </a:rPr>
              <a:t>  </a:t>
            </a:r>
          </a:p>
          <a:p>
            <a:pPr lvl="0">
              <a:buFont typeface="Wingdings" pitchFamily="2" charset="2"/>
              <a:buChar char="v"/>
            </a:pPr>
            <a:r>
              <a:rPr lang="en-US" sz="2000" dirty="0" smtClean="0">
                <a:latin typeface="Times New Roman" pitchFamily="18" charset="0"/>
                <a:cs typeface="Times New Roman" pitchFamily="18" charset="0"/>
              </a:rPr>
              <a:t>   the chemicals used for the analyses were of analytical grade.</a:t>
            </a:r>
            <a:r>
              <a:rPr lang="en-US" sz="2000" dirty="0" smtClean="0">
                <a:ln w="1905"/>
                <a:effectLst>
                  <a:innerShdw blurRad="69850" dist="43180" dir="5400000">
                    <a:srgbClr val="000000">
                      <a:alpha val="65000"/>
                    </a:srgbClr>
                  </a:innerShdw>
                </a:effectLst>
                <a:latin typeface="Times New Roman" pitchFamily="18" charset="0"/>
                <a:cs typeface="Times New Roman" pitchFamily="18" charset="0"/>
              </a:rPr>
              <a:t> </a:t>
            </a:r>
          </a:p>
          <a:p>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a:p>
            <a:endParaRPr lang="en-US" sz="2400" b="1" dirty="0" smtClean="0">
              <a:ln w="1905"/>
              <a:effectLst>
                <a:innerShdw blurRad="69850" dist="43180" dir="5400000">
                  <a:srgbClr val="000000">
                    <a:alpha val="65000"/>
                  </a:srgbClr>
                </a:innerShdw>
              </a:effectLst>
              <a:latin typeface="Georgia" pitchFamily="18" charset="0"/>
            </a:endParaRPr>
          </a:p>
        </p:txBody>
      </p:sp>
      <p:sp>
        <p:nvSpPr>
          <p:cNvPr id="7" name="TextBox 6"/>
          <p:cNvSpPr txBox="1"/>
          <p:nvPr/>
        </p:nvSpPr>
        <p:spPr>
          <a:xfrm>
            <a:off x="357158" y="2285992"/>
            <a:ext cx="8482042" cy="1692771"/>
          </a:xfrm>
          <a:prstGeom prst="rect">
            <a:avLst/>
          </a:prstGeom>
          <a:noFill/>
        </p:spPr>
        <p:txBody>
          <a:bodyPr wrap="square" rtlCol="0">
            <a:spAutoFit/>
          </a:bodyPr>
          <a:lstStyle/>
          <a:p>
            <a:pPr lvl="0"/>
            <a:endParaRPr lang="en-US" sz="2800" dirty="0" smtClean="0">
              <a:latin typeface="Berlin Sans FB" pitchFamily="34" charset="0"/>
            </a:endParaRPr>
          </a:p>
          <a:p>
            <a:pPr lvl="0"/>
            <a:endParaRPr lang="en-US" sz="2800" dirty="0" smtClean="0">
              <a:latin typeface="Berlin Sans FB" pitchFamily="34" charset="0"/>
            </a:endParaRPr>
          </a:p>
          <a:p>
            <a:pPr lvl="0"/>
            <a:endParaRPr lang="en-US" sz="2800" dirty="0" smtClean="0">
              <a:latin typeface="Berlin Sans FB" pitchFamily="34" charset="0"/>
            </a:endParaRPr>
          </a:p>
          <a:p>
            <a:r>
              <a:rPr lang="en-US" sz="2000" i="1" dirty="0" smtClean="0">
                <a:latin typeface="Georgia" pitchFamily="18" charset="0"/>
              </a:rPr>
              <a:t> </a:t>
            </a:r>
            <a:endParaRPr lang="en-US" sz="2000" dirty="0">
              <a:latin typeface="Georg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00066"/>
          </a:xfrm>
        </p:spPr>
        <p:style>
          <a:lnRef idx="1">
            <a:schemeClr val="accent2"/>
          </a:lnRef>
          <a:fillRef idx="2">
            <a:schemeClr val="accent2"/>
          </a:fillRef>
          <a:effectRef idx="1">
            <a:schemeClr val="accent2"/>
          </a:effectRef>
          <a:fontRef idx="minor">
            <a:schemeClr val="dk1"/>
          </a:fontRef>
        </p:style>
        <p:txBody>
          <a:bodyPr anchor="t"/>
          <a:lstStyle/>
          <a:p>
            <a:r>
              <a:rPr lang="en-GB" sz="2400" dirty="0" smtClean="0">
                <a:solidFill>
                  <a:schemeClr val="tx1"/>
                </a:solidFill>
                <a:latin typeface="Times New Roman" pitchFamily="18" charset="0"/>
                <a:cs typeface="Times New Roman" pitchFamily="18" charset="0"/>
              </a:rPr>
              <a:t>METHODS</a:t>
            </a:r>
            <a:br>
              <a:rPr lang="en-GB" sz="2400" dirty="0" smtClean="0">
                <a:solidFill>
                  <a:schemeClr val="tx1"/>
                </a:solidFill>
                <a:latin typeface="Times New Roman" pitchFamily="18" charset="0"/>
                <a:cs typeface="Times New Roman" pitchFamily="18" charset="0"/>
              </a:rPr>
            </a:br>
            <a:r>
              <a:rPr lang="en-GB" sz="2400" dirty="0" smtClean="0">
                <a:solidFill>
                  <a:schemeClr val="tx1"/>
                </a:solidFill>
                <a:latin typeface="Times New Roman" pitchFamily="18" charset="0"/>
                <a:cs typeface="Times New Roman" pitchFamily="18" charset="0"/>
              </a:rPr>
              <a:t/>
            </a:r>
            <a:br>
              <a:rPr lang="en-GB" sz="2400" dirty="0" smtClean="0">
                <a:solidFill>
                  <a:schemeClr val="tx1"/>
                </a:solidFill>
                <a:latin typeface="Times New Roman" pitchFamily="18" charset="0"/>
                <a:cs typeface="Times New Roman" pitchFamily="18" charset="0"/>
              </a:rPr>
            </a:br>
            <a:r>
              <a:rPr lang="en-US" sz="2400" b="1" dirty="0" smtClean="0">
                <a:latin typeface="Times New Roman" pitchFamily="18" charset="0"/>
                <a:cs typeface="Times New Roman" pitchFamily="18" charset="0"/>
              </a:rPr>
              <a:t>Response Surface Methodology (RSM) design</a:t>
            </a:r>
            <a:r>
              <a:rPr lang="en-GB" sz="2400" b="1" dirty="0" smtClean="0">
                <a:latin typeface="Times New Roman" pitchFamily="18" charset="0"/>
                <a:cs typeface="Times New Roman" pitchFamily="18" charset="0"/>
              </a:rPr>
              <a:t/>
            </a:r>
            <a:br>
              <a:rPr lang="en-GB" sz="2400" b="1"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2189741"/>
              </p:ext>
            </p:extLst>
          </p:nvPr>
        </p:nvGraphicFramePr>
        <p:xfrm>
          <a:off x="467544" y="1196752"/>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57764</TotalTime>
  <Words>2837</Words>
  <Application>Microsoft Office PowerPoint</Application>
  <PresentationFormat>On-screen Show (4:3)</PresentationFormat>
  <Paragraphs>755</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Statements of Problem</vt:lpstr>
      <vt:lpstr>Justification for the research</vt:lpstr>
      <vt:lpstr>Slide 6</vt:lpstr>
      <vt:lpstr>Slide 7</vt:lpstr>
      <vt:lpstr>Materials</vt:lpstr>
      <vt:lpstr>METHODS  Response Surface Methodology (RSM) design  </vt:lpstr>
      <vt:lpstr>Slide 10</vt:lpstr>
      <vt:lpstr>Slide 11</vt:lpstr>
      <vt:lpstr>Chemical analyses</vt:lpstr>
      <vt:lpstr>Slide 13</vt:lpstr>
      <vt:lpstr>Data  analysis/Software</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Contribution to knowledge </vt:lpstr>
      <vt:lpstr>References</vt:lpstr>
      <vt:lpstr>References</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NIFEMI</dc:creator>
  <cp:lastModifiedBy>DUPE</cp:lastModifiedBy>
  <cp:revision>3628</cp:revision>
  <dcterms:created xsi:type="dcterms:W3CDTF">2011-08-24T17:49:03Z</dcterms:created>
  <dcterms:modified xsi:type="dcterms:W3CDTF">2018-10-09T11:33:31Z</dcterms:modified>
</cp:coreProperties>
</file>