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7"/>
  </p:notesMasterIdLst>
  <p:sldIdLst>
    <p:sldId id="311" r:id="rId2"/>
    <p:sldId id="261" r:id="rId3"/>
    <p:sldId id="310" r:id="rId4"/>
    <p:sldId id="301" r:id="rId5"/>
    <p:sldId id="302" r:id="rId6"/>
    <p:sldId id="271" r:id="rId7"/>
    <p:sldId id="288" r:id="rId8"/>
    <p:sldId id="276" r:id="rId9"/>
    <p:sldId id="303" r:id="rId10"/>
    <p:sldId id="273" r:id="rId11"/>
    <p:sldId id="266" r:id="rId12"/>
    <p:sldId id="274" r:id="rId13"/>
    <p:sldId id="267" r:id="rId14"/>
    <p:sldId id="295" r:id="rId15"/>
    <p:sldId id="296" r:id="rId16"/>
    <p:sldId id="278" r:id="rId17"/>
    <p:sldId id="280" r:id="rId18"/>
    <p:sldId id="306" r:id="rId19"/>
    <p:sldId id="281" r:id="rId20"/>
    <p:sldId id="282" r:id="rId21"/>
    <p:sldId id="283" r:id="rId22"/>
    <p:sldId id="293" r:id="rId23"/>
    <p:sldId id="294" r:id="rId24"/>
    <p:sldId id="284" r:id="rId25"/>
    <p:sldId id="304" r:id="rId26"/>
    <p:sldId id="308" r:id="rId27"/>
    <p:sldId id="309" r:id="rId28"/>
    <p:sldId id="307" r:id="rId29"/>
    <p:sldId id="290" r:id="rId30"/>
    <p:sldId id="291" r:id="rId31"/>
    <p:sldId id="292" r:id="rId32"/>
    <p:sldId id="297" r:id="rId33"/>
    <p:sldId id="287" r:id="rId34"/>
    <p:sldId id="265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00"/>
    <a:srgbClr val="FFFFCC"/>
    <a:srgbClr val="990000"/>
    <a:srgbClr val="3333FF"/>
    <a:srgbClr val="F2F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04612344805213"/>
          <c:y val="9.129711786623014E-2"/>
          <c:w val="0.65625056337654764"/>
          <c:h val="0.73985278079296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'probiotic test'!$I$57</c:f>
              <c:strCache>
                <c:ptCount val="1"/>
                <c:pt idx="0">
                  <c:v>E. coli ATCC 35218</c:v>
                </c:pt>
              </c:strCache>
            </c:strRef>
          </c:tx>
          <c:spPr>
            <a:pattFill prst="pct60">
              <a:fgClr>
                <a:srgbClr val="C0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('probiotic test'!$K$50,'probiotic test'!$K$52,'probiotic test'!$K$54)</c:f>
                <c:numCache>
                  <c:formatCode>General</c:formatCode>
                  <c:ptCount val="3"/>
                  <c:pt idx="0">
                    <c:v>2.8284271247461903</c:v>
                  </c:pt>
                  <c:pt idx="1">
                    <c:v>2.8284271247461903</c:v>
                  </c:pt>
                  <c:pt idx="2">
                    <c:v>2.8284271247461903</c:v>
                  </c:pt>
                </c:numCache>
              </c:numRef>
            </c:plus>
            <c:minus>
              <c:numRef>
                <c:f>('probiotic test'!$K$50,'probiotic test'!$K$52,'probiotic test'!$K$54)</c:f>
                <c:numCache>
                  <c:formatCode>General</c:formatCode>
                  <c:ptCount val="3"/>
                  <c:pt idx="0">
                    <c:v>2.8284271247461903</c:v>
                  </c:pt>
                  <c:pt idx="1">
                    <c:v>2.8284271247461903</c:v>
                  </c:pt>
                  <c:pt idx="2">
                    <c:v>2.8284271247461903</c:v>
                  </c:pt>
                </c:numCache>
              </c:numRef>
            </c:minus>
          </c:errBars>
          <c:cat>
            <c:strRef>
              <c:f>'probiotic test'!$H$58:$H$60</c:f>
              <c:strCache>
                <c:ptCount val="3"/>
                <c:pt idx="0">
                  <c:v>L. plantarum (B411)</c:v>
                </c:pt>
                <c:pt idx="1">
                  <c:v>P. pentosaceus (FB 814)</c:v>
                </c:pt>
                <c:pt idx="2">
                  <c:v>L. plantarum (FB713)</c:v>
                </c:pt>
              </c:strCache>
            </c:strRef>
          </c:cat>
          <c:val>
            <c:numRef>
              <c:f>'probiotic test'!$I$58:$I$60</c:f>
              <c:numCache>
                <c:formatCode>General</c:formatCode>
                <c:ptCount val="3"/>
                <c:pt idx="0">
                  <c:v>56</c:v>
                </c:pt>
                <c:pt idx="1">
                  <c:v>42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'probiotic test'!$J$57</c:f>
              <c:strCache>
                <c:ptCount val="1"/>
                <c:pt idx="0">
                  <c:v>E. coli ATCC 25922</c:v>
                </c:pt>
              </c:strCache>
            </c:strRef>
          </c:tx>
          <c:spPr>
            <a:pattFill prst="smGrid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('probiotic test'!$O$50,'probiotic test'!$O$52,'probiotic test'!$O$54)</c:f>
                <c:numCache>
                  <c:formatCode>General</c:formatCode>
                  <c:ptCount val="3"/>
                  <c:pt idx="0">
                    <c:v>0.70710678118654757</c:v>
                  </c:pt>
                  <c:pt idx="1">
                    <c:v>4.2426406871192848</c:v>
                  </c:pt>
                  <c:pt idx="2">
                    <c:v>1.4142135623730951</c:v>
                  </c:pt>
                </c:numCache>
              </c:numRef>
            </c:plus>
            <c:minus>
              <c:numRef>
                <c:f>('probiotic test'!$O$50,'probiotic test'!$O$52,'probiotic test'!$O$54)</c:f>
                <c:numCache>
                  <c:formatCode>General</c:formatCode>
                  <c:ptCount val="3"/>
                  <c:pt idx="0">
                    <c:v>0.70710678118654757</c:v>
                  </c:pt>
                  <c:pt idx="1">
                    <c:v>4.2426406871192848</c:v>
                  </c:pt>
                  <c:pt idx="2">
                    <c:v>1.4142135623730951</c:v>
                  </c:pt>
                </c:numCache>
              </c:numRef>
            </c:minus>
          </c:errBars>
          <c:cat>
            <c:strRef>
              <c:f>'probiotic test'!$H$58:$H$60</c:f>
              <c:strCache>
                <c:ptCount val="3"/>
                <c:pt idx="0">
                  <c:v>L. plantarum (B411)</c:v>
                </c:pt>
                <c:pt idx="1">
                  <c:v>P. pentosaceus (FB 814)</c:v>
                </c:pt>
                <c:pt idx="2">
                  <c:v>L. plantarum (FB713)</c:v>
                </c:pt>
              </c:strCache>
            </c:strRef>
          </c:cat>
          <c:val>
            <c:numRef>
              <c:f>'probiotic test'!$J$58:$J$60</c:f>
              <c:numCache>
                <c:formatCode>General</c:formatCode>
                <c:ptCount val="3"/>
                <c:pt idx="0">
                  <c:v>54.5</c:v>
                </c:pt>
                <c:pt idx="1">
                  <c:v>43</c:v>
                </c:pt>
                <c:pt idx="2">
                  <c:v>51</c:v>
                </c:pt>
              </c:numCache>
            </c:numRef>
          </c:val>
        </c:ser>
        <c:ser>
          <c:idx val="2"/>
          <c:order val="2"/>
          <c:tx>
            <c:strRef>
              <c:f>'probiotic test'!$K$57</c:f>
              <c:strCache>
                <c:ptCount val="1"/>
                <c:pt idx="0">
                  <c:v>E. coli (UPE1)</c:v>
                </c:pt>
              </c:strCache>
            </c:strRef>
          </c:tx>
          <c:spPr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('probiotic test'!$S$50,'probiotic test'!$S$52,'probiotic test'!$S$54)</c:f>
                <c:numCache>
                  <c:formatCode>General</c:formatCode>
                  <c:ptCount val="3"/>
                  <c:pt idx="0">
                    <c:v>3.5355339059327378</c:v>
                  </c:pt>
                  <c:pt idx="1">
                    <c:v>2.1213203435596424</c:v>
                  </c:pt>
                  <c:pt idx="2">
                    <c:v>2.8284271247461903</c:v>
                  </c:pt>
                </c:numCache>
              </c:numRef>
            </c:plus>
            <c:minus>
              <c:numRef>
                <c:f>('probiotic test'!$S$50,'probiotic test'!$S$52,'probiotic test'!$S$54)</c:f>
                <c:numCache>
                  <c:formatCode>General</c:formatCode>
                  <c:ptCount val="3"/>
                  <c:pt idx="0">
                    <c:v>3.5355339059327378</c:v>
                  </c:pt>
                  <c:pt idx="1">
                    <c:v>2.1213203435596424</c:v>
                  </c:pt>
                  <c:pt idx="2">
                    <c:v>2.8284271247461903</c:v>
                  </c:pt>
                </c:numCache>
              </c:numRef>
            </c:minus>
          </c:errBars>
          <c:cat>
            <c:strRef>
              <c:f>'probiotic test'!$H$58:$H$60</c:f>
              <c:strCache>
                <c:ptCount val="3"/>
                <c:pt idx="0">
                  <c:v>L. plantarum (B411)</c:v>
                </c:pt>
                <c:pt idx="1">
                  <c:v>P. pentosaceus (FB 814)</c:v>
                </c:pt>
                <c:pt idx="2">
                  <c:v>L. plantarum (FB713)</c:v>
                </c:pt>
              </c:strCache>
            </c:strRef>
          </c:cat>
          <c:val>
            <c:numRef>
              <c:f>'probiotic test'!$K$58:$K$60</c:f>
              <c:numCache>
                <c:formatCode>General</c:formatCode>
                <c:ptCount val="3"/>
                <c:pt idx="0">
                  <c:v>52.5</c:v>
                </c:pt>
                <c:pt idx="1">
                  <c:v>41.5</c:v>
                </c:pt>
                <c:pt idx="2">
                  <c:v>52</c:v>
                </c:pt>
              </c:numCache>
            </c:numRef>
          </c:val>
        </c:ser>
        <c:ser>
          <c:idx val="3"/>
          <c:order val="3"/>
          <c:tx>
            <c:strRef>
              <c:f>'probiotic test'!$L$57</c:f>
              <c:strCache>
                <c:ptCount val="1"/>
                <c:pt idx="0">
                  <c:v>E. coli (UPE6)</c:v>
                </c:pt>
              </c:strCache>
            </c:strRef>
          </c:tx>
          <c:spPr>
            <a:pattFill prst="horzBrick">
              <a:fgClr>
                <a:srgbClr val="7030A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('probiotic test'!$W$50,'probiotic test'!$W$52,'probiotic test'!$W$54)</c:f>
                <c:numCache>
                  <c:formatCode>General</c:formatCode>
                  <c:ptCount val="3"/>
                  <c:pt idx="0">
                    <c:v>3.5355339059327378</c:v>
                  </c:pt>
                  <c:pt idx="1">
                    <c:v>4.2426406871192848</c:v>
                  </c:pt>
                  <c:pt idx="2">
                    <c:v>2.8284271247461903</c:v>
                  </c:pt>
                </c:numCache>
              </c:numRef>
            </c:plus>
            <c:minus>
              <c:numRef>
                <c:f>('probiotic test'!$W$50,'probiotic test'!$W$52,'probiotic test'!$W$54)</c:f>
                <c:numCache>
                  <c:formatCode>General</c:formatCode>
                  <c:ptCount val="3"/>
                  <c:pt idx="0">
                    <c:v>3.5355339059327378</c:v>
                  </c:pt>
                  <c:pt idx="1">
                    <c:v>4.2426406871192848</c:v>
                  </c:pt>
                  <c:pt idx="2">
                    <c:v>2.8284271247461903</c:v>
                  </c:pt>
                </c:numCache>
              </c:numRef>
            </c:minus>
          </c:errBars>
          <c:cat>
            <c:strRef>
              <c:f>'probiotic test'!$H$58:$H$60</c:f>
              <c:strCache>
                <c:ptCount val="3"/>
                <c:pt idx="0">
                  <c:v>L. plantarum (B411)</c:v>
                </c:pt>
                <c:pt idx="1">
                  <c:v>P. pentosaceus (FB 814)</c:v>
                </c:pt>
                <c:pt idx="2">
                  <c:v>L. plantarum (FB713)</c:v>
                </c:pt>
              </c:strCache>
            </c:strRef>
          </c:cat>
          <c:val>
            <c:numRef>
              <c:f>'probiotic test'!$L$58:$L$60</c:f>
              <c:numCache>
                <c:formatCode>General</c:formatCode>
                <c:ptCount val="3"/>
                <c:pt idx="0">
                  <c:v>57.5</c:v>
                </c:pt>
                <c:pt idx="1">
                  <c:v>41.5</c:v>
                </c:pt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'probiotic test'!$M$57</c:f>
              <c:strCache>
                <c:ptCount val="1"/>
                <c:pt idx="0">
                  <c:v>E. coli (UPE8)</c:v>
                </c:pt>
              </c:strCache>
            </c:strRef>
          </c:tx>
          <c:spPr>
            <a:pattFill prst="pct80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('probiotic test'!$AA$50,'probiotic test'!$AA$52,'probiotic test'!$AA$54)</c:f>
                <c:numCache>
                  <c:formatCode>General</c:formatCode>
                  <c:ptCount val="3"/>
                  <c:pt idx="0">
                    <c:v>3.5355339059327378</c:v>
                  </c:pt>
                  <c:pt idx="1">
                    <c:v>1.4142135623730951</c:v>
                  </c:pt>
                  <c:pt idx="2">
                    <c:v>2.1213203435596424</c:v>
                  </c:pt>
                </c:numCache>
              </c:numRef>
            </c:plus>
            <c:minus>
              <c:numRef>
                <c:f>('probiotic test'!$AA$50,'probiotic test'!$AA$52,'probiotic test'!$AA$54)</c:f>
                <c:numCache>
                  <c:formatCode>General</c:formatCode>
                  <c:ptCount val="3"/>
                  <c:pt idx="0">
                    <c:v>3.5355339059327378</c:v>
                  </c:pt>
                  <c:pt idx="1">
                    <c:v>1.4142135623730951</c:v>
                  </c:pt>
                  <c:pt idx="2">
                    <c:v>2.1213203435596424</c:v>
                  </c:pt>
                </c:numCache>
              </c:numRef>
            </c:minus>
          </c:errBars>
          <c:cat>
            <c:strRef>
              <c:f>'probiotic test'!$H$58:$H$60</c:f>
              <c:strCache>
                <c:ptCount val="3"/>
                <c:pt idx="0">
                  <c:v>L. plantarum (B411)</c:v>
                </c:pt>
                <c:pt idx="1">
                  <c:v>P. pentosaceus (FB 814)</c:v>
                </c:pt>
                <c:pt idx="2">
                  <c:v>L. plantarum (FB713)</c:v>
                </c:pt>
              </c:strCache>
            </c:strRef>
          </c:cat>
          <c:val>
            <c:numRef>
              <c:f>'probiotic test'!$M$58:$M$60</c:f>
              <c:numCache>
                <c:formatCode>General</c:formatCode>
                <c:ptCount val="3"/>
                <c:pt idx="0">
                  <c:v>63.5</c:v>
                </c:pt>
                <c:pt idx="1">
                  <c:v>46</c:v>
                </c:pt>
                <c:pt idx="2">
                  <c:v>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2"/>
        <c:axId val="280607360"/>
        <c:axId val="280609152"/>
      </c:barChart>
      <c:catAx>
        <c:axId val="280607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2225">
            <a:solidFill>
              <a:schemeClr val="accent3">
                <a:lumMod val="50000"/>
              </a:schemeClr>
            </a:solidFill>
          </a:ln>
        </c:spPr>
        <c:txPr>
          <a:bodyPr anchor="b" anchorCtr="1"/>
          <a:lstStyle/>
          <a:p>
            <a:pPr>
              <a:defRPr sz="11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80609152"/>
        <c:crosses val="autoZero"/>
        <c:auto val="1"/>
        <c:lblAlgn val="ctr"/>
        <c:lblOffset val="100"/>
        <c:noMultiLvlLbl val="0"/>
      </c:catAx>
      <c:valAx>
        <c:axId val="280609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225">
            <a:solidFill>
              <a:schemeClr val="accent4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80607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73066624247723"/>
          <c:y val="1.5860413412537296E-4"/>
          <c:w val="0.20932518303633096"/>
          <c:h val="0.18435914260717412"/>
        </c:manualLayout>
      </c:layout>
      <c:overlay val="0"/>
      <c:txPr>
        <a:bodyPr/>
        <a:lstStyle/>
        <a:p>
          <a:pPr>
            <a:defRPr sz="1200" b="1" i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18212306794984"/>
          <c:y val="0.12576271186440677"/>
          <c:w val="0.67742942548848062"/>
          <c:h val="0.7824954401886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PowerPoint]Probiotic latest'!$I$74</c:f>
              <c:strCache>
                <c:ptCount val="1"/>
                <c:pt idx="0">
                  <c:v>adhension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"/>
              <a:bevelB w="101600" prst="riblet"/>
            </a:sp3d>
          </c:spPr>
          <c:invertIfNegative val="0"/>
          <c:errBars>
            <c:errBarType val="both"/>
            <c:errValType val="fixedVal"/>
            <c:noEndCap val="0"/>
            <c:val val="10"/>
            <c:spPr>
              <a:ln w="19050"/>
            </c:spPr>
          </c:errBars>
          <c:cat>
            <c:strRef>
              <c:f>'[Chart in Microsoft PowerPoint]Probiotic latest'!$J$73:$L$73</c:f>
              <c:strCache>
                <c:ptCount val="3"/>
                <c:pt idx="0">
                  <c:v>L. plantarum B411</c:v>
                </c:pt>
                <c:pt idx="1">
                  <c:v>P. pentosaceus D39</c:v>
                </c:pt>
                <c:pt idx="2">
                  <c:v>L. plantarum FS2</c:v>
                </c:pt>
              </c:strCache>
            </c:strRef>
          </c:cat>
          <c:val>
            <c:numRef>
              <c:f>'[Chart in Microsoft PowerPoint]Probiotic latest'!$J$74:$L$74</c:f>
              <c:numCache>
                <c:formatCode>General</c:formatCode>
                <c:ptCount val="3"/>
                <c:pt idx="0">
                  <c:v>68</c:v>
                </c:pt>
                <c:pt idx="1">
                  <c:v>38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209664"/>
        <c:axId val="280215552"/>
      </c:barChart>
      <c:catAx>
        <c:axId val="2802096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25400"/>
        </c:spPr>
        <c:txPr>
          <a:bodyPr/>
          <a:lstStyle/>
          <a:p>
            <a:pPr>
              <a:defRPr sz="1400" b="1" i="1">
                <a:latin typeface="Calibri" panose="020F0502020204030204" pitchFamily="34" charset="0"/>
              </a:defRPr>
            </a:pPr>
            <a:endParaRPr lang="en-US"/>
          </a:p>
        </c:txPr>
        <c:crossAx val="280215552"/>
        <c:crosses val="autoZero"/>
        <c:auto val="1"/>
        <c:lblAlgn val="ctr"/>
        <c:lblOffset val="100"/>
        <c:noMultiLvlLbl val="0"/>
      </c:catAx>
      <c:valAx>
        <c:axId val="280215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Calibri" panose="020F0502020204030204" pitchFamily="34" charset="0"/>
              </a:defRPr>
            </a:pPr>
            <a:endParaRPr lang="en-US"/>
          </a:p>
        </c:txPr>
        <c:crossAx val="28020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83377077865265"/>
          <c:y val="0.28939565816984736"/>
          <c:w val="0.12316622922134733"/>
          <c:h val="5.7919613861826584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00149023611734"/>
          <c:y val="0.17283769375565294"/>
          <c:w val="0.56416585451376533"/>
          <c:h val="0.65918291755586622"/>
        </c:manualLayout>
      </c:layout>
      <c:lineChart>
        <c:grouping val="standard"/>
        <c:varyColors val="0"/>
        <c:ser>
          <c:idx val="0"/>
          <c:order val="0"/>
          <c:tx>
            <c:strRef>
              <c:f>'Goat milk LP'!$AC$150</c:f>
              <c:strCache>
                <c:ptCount val="1"/>
                <c:pt idx="0">
                  <c:v>Starter culture fermented goat milk</c:v>
                </c:pt>
              </c:strCache>
            </c:strRef>
          </c:tx>
          <c:spPr>
            <a:ln w="22225">
              <a:solidFill>
                <a:srgbClr val="99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rgbClr val="99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LP'!$AA$196,'Goat milk LP'!$AA$199,'Goat milk LP'!$AA$202,'Goat milk LP'!$AA$205)</c:f>
                <c:numCache>
                  <c:formatCode>General</c:formatCode>
                  <c:ptCount val="4"/>
                  <c:pt idx="0">
                    <c:v>0.14698651290351</c:v>
                  </c:pt>
                  <c:pt idx="1">
                    <c:v>0.14788356542838799</c:v>
                  </c:pt>
                  <c:pt idx="2">
                    <c:v>0.18876530544585901</c:v>
                  </c:pt>
                  <c:pt idx="3">
                    <c:v>0.241259085520759</c:v>
                  </c:pt>
                </c:numCache>
              </c:numRef>
            </c:plus>
            <c:minus>
              <c:numRef>
                <c:f>('Goat milk LP'!$AA$196,'Goat milk LP'!$AA$199,'Goat milk LP'!$AA$202,'Goat milk LP'!$AA$205)</c:f>
                <c:numCache>
                  <c:formatCode>General</c:formatCode>
                  <c:ptCount val="4"/>
                  <c:pt idx="0">
                    <c:v>0.14698651290351</c:v>
                  </c:pt>
                  <c:pt idx="1">
                    <c:v>0.14788356542838799</c:v>
                  </c:pt>
                  <c:pt idx="2">
                    <c:v>0.18876530544585901</c:v>
                  </c:pt>
                  <c:pt idx="3">
                    <c:v>0.241259085520759</c:v>
                  </c:pt>
                </c:numCache>
              </c:numRef>
            </c:minus>
          </c:errBars>
          <c:cat>
            <c:numRef>
              <c:f>('Goat milk LP'!$Y$196,'Goat milk LP'!$Y$199,'Goat milk LP'!$Y$202,'Goat milk LP'!$Y$205,'Goat milk LP'!$D$237)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LP'!$Z$196,'Goat milk LP'!$Z$199,'Goat milk LP'!$Z$202,'Goat milk LP'!$Z$205)</c:f>
              <c:numCache>
                <c:formatCode>General</c:formatCode>
                <c:ptCount val="4"/>
                <c:pt idx="0">
                  <c:v>5.60654526463835</c:v>
                </c:pt>
                <c:pt idx="1">
                  <c:v>5.1778400289601798</c:v>
                </c:pt>
                <c:pt idx="2">
                  <c:v>5.5786939364620398</c:v>
                </c:pt>
                <c:pt idx="3">
                  <c:v>4.2154243311286201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'Goat milk LP'!$AC$152</c:f>
              <c:strCache>
                <c:ptCount val="1"/>
                <c:pt idx="0">
                  <c:v>Starter culture + L. plantarum B411 fermented goat milk</c:v>
                </c:pt>
              </c:strCache>
            </c:strRef>
          </c:tx>
          <c:spPr>
            <a:ln w="22225" cmpd="sng">
              <a:solidFill>
                <a:srgbClr val="7030A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LP'!$AA$197,'Goat milk LP'!$AA$200,'Goat milk LP'!$AA$203,'Goat milk LP'!$AA$206)</c:f>
                <c:numCache>
                  <c:formatCode>General</c:formatCode>
                  <c:ptCount val="4"/>
                  <c:pt idx="0">
                    <c:v>0.163973282356981</c:v>
                  </c:pt>
                  <c:pt idx="1">
                    <c:v>8.0656720131864396E-2</c:v>
                  </c:pt>
                  <c:pt idx="2">
                    <c:v>0.14745605132758999</c:v>
                  </c:pt>
                  <c:pt idx="3">
                    <c:v>0.22254759409211899</c:v>
                  </c:pt>
                </c:numCache>
              </c:numRef>
            </c:plus>
            <c:minus>
              <c:numRef>
                <c:f>('Goat milk LP'!$AA$197,'Goat milk LP'!$AA$200,'Goat milk LP'!$AA$203,'Goat milk LP'!$AA$206)</c:f>
                <c:numCache>
                  <c:formatCode>General</c:formatCode>
                  <c:ptCount val="4"/>
                  <c:pt idx="0">
                    <c:v>0.163973282356981</c:v>
                  </c:pt>
                  <c:pt idx="1">
                    <c:v>8.0656720131864396E-2</c:v>
                  </c:pt>
                  <c:pt idx="2">
                    <c:v>0.14745605132758999</c:v>
                  </c:pt>
                  <c:pt idx="3">
                    <c:v>0.22254759409211899</c:v>
                  </c:pt>
                </c:numCache>
              </c:numRef>
            </c:minus>
          </c:errBars>
          <c:cat>
            <c:numRef>
              <c:f>('Goat milk LP'!$Y$196,'Goat milk LP'!$Y$199,'Goat milk LP'!$Y$202,'Goat milk LP'!$Y$205,'Goat milk LP'!$D$237)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LP'!$Z$197,'Goat milk LP'!$Z$200,'Goat milk LP'!$Z$203,'Goat milk LP'!$Z$206)</c:f>
              <c:numCache>
                <c:formatCode>General</c:formatCode>
                <c:ptCount val="4"/>
                <c:pt idx="0">
                  <c:v>5.5206437133015598</c:v>
                </c:pt>
                <c:pt idx="1">
                  <c:v>4.6883148086795403</c:v>
                </c:pt>
                <c:pt idx="2">
                  <c:v>4.5068902830288398</c:v>
                </c:pt>
                <c:pt idx="3">
                  <c:v>3.3194349724346002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'Goat milk LP'!$AC$151</c:f>
              <c:strCache>
                <c:ptCount val="1"/>
                <c:pt idx="0">
                  <c:v>L. plantarum B411 fermented goat milk</c:v>
                </c:pt>
              </c:strCache>
            </c:strRef>
          </c:tx>
          <c:spPr>
            <a:ln w="22225">
              <a:solidFill>
                <a:srgbClr val="00B05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LP'!$AA$198,'Goat milk LP'!$AA$201,'Goat milk LP'!$AA$204,'Goat milk LP'!$AA$207)</c:f>
                <c:numCache>
                  <c:formatCode>General</c:formatCode>
                  <c:ptCount val="4"/>
                  <c:pt idx="0">
                    <c:v>0.24554586342938201</c:v>
                  </c:pt>
                  <c:pt idx="1">
                    <c:v>0.115974407778448</c:v>
                  </c:pt>
                  <c:pt idx="2">
                    <c:v>0.18983012914265501</c:v>
                  </c:pt>
                  <c:pt idx="3">
                    <c:v>0.107445777970109</c:v>
                  </c:pt>
                </c:numCache>
              </c:numRef>
            </c:plus>
            <c:minus>
              <c:numRef>
                <c:f>('Goat milk LP'!$AA$198,'Goat milk LP'!$AA$201,'Goat milk LP'!$AA$204,'Goat milk LP'!$AA$207)</c:f>
                <c:numCache>
                  <c:formatCode>General</c:formatCode>
                  <c:ptCount val="4"/>
                  <c:pt idx="0">
                    <c:v>0.24554586342938201</c:v>
                  </c:pt>
                  <c:pt idx="1">
                    <c:v>0.115974407778448</c:v>
                  </c:pt>
                  <c:pt idx="2">
                    <c:v>0.18983012914265501</c:v>
                  </c:pt>
                  <c:pt idx="3">
                    <c:v>0.107445777970109</c:v>
                  </c:pt>
                </c:numCache>
              </c:numRef>
            </c:minus>
          </c:errBars>
          <c:cat>
            <c:numRef>
              <c:f>('Goat milk LP'!$Y$196,'Goat milk LP'!$Y$199,'Goat milk LP'!$Y$202,'Goat milk LP'!$Y$205,'Goat milk LP'!$D$237)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LP'!$Z$198,'Goat milk LP'!$Z$201,'Goat milk LP'!$Z$204,'Goat milk LP'!$Z$207)</c:f>
              <c:numCache>
                <c:formatCode>General</c:formatCode>
                <c:ptCount val="4"/>
                <c:pt idx="0">
                  <c:v>5.2643300843243903</c:v>
                </c:pt>
                <c:pt idx="1">
                  <c:v>5.5912083395507004</c:v>
                </c:pt>
                <c:pt idx="2">
                  <c:v>6.5116331768483304</c:v>
                </c:pt>
                <c:pt idx="3">
                  <c:v>6.8004727486544203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361728"/>
        <c:axId val="294376192"/>
      </c:lineChart>
      <c:catAx>
        <c:axId val="29436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40874035989717222"/>
              <c:y val="0.914666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2222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29437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376192"/>
        <c:scaling>
          <c:orientation val="minMax"/>
          <c:max val="8"/>
          <c:min val="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22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294361728"/>
        <c:crosses val="autoZero"/>
        <c:crossBetween val="midCat"/>
        <c:majorUnit val="1"/>
        <c:min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189617520309142"/>
          <c:y val="1.2464449406510753E-2"/>
          <c:w val="0.57313930881522779"/>
          <c:h val="8.245086049344163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50282603563444"/>
          <c:y val="8.1414187456114576E-2"/>
          <c:w val="0.84153418454828455"/>
          <c:h val="0.66045062503375807"/>
        </c:manualLayout>
      </c:layout>
      <c:lineChart>
        <c:grouping val="standard"/>
        <c:varyColors val="0"/>
        <c:ser>
          <c:idx val="0"/>
          <c:order val="0"/>
          <c:tx>
            <c:v>Starter Culture fermented sample</c:v>
          </c:tx>
          <c:spPr>
            <a:ln w="25400">
              <a:solidFill>
                <a:srgbClr val="99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990000"/>
              </a:solidFill>
              <a:ln>
                <a:solidFill>
                  <a:srgbClr val="99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LP'!$F$211,'Goat milk LP'!$F$214,'Goat milk LP'!$F$217,'Goat milk LP'!$F$220)</c:f>
                <c:numCache>
                  <c:formatCode>General</c:formatCode>
                  <c:ptCount val="4"/>
                  <c:pt idx="0">
                    <c:v>6.8914234282976605E-2</c:v>
                  </c:pt>
                  <c:pt idx="1">
                    <c:v>0.110278937760016</c:v>
                  </c:pt>
                  <c:pt idx="2">
                    <c:v>0.20833817051742901</c:v>
                  </c:pt>
                  <c:pt idx="3">
                    <c:v>0.18399957672641301</c:v>
                  </c:pt>
                </c:numCache>
              </c:numRef>
            </c:plus>
            <c:minus>
              <c:numRef>
                <c:f>('Goat milk LP'!$F$211,'Goat milk LP'!$F$214,'Goat milk LP'!$F$217,'Goat milk LP'!$F$220)</c:f>
                <c:numCache>
                  <c:formatCode>General</c:formatCode>
                  <c:ptCount val="4"/>
                  <c:pt idx="0">
                    <c:v>6.8914234282976605E-2</c:v>
                  </c:pt>
                  <c:pt idx="1">
                    <c:v>0.110278937760016</c:v>
                  </c:pt>
                  <c:pt idx="2">
                    <c:v>0.20833817051742901</c:v>
                  </c:pt>
                  <c:pt idx="3">
                    <c:v>0.18399957672641301</c:v>
                  </c:pt>
                </c:numCache>
              </c:numRef>
            </c:minus>
          </c:errBars>
          <c:cat>
            <c:numRef>
              <c:f>('Goat milk LP'!$D$225,'Goat milk LP'!$D$228,'Goat milk LP'!$D$231,'Goat milk LP'!$D$236)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LP'!$E$211,'Goat milk LP'!$E$214,'Goat milk LP'!$E$217,'Goat milk LP'!$E$220)</c:f>
              <c:numCache>
                <c:formatCode>General</c:formatCode>
                <c:ptCount val="4"/>
                <c:pt idx="0">
                  <c:v>5.3571306166173196</c:v>
                </c:pt>
                <c:pt idx="1">
                  <c:v>5.1273383234034497</c:v>
                </c:pt>
                <c:pt idx="2">
                  <c:v>5.0202137298508598</c:v>
                </c:pt>
                <c:pt idx="3">
                  <c:v>5.0094776573791604</c:v>
                </c:pt>
              </c:numCache>
            </c:numRef>
          </c:val>
          <c:smooth val="0"/>
        </c:ser>
        <c:ser>
          <c:idx val="1"/>
          <c:order val="1"/>
          <c:tx>
            <c:v>Starter + Probiotic  bacteria fermented sample</c:v>
          </c:tx>
          <c:spPr>
            <a:ln w="25400" cmpd="sng">
              <a:solidFill>
                <a:srgbClr val="7030A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LP'!$F$212,'Goat milk LP'!$F$215,'Goat milk LP'!$F$218,'Goat milk LP'!$F$221)</c:f>
                <c:numCache>
                  <c:formatCode>General</c:formatCode>
                  <c:ptCount val="4"/>
                  <c:pt idx="0">
                    <c:v>0.120524072498432</c:v>
                  </c:pt>
                  <c:pt idx="1">
                    <c:v>0.226949461494935</c:v>
                  </c:pt>
                  <c:pt idx="2">
                    <c:v>0.25652818091260698</c:v>
                  </c:pt>
                  <c:pt idx="3">
                    <c:v>0.25991512104296</c:v>
                  </c:pt>
                </c:numCache>
              </c:numRef>
            </c:plus>
            <c:minus>
              <c:numRef>
                <c:f>('Goat milk LP'!$F$212,'Goat milk LP'!$F$215,'Goat milk LP'!$F$218,'Goat milk LP'!$F$221)</c:f>
                <c:numCache>
                  <c:formatCode>General</c:formatCode>
                  <c:ptCount val="4"/>
                  <c:pt idx="0">
                    <c:v>0.120524072498432</c:v>
                  </c:pt>
                  <c:pt idx="1">
                    <c:v>0.226949461494935</c:v>
                  </c:pt>
                  <c:pt idx="2">
                    <c:v>0.25652818091260698</c:v>
                  </c:pt>
                  <c:pt idx="3">
                    <c:v>0.25991512104296</c:v>
                  </c:pt>
                </c:numCache>
              </c:numRef>
            </c:minus>
          </c:errBars>
          <c:cat>
            <c:numRef>
              <c:f>('Goat milk LP'!$D$225,'Goat milk LP'!$D$228,'Goat milk LP'!$D$231,'Goat milk LP'!$D$236)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LP'!$E$212,'Goat milk LP'!$E$215,'Goat milk LP'!$E$218,'Goat milk LP'!$E$221)</c:f>
              <c:numCache>
                <c:formatCode>General</c:formatCode>
                <c:ptCount val="4"/>
                <c:pt idx="0">
                  <c:v>5.61567805526232</c:v>
                </c:pt>
                <c:pt idx="1">
                  <c:v>5.0830156261407398</c:v>
                </c:pt>
                <c:pt idx="2">
                  <c:v>4.96203249886557</c:v>
                </c:pt>
                <c:pt idx="3">
                  <c:v>4.9856914223444901</c:v>
                </c:pt>
              </c:numCache>
            </c:numRef>
          </c:val>
          <c:smooth val="0"/>
        </c:ser>
        <c:ser>
          <c:idx val="2"/>
          <c:order val="2"/>
          <c:tx>
            <c:v>Probiotic fermented sample</c:v>
          </c:tx>
          <c:spPr>
            <a:ln w="22225">
              <a:solidFill>
                <a:srgbClr val="00B05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LP'!$F$213,'Goat milk LP'!$F$216,'Goat milk LP'!$F$219,'Goat milk LP'!$F$222)</c:f>
                <c:numCache>
                  <c:formatCode>General</c:formatCode>
                  <c:ptCount val="4"/>
                  <c:pt idx="0">
                    <c:v>0.17746840276593301</c:v>
                  </c:pt>
                  <c:pt idx="1">
                    <c:v>0.10330327570518399</c:v>
                  </c:pt>
                  <c:pt idx="2">
                    <c:v>0.120847565587379</c:v>
                  </c:pt>
                  <c:pt idx="3">
                    <c:v>0.13725084464184201</c:v>
                  </c:pt>
                </c:numCache>
              </c:numRef>
            </c:plus>
            <c:minus>
              <c:numRef>
                <c:f>('Goat milk LP'!$F$213,'Goat milk LP'!$F$216,'Goat milk LP'!$F$219,'Goat milk LP'!$F$222)</c:f>
                <c:numCache>
                  <c:formatCode>General</c:formatCode>
                  <c:ptCount val="4"/>
                  <c:pt idx="0">
                    <c:v>0.17746840276593301</c:v>
                  </c:pt>
                  <c:pt idx="1">
                    <c:v>0.10330327570518399</c:v>
                  </c:pt>
                  <c:pt idx="2">
                    <c:v>0.120847565587379</c:v>
                  </c:pt>
                  <c:pt idx="3">
                    <c:v>0.13725084464184201</c:v>
                  </c:pt>
                </c:numCache>
              </c:numRef>
            </c:minus>
          </c:errBars>
          <c:cat>
            <c:numRef>
              <c:f>('Goat milk LP'!$D$225,'Goat milk LP'!$D$228,'Goat milk LP'!$D$231,'Goat milk LP'!$D$236)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LP'!$E$213,'Goat milk LP'!$E$216,'Goat milk LP'!$E$219,'Goat milk LP'!$E$222)</c:f>
              <c:numCache>
                <c:formatCode>General</c:formatCode>
                <c:ptCount val="4"/>
                <c:pt idx="0">
                  <c:v>5.5896749575926403</c:v>
                </c:pt>
                <c:pt idx="1">
                  <c:v>5.6705337666072602</c:v>
                </c:pt>
                <c:pt idx="2">
                  <c:v>6.5880699850710602</c:v>
                </c:pt>
                <c:pt idx="3">
                  <c:v>6.5639022757004604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757888"/>
        <c:axId val="294759424"/>
      </c:lineChart>
      <c:catAx>
        <c:axId val="29475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222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29475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759424"/>
        <c:scaling>
          <c:orientation val="minMax"/>
          <c:max val="8"/>
          <c:min val="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22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294757888"/>
        <c:crossesAt val="1"/>
        <c:crossBetween val="midCat"/>
        <c:majorUnit val="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85418883450378"/>
          <c:y val="0.22256194663644591"/>
          <c:w val="0.45468238345206852"/>
          <c:h val="0.61299177117430814"/>
        </c:manualLayout>
      </c:layout>
      <c:lineChart>
        <c:grouping val="standard"/>
        <c:varyColors val="0"/>
        <c:ser>
          <c:idx val="0"/>
          <c:order val="0"/>
          <c:tx>
            <c:strRef>
              <c:f>'Goat milk LP'!$AC$150</c:f>
              <c:strCache>
                <c:ptCount val="1"/>
                <c:pt idx="0">
                  <c:v>Starter culture fermented goat milk</c:v>
                </c:pt>
              </c:strCache>
            </c:strRef>
          </c:tx>
          <c:spPr>
            <a:ln w="22225">
              <a:solidFill>
                <a:srgbClr val="C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LP'!$N$183,'Goat milk LP'!$N$189,'Goat milk LP'!$N$195,'Goat milk LP'!$N$201)</c:f>
                <c:numCache>
                  <c:formatCode>General</c:formatCode>
                  <c:ptCount val="4"/>
                  <c:pt idx="0">
                    <c:v>0.23094010767585099</c:v>
                  </c:pt>
                  <c:pt idx="1">
                    <c:v>0.16458257569495499</c:v>
                  </c:pt>
                  <c:pt idx="2">
                    <c:v>0.188675134594812</c:v>
                  </c:pt>
                  <c:pt idx="3">
                    <c:v>0.17309401076758499</c:v>
                  </c:pt>
                </c:numCache>
              </c:numRef>
            </c:plus>
            <c:minus>
              <c:numRef>
                <c:f>('Goat milk LP'!$N$183,'Goat milk LP'!$N$189,'Goat milk LP'!$N$195,'Goat milk LP'!$N$201)</c:f>
                <c:numCache>
                  <c:formatCode>General</c:formatCode>
                  <c:ptCount val="4"/>
                  <c:pt idx="0">
                    <c:v>0.23094010767585099</c:v>
                  </c:pt>
                  <c:pt idx="1">
                    <c:v>0.16458257569495499</c:v>
                  </c:pt>
                  <c:pt idx="2">
                    <c:v>0.188675134594812</c:v>
                  </c:pt>
                  <c:pt idx="3">
                    <c:v>0.17309401076758499</c:v>
                  </c:pt>
                </c:numCache>
              </c:numRef>
            </c:minus>
          </c:errBars>
          <c:cat>
            <c:numRef>
              <c:f>('Goat milk LP'!$Y$196,'Goat milk LP'!$Y$199,'Goat milk LP'!$Y$202,'Goat milk LP'!$Y$206)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LP'!$M$183,'Goat milk LP'!$M$189,'Goat milk LP'!$M$195,'Goat milk LP'!$M$201)</c:f>
              <c:numCache>
                <c:formatCode>General</c:formatCode>
                <c:ptCount val="4"/>
                <c:pt idx="0">
                  <c:v>4.56666666666667</c:v>
                </c:pt>
                <c:pt idx="1">
                  <c:v>4.43</c:v>
                </c:pt>
                <c:pt idx="2">
                  <c:v>4.3533333333333299</c:v>
                </c:pt>
                <c:pt idx="3">
                  <c:v>4.2966666666666704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'Goat milk LP'!$AC$152</c:f>
              <c:strCache>
                <c:ptCount val="1"/>
                <c:pt idx="0">
                  <c:v>Starter culture + L. plantarum B411 fermented goat milk</c:v>
                </c:pt>
              </c:strCache>
            </c:strRef>
          </c:tx>
          <c:spPr>
            <a:ln w="22225" cmpd="sng">
              <a:solidFill>
                <a:srgbClr val="7030A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LP'!$N$185,'Goat milk LP'!$N$191,'Goat milk LP'!$N$197,'Goat milk LP'!$N$203)</c:f>
                <c:numCache>
                  <c:formatCode>General</c:formatCode>
                  <c:ptCount val="4"/>
                  <c:pt idx="0">
                    <c:v>0.19081665999466099</c:v>
                  </c:pt>
                  <c:pt idx="1">
                    <c:v>0.18725815626252601</c:v>
                  </c:pt>
                  <c:pt idx="2">
                    <c:v>0.18859465277082299</c:v>
                  </c:pt>
                  <c:pt idx="3">
                    <c:v>0.151633319989322</c:v>
                  </c:pt>
                </c:numCache>
              </c:numRef>
            </c:plus>
            <c:minus>
              <c:numRef>
                <c:f>('Goat milk LP'!$N$185,'Goat milk LP'!$N$191,'Goat milk LP'!$N$197,'Goat milk LP'!$N$203)</c:f>
                <c:numCache>
                  <c:formatCode>General</c:formatCode>
                  <c:ptCount val="4"/>
                  <c:pt idx="0">
                    <c:v>0.19081665999466099</c:v>
                  </c:pt>
                  <c:pt idx="1">
                    <c:v>0.18725815626252601</c:v>
                  </c:pt>
                  <c:pt idx="2">
                    <c:v>0.18859465277082299</c:v>
                  </c:pt>
                  <c:pt idx="3">
                    <c:v>0.151633319989322</c:v>
                  </c:pt>
                </c:numCache>
              </c:numRef>
            </c:minus>
          </c:errBars>
          <c:cat>
            <c:numRef>
              <c:f>('Goat milk LP'!$Y$196,'Goat milk LP'!$Y$199,'Goat milk LP'!$Y$202,'Goat milk LP'!$Y$206)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LP'!$M$185,'Goat milk LP'!$M$191,'Goat milk LP'!$M$197,'Goat milk LP'!$M$203)</c:f>
              <c:numCache>
                <c:formatCode>General</c:formatCode>
                <c:ptCount val="4"/>
                <c:pt idx="0">
                  <c:v>4.5433333333333001</c:v>
                </c:pt>
                <c:pt idx="1">
                  <c:v>4.3666666666666698</c:v>
                </c:pt>
                <c:pt idx="2">
                  <c:v>4.2766666666666699</c:v>
                </c:pt>
                <c:pt idx="3">
                  <c:v>4.2066666666666697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'Goat milk LP'!$AC$151</c:f>
              <c:strCache>
                <c:ptCount val="1"/>
                <c:pt idx="0">
                  <c:v>L. plantarum B411 fermented goat milk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LP'!$N$187,'Goat milk LP'!$N$193,'Goat milk LP'!$N$199,'Goat milk LP'!$N$205)</c:f>
                <c:numCache>
                  <c:formatCode>General</c:formatCode>
                  <c:ptCount val="4"/>
                  <c:pt idx="0">
                    <c:v>0.16926766215635999</c:v>
                  </c:pt>
                  <c:pt idx="1">
                    <c:v>0.183588989435406</c:v>
                  </c:pt>
                  <c:pt idx="2">
                    <c:v>0.150332229568471</c:v>
                  </c:pt>
                  <c:pt idx="3">
                    <c:v>0.182</c:v>
                  </c:pt>
                </c:numCache>
              </c:numRef>
            </c:plus>
            <c:minus>
              <c:numRef>
                <c:f>('Goat milk LP'!$N$187,'Goat milk LP'!$N$193,'Goat milk LP'!$N$199,'Goat milk LP'!$N$205)</c:f>
                <c:numCache>
                  <c:formatCode>General</c:formatCode>
                  <c:ptCount val="4"/>
                  <c:pt idx="0">
                    <c:v>0.16926766215635999</c:v>
                  </c:pt>
                  <c:pt idx="1">
                    <c:v>0.183588989435406</c:v>
                  </c:pt>
                  <c:pt idx="2">
                    <c:v>0.150332229568471</c:v>
                  </c:pt>
                  <c:pt idx="3">
                    <c:v>0.182</c:v>
                  </c:pt>
                </c:numCache>
              </c:numRef>
            </c:minus>
          </c:errBars>
          <c:cat>
            <c:numRef>
              <c:f>('Goat milk LP'!$Y$196,'Goat milk LP'!$Y$199,'Goat milk LP'!$Y$202,'Goat milk LP'!$Y$206)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LP'!$M$187,'Goat milk LP'!$M$193,'Goat milk LP'!$M$199,'Goat milk LP'!$M$205)</c:f>
              <c:numCache>
                <c:formatCode>General</c:formatCode>
                <c:ptCount val="4"/>
                <c:pt idx="0">
                  <c:v>5.7023333333300004</c:v>
                </c:pt>
                <c:pt idx="1">
                  <c:v>5.6833333330000002</c:v>
                </c:pt>
                <c:pt idx="2">
                  <c:v>5.5633333330000001</c:v>
                </c:pt>
                <c:pt idx="3">
                  <c:v>5.41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820864"/>
        <c:axId val="294835328"/>
      </c:lineChart>
      <c:catAx>
        <c:axId val="294820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40874035989717222"/>
              <c:y val="0.914666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22225">
            <a:solidFill>
              <a:sysClr val="window" lastClr="FFFFFF">
                <a:lumMod val="6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294835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835328"/>
        <c:scaling>
          <c:orientation val="minMax"/>
          <c:max val="7"/>
          <c:min val="3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b="1"/>
                </a:pPr>
                <a:r>
                  <a:rPr lang="en-US" b="1"/>
                  <a:t>pH</a:t>
                </a:r>
              </a:p>
              <a:p>
                <a:pPr algn="ctr" rtl="0">
                  <a:defRPr b="1"/>
                </a:pPr>
                <a:endParaRPr lang="en-US" b="1"/>
              </a:p>
            </c:rich>
          </c:tx>
          <c:layout>
            <c:manualLayout>
              <c:xMode val="edge"/>
              <c:yMode val="edge"/>
              <c:x val="5.4377734033245848E-2"/>
              <c:y val="0.441537428279908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2225">
            <a:solidFill>
              <a:sysClr val="window" lastClr="FFFFFF">
                <a:lumMod val="6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294820864"/>
        <c:crosses val="autoZero"/>
        <c:crossBetween val="midCat"/>
        <c:majorUnit val="1"/>
        <c:minorUnit val="0.1"/>
      </c:valAx>
      <c:spPr>
        <a:noFill/>
      </c:spPr>
    </c:plotArea>
    <c:legend>
      <c:legendPos val="r"/>
      <c:layout>
        <c:manualLayout>
          <c:xMode val="edge"/>
          <c:yMode val="edge"/>
          <c:x val="0.27623891585159788"/>
          <c:y val="9.3591879683369537E-3"/>
          <c:w val="0.7237609872276467"/>
          <c:h val="0.138986139129303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99185781222839"/>
          <c:y val="0.14892689605326254"/>
          <c:w val="0.82384386189275549"/>
          <c:h val="0.67224635314230907"/>
        </c:manualLayout>
      </c:layout>
      <c:lineChart>
        <c:grouping val="standard"/>
        <c:varyColors val="0"/>
        <c:ser>
          <c:idx val="0"/>
          <c:order val="0"/>
          <c:tx>
            <c:strRef>
              <c:f>'Goat milk LP'!$AC$150</c:f>
              <c:strCache>
                <c:ptCount val="1"/>
                <c:pt idx="0">
                  <c:v>Starter culture fermented goat milk</c:v>
                </c:pt>
              </c:strCache>
            </c:strRef>
          </c:tx>
          <c:spPr>
            <a:ln w="22225">
              <a:solidFill>
                <a:srgbClr val="C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LP'!$N$184,'Goat milk LP'!$N$190,'Goat milk LP'!$N$196,'Goat milk LP'!$N$202)</c:f>
                <c:numCache>
                  <c:formatCode>General</c:formatCode>
                  <c:ptCount val="4"/>
                  <c:pt idx="0">
                    <c:v>0.11547005383792799</c:v>
                  </c:pt>
                  <c:pt idx="1">
                    <c:v>8.1961524227066193E-2</c:v>
                  </c:pt>
                  <c:pt idx="2">
                    <c:v>8.8675134594817004E-2</c:v>
                  </c:pt>
                  <c:pt idx="3">
                    <c:v>6.5275252316519095E-2</c:v>
                  </c:pt>
                </c:numCache>
              </c:numRef>
            </c:plus>
            <c:minus>
              <c:numRef>
                <c:f>('Goat milk LP'!$N$184,'Goat milk LP'!$N$190,'Goat milk LP'!$N$196,'Goat milk LP'!$N$202)</c:f>
                <c:numCache>
                  <c:formatCode>General</c:formatCode>
                  <c:ptCount val="4"/>
                  <c:pt idx="0">
                    <c:v>0.11547005383792799</c:v>
                  </c:pt>
                  <c:pt idx="1">
                    <c:v>8.1961524227066193E-2</c:v>
                  </c:pt>
                  <c:pt idx="2">
                    <c:v>8.8675134594817004E-2</c:v>
                  </c:pt>
                  <c:pt idx="3">
                    <c:v>6.5275252316519095E-2</c:v>
                  </c:pt>
                </c:numCache>
              </c:numRef>
            </c:minus>
          </c:errBars>
          <c:cat>
            <c:numRef>
              <c:f>('Goat milk LP'!$D$225,'Goat milk LP'!$D$228,'Goat milk LP'!$D$231,'Goat milk LP'!$D$235)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LP'!$M$184,'Goat milk LP'!$M$190,'Goat milk LP'!$M$196,'Goat milk LP'!$M$202)</c:f>
              <c:numCache>
                <c:formatCode>General</c:formatCode>
                <c:ptCount val="4"/>
                <c:pt idx="0">
                  <c:v>4.5633333333333299</c:v>
                </c:pt>
                <c:pt idx="1">
                  <c:v>4.43</c:v>
                </c:pt>
                <c:pt idx="2">
                  <c:v>4.3433333333333302</c:v>
                </c:pt>
                <c:pt idx="3">
                  <c:v>4.2966666666666704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'Goat milk LP'!$AC$152</c:f>
              <c:strCache>
                <c:ptCount val="1"/>
                <c:pt idx="0">
                  <c:v>Starter culture + L. plantarum B411 fermented goat milk</c:v>
                </c:pt>
              </c:strCache>
            </c:strRef>
          </c:tx>
          <c:spPr>
            <a:ln w="22225" cmpd="sng">
              <a:solidFill>
                <a:srgbClr val="7030A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LP'!$N$186,'Goat milk LP'!$N$192,'Goat milk LP'!$N$198,'Goat milk LP'!$N$204)</c:f>
                <c:numCache>
                  <c:formatCode>General</c:formatCode>
                  <c:ptCount val="4"/>
                  <c:pt idx="0">
                    <c:v>8.6055512754640004E-2</c:v>
                  </c:pt>
                  <c:pt idx="1">
                    <c:v>7.6055512754639995E-2</c:v>
                  </c:pt>
                  <c:pt idx="2">
                    <c:v>0.109328828623162</c:v>
                  </c:pt>
                  <c:pt idx="3">
                    <c:v>5.2915026221291697E-2</c:v>
                  </c:pt>
                </c:numCache>
              </c:numRef>
            </c:plus>
            <c:minus>
              <c:numRef>
                <c:f>('Goat milk LP'!$N$186,'Goat milk LP'!$N$192,'Goat milk LP'!$N$198,'Goat milk LP'!$N$204)</c:f>
                <c:numCache>
                  <c:formatCode>General</c:formatCode>
                  <c:ptCount val="4"/>
                  <c:pt idx="0">
                    <c:v>8.6055512754640004E-2</c:v>
                  </c:pt>
                  <c:pt idx="1">
                    <c:v>7.6055512754639995E-2</c:v>
                  </c:pt>
                  <c:pt idx="2">
                    <c:v>0.109328828623162</c:v>
                  </c:pt>
                  <c:pt idx="3">
                    <c:v>5.2915026221291697E-2</c:v>
                  </c:pt>
                </c:numCache>
              </c:numRef>
            </c:minus>
          </c:errBars>
          <c:cat>
            <c:numRef>
              <c:f>('Goat milk LP'!$D$225,'Goat milk LP'!$D$228,'Goat milk LP'!$D$231,'Goat milk LP'!$D$235)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LP'!$M$186,'Goat milk LP'!$M$192,'Goat milk LP'!$M$198,'Goat milk LP'!$M$204)</c:f>
              <c:numCache>
                <c:formatCode>General</c:formatCode>
                <c:ptCount val="4"/>
                <c:pt idx="0">
                  <c:v>4.54</c:v>
                </c:pt>
                <c:pt idx="1">
                  <c:v>4.37</c:v>
                </c:pt>
                <c:pt idx="2">
                  <c:v>4.2766666666666699</c:v>
                </c:pt>
                <c:pt idx="3">
                  <c:v>4.21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'Goat milk LP'!$AC$151</c:f>
              <c:strCache>
                <c:ptCount val="1"/>
                <c:pt idx="0">
                  <c:v>L. plantarum B411 fermented goat milk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('Goat milk LP'!$N$188,'Goat milk LP'!$N$194,'Goat milk LP'!$N$200,'Goat milk LP'!$N$206)</c:f>
                <c:numCache>
                  <c:formatCode>General</c:formatCode>
                  <c:ptCount val="4"/>
                  <c:pt idx="0">
                    <c:v>0.109696551146029</c:v>
                  </c:pt>
                  <c:pt idx="1">
                    <c:v>0.105039675043925</c:v>
                  </c:pt>
                  <c:pt idx="2">
                    <c:v>6.2081665999466101E-2</c:v>
                  </c:pt>
                  <c:pt idx="3">
                    <c:v>6.5166114784236201E-2</c:v>
                  </c:pt>
                </c:numCache>
              </c:numRef>
            </c:plus>
            <c:minus>
              <c:numRef>
                <c:f>('Goat milk LP'!$N$188,'Goat milk LP'!$N$194,'Goat milk LP'!$N$200,'Goat milk LP'!$N$206)</c:f>
                <c:numCache>
                  <c:formatCode>General</c:formatCode>
                  <c:ptCount val="4"/>
                  <c:pt idx="0">
                    <c:v>0.109696551146029</c:v>
                  </c:pt>
                  <c:pt idx="1">
                    <c:v>0.105039675043925</c:v>
                  </c:pt>
                  <c:pt idx="2">
                    <c:v>6.2081665999466101E-2</c:v>
                  </c:pt>
                  <c:pt idx="3">
                    <c:v>6.5166114784236201E-2</c:v>
                  </c:pt>
                </c:numCache>
              </c:numRef>
            </c:minus>
          </c:errBars>
          <c:cat>
            <c:numRef>
              <c:f>('Goat milk LP'!$D$225,'Goat milk LP'!$D$228,'Goat milk LP'!$D$231,'Goat milk LP'!$D$235)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('Goat milk LP'!$M$188,'Goat milk LP'!$M$194,'Goat milk LP'!$M$200,'Goat milk LP'!$M$206)</c:f>
              <c:numCache>
                <c:formatCode>General</c:formatCode>
                <c:ptCount val="4"/>
                <c:pt idx="0">
                  <c:v>5.7166666700000004</c:v>
                </c:pt>
                <c:pt idx="1">
                  <c:v>5.66</c:v>
                </c:pt>
                <c:pt idx="2">
                  <c:v>5.5633333333333299</c:v>
                </c:pt>
                <c:pt idx="3">
                  <c:v>5.4533333333333296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290176"/>
        <c:axId val="294292096"/>
      </c:lineChart>
      <c:catAx>
        <c:axId val="29429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40874035989717222"/>
              <c:y val="0.914666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22225">
            <a:solidFill>
              <a:sysClr val="window" lastClr="FFFFFF">
                <a:lumMod val="7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29429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292096"/>
        <c:scaling>
          <c:orientation val="minMax"/>
          <c:max val="7"/>
          <c:min val="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225">
            <a:solidFill>
              <a:sysClr val="window" lastClr="FFFFFF">
                <a:lumMod val="6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294290176"/>
        <c:crosses val="autoZero"/>
        <c:crossBetween val="midCat"/>
        <c:majorUnit val="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35622224062791"/>
          <c:y val="0.14144776585595387"/>
          <c:w val="0.70674473647572045"/>
          <c:h val="0.7302787549445513"/>
        </c:manualLayout>
      </c:layout>
      <c:lineChart>
        <c:grouping val="standard"/>
        <c:varyColors val="0"/>
        <c:ser>
          <c:idx val="0"/>
          <c:order val="0"/>
          <c:tx>
            <c:strRef>
              <c:f>'Ogi fermentation'!$W$204</c:f>
              <c:strCache>
                <c:ptCount val="1"/>
                <c:pt idx="0">
                  <c:v>Spontaneously fermented ogi + acid adapted non-O157 STEC</c:v>
                </c:pt>
              </c:strCache>
            </c:strRef>
          </c:tx>
          <c:spPr>
            <a:ln w="25400">
              <a:solidFill>
                <a:srgbClr val="00B050"/>
              </a:solidFill>
              <a:prstDash val="lgDash"/>
            </a:ln>
          </c:spPr>
          <c:marker>
            <c:symbol val="square"/>
            <c:size val="4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('[2]Ogi fermentation'!$BN$96,'[2]Ogi fermentation'!$BN$100,'[2]Ogi fermentation'!$BN$104,'[2]Ogi fermentation'!$BN$108,'[2]Ogi fermentation'!$BN$112,'[2]Ogi fermentation'!$BN$116,'[2]Ogi fermentation'!$BN$120)</c:f>
                <c:numCache>
                  <c:formatCode>General</c:formatCode>
                  <c:ptCount val="7"/>
                  <c:pt idx="0">
                    <c:v>0.24706358251553001</c:v>
                  </c:pt>
                  <c:pt idx="1">
                    <c:v>2.2344601329190299E-2</c:v>
                  </c:pt>
                  <c:pt idx="2">
                    <c:v>0.121804372541467</c:v>
                  </c:pt>
                  <c:pt idx="3">
                    <c:v>4.0942873536303499E-2</c:v>
                  </c:pt>
                  <c:pt idx="4">
                    <c:v>4.8971723594744797E-2</c:v>
                  </c:pt>
                  <c:pt idx="5">
                    <c:v>0.18921652927822299</c:v>
                  </c:pt>
                  <c:pt idx="6">
                    <c:v>0.286021925092934</c:v>
                  </c:pt>
                </c:numCache>
              </c:numRef>
            </c:plus>
            <c:minus>
              <c:numRef>
                <c:f>('[2]Ogi fermentation'!$BN$96,'[2]Ogi fermentation'!$BN$100,'[2]Ogi fermentation'!$BN$104,'[2]Ogi fermentation'!$BN$108,'[2]Ogi fermentation'!$BN$112,'[2]Ogi fermentation'!$BN$116,'[2]Ogi fermentation'!$BN$120)</c:f>
                <c:numCache>
                  <c:formatCode>General</c:formatCode>
                  <c:ptCount val="7"/>
                  <c:pt idx="0">
                    <c:v>0.24706358251553001</c:v>
                  </c:pt>
                  <c:pt idx="1">
                    <c:v>2.2344601329190299E-2</c:v>
                  </c:pt>
                  <c:pt idx="2">
                    <c:v>0.121804372541467</c:v>
                  </c:pt>
                  <c:pt idx="3">
                    <c:v>4.0942873536303499E-2</c:v>
                  </c:pt>
                  <c:pt idx="4">
                    <c:v>4.8971723594744797E-2</c:v>
                  </c:pt>
                  <c:pt idx="5">
                    <c:v>0.18921652927822299</c:v>
                  </c:pt>
                  <c:pt idx="6">
                    <c:v>0.286021925092934</c:v>
                  </c:pt>
                </c:numCache>
              </c:numRef>
            </c:minus>
          </c:errBars>
          <c:cat>
            <c:numRef>
              <c:f>('Ogi fermentation'!$O$161,'Ogi fermentation'!$O$165,'Ogi fermentation'!$O$169,'Ogi fermentation'!$O$173,'Ogi fermentation'!$O$179,'Ogi fermentation'!$O$183,'Ogi fermentation'!$O$187)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0</c:v>
                </c:pt>
                <c:pt idx="5">
                  <c:v>24</c:v>
                </c:pt>
                <c:pt idx="6">
                  <c:v>48</c:v>
                </c:pt>
              </c:numCache>
            </c:numRef>
          </c:cat>
          <c:val>
            <c:numRef>
              <c:f>('Ogi fermentation'!$Q$161,'Ogi fermentation'!$Q$165,'Ogi fermentation'!$Q$169,'Ogi fermentation'!$Q$173,'Ogi fermentation'!$Q$179,'Ogi fermentation'!$Q$183,'Ogi fermentation'!$Q$187)</c:f>
              <c:numCache>
                <c:formatCode>General</c:formatCode>
                <c:ptCount val="7"/>
                <c:pt idx="0">
                  <c:v>4.1025260000000001</c:v>
                </c:pt>
                <c:pt idx="1">
                  <c:v>5.5273600689411904</c:v>
                </c:pt>
                <c:pt idx="2">
                  <c:v>4.7281230000000001</c:v>
                </c:pt>
                <c:pt idx="3">
                  <c:v>3.6194464775891002</c:v>
                </c:pt>
                <c:pt idx="4">
                  <c:v>2.4348140182340599</c:v>
                </c:pt>
                <c:pt idx="5">
                  <c:v>3.5523546890077</c:v>
                </c:pt>
                <c:pt idx="6">
                  <c:v>4.5697026170625996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'Ogi fermentation'!$W$206</c:f>
              <c:strCache>
                <c:ptCount val="1"/>
                <c:pt idx="0">
                  <c:v>Spontaneous + L. plantarum fermented ogi + acid adapted non-O157 STEC</c:v>
                </c:pt>
              </c:strCache>
            </c:strRef>
          </c:tx>
          <c:spPr>
            <a:ln w="25400" cmpd="sng">
              <a:solidFill>
                <a:srgbClr val="C00000"/>
              </a:solidFill>
              <a:prstDash val="sysDash"/>
            </a:ln>
          </c:spPr>
          <c:marker>
            <c:symbol val="square"/>
            <c:size val="5"/>
            <c:spPr>
              <a:solidFill>
                <a:srgbClr val="C00000"/>
              </a:solidFill>
              <a:ln w="25400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('[2]Ogi fermentation'!$BN$98,'[2]Ogi fermentation'!$BN$102,'[2]Ogi fermentation'!$BN$106,'[2]Ogi fermentation'!$BN$110,'[2]Ogi fermentation'!$BN$114,'[2]Ogi fermentation'!$BN$118,'[2]Ogi fermentation'!$BN$122)</c:f>
                <c:numCache>
                  <c:formatCode>General</c:formatCode>
                  <c:ptCount val="7"/>
                  <c:pt idx="0">
                    <c:v>0.172212825255914</c:v>
                  </c:pt>
                  <c:pt idx="1">
                    <c:v>3.1763344550313301E-2</c:v>
                  </c:pt>
                  <c:pt idx="2">
                    <c:v>0.22285728384330999</c:v>
                  </c:pt>
                  <c:pt idx="3">
                    <c:v>5.9233403473567502E-2</c:v>
                  </c:pt>
                  <c:pt idx="4">
                    <c:v>8.4812558154300804E-2</c:v>
                  </c:pt>
                  <c:pt idx="5">
                    <c:v>5.97311909436112E-2</c:v>
                  </c:pt>
                  <c:pt idx="6">
                    <c:v>7.9961565396682102E-2</c:v>
                  </c:pt>
                </c:numCache>
              </c:numRef>
            </c:plus>
            <c:minus>
              <c:numRef>
                <c:f>('[2]Ogi fermentation'!$BN$98,'[2]Ogi fermentation'!$BN$102,'[2]Ogi fermentation'!$BN$106,'[2]Ogi fermentation'!$BN$110,'[2]Ogi fermentation'!$BN$114,'[2]Ogi fermentation'!$BN$118,'[2]Ogi fermentation'!$BN$122)</c:f>
                <c:numCache>
                  <c:formatCode>General</c:formatCode>
                  <c:ptCount val="7"/>
                  <c:pt idx="0">
                    <c:v>0.172212825255914</c:v>
                  </c:pt>
                  <c:pt idx="1">
                    <c:v>3.1763344550313301E-2</c:v>
                  </c:pt>
                  <c:pt idx="2">
                    <c:v>0.22285728384330999</c:v>
                  </c:pt>
                  <c:pt idx="3">
                    <c:v>5.9233403473567502E-2</c:v>
                  </c:pt>
                  <c:pt idx="4">
                    <c:v>8.4812558154300804E-2</c:v>
                  </c:pt>
                  <c:pt idx="5">
                    <c:v>5.97311909436112E-2</c:v>
                  </c:pt>
                  <c:pt idx="6">
                    <c:v>7.9961565396682102E-2</c:v>
                  </c:pt>
                </c:numCache>
              </c:numRef>
            </c:minus>
          </c:errBars>
          <c:cat>
            <c:numRef>
              <c:f>('Ogi fermentation'!$O$161,'Ogi fermentation'!$O$165,'Ogi fermentation'!$O$169,'Ogi fermentation'!$O$173,'Ogi fermentation'!$O$179,'Ogi fermentation'!$O$183,'Ogi fermentation'!$O$187)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0</c:v>
                </c:pt>
                <c:pt idx="5">
                  <c:v>24</c:v>
                </c:pt>
                <c:pt idx="6">
                  <c:v>48</c:v>
                </c:pt>
              </c:numCache>
            </c:numRef>
          </c:cat>
          <c:val>
            <c:numRef>
              <c:f>('Ogi fermentation'!$Q$163,'Ogi fermentation'!$Q$167,'Ogi fermentation'!$Q$171,'Ogi fermentation'!$Q$175,'Ogi fermentation'!$Q$181,'Ogi fermentation'!$Q$185,'Ogi fermentation'!$Q$189)</c:f>
              <c:numCache>
                <c:formatCode>General</c:formatCode>
                <c:ptCount val="7"/>
                <c:pt idx="0">
                  <c:v>4.2666457073652202</c:v>
                </c:pt>
                <c:pt idx="1">
                  <c:v>5.4259760000000004</c:v>
                </c:pt>
                <c:pt idx="2">
                  <c:v>4.22985285775174</c:v>
                </c:pt>
                <c:pt idx="3">
                  <c:v>3.1547374165605002</c:v>
                </c:pt>
                <c:pt idx="4">
                  <c:v>1.94862429142141</c:v>
                </c:pt>
                <c:pt idx="5">
                  <c:v>2.2683642927808898</c:v>
                </c:pt>
                <c:pt idx="6">
                  <c:v>1.8036525999999999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'Ogi fermentation'!$W$205</c:f>
              <c:strCache>
                <c:ptCount val="1"/>
                <c:pt idx="0">
                  <c:v>Spontaneously fermented ogi + non-acid adapted non-O157 STEC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triang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('Ogi fermentation'!$R$162,'Ogi fermentation'!$R$166,'Ogi fermentation'!$R$170,'Ogi fermentation'!$R$174,'Ogi fermentation'!$R$180,'Ogi fermentation'!$R$184,'Ogi fermentation'!$R$188)</c:f>
                <c:numCache>
                  <c:formatCode>General</c:formatCode>
                  <c:ptCount val="7"/>
                  <c:pt idx="0">
                    <c:v>5.2939315635604001E-2</c:v>
                  </c:pt>
                  <c:pt idx="1">
                    <c:v>0.12480734981658</c:v>
                  </c:pt>
                  <c:pt idx="2">
                    <c:v>3.7932159002749002E-2</c:v>
                  </c:pt>
                  <c:pt idx="3">
                    <c:v>0.14702719114484999</c:v>
                  </c:pt>
                  <c:pt idx="4">
                    <c:v>2.2882262524812E-2</c:v>
                  </c:pt>
                  <c:pt idx="5">
                    <c:v>0.15072211589080001</c:v>
                  </c:pt>
                  <c:pt idx="6">
                    <c:v>7.1016146574486627E-2</c:v>
                  </c:pt>
                </c:numCache>
              </c:numRef>
            </c:plus>
            <c:minus>
              <c:numRef>
                <c:f>('Ogi fermentation'!$R$162,'Ogi fermentation'!$R$166,'Ogi fermentation'!$R$170,'Ogi fermentation'!$R$174,'Ogi fermentation'!$R$180,'Ogi fermentation'!$R$184,'Ogi fermentation'!$R$188)</c:f>
                <c:numCache>
                  <c:formatCode>General</c:formatCode>
                  <c:ptCount val="7"/>
                  <c:pt idx="0">
                    <c:v>5.2939315635604001E-2</c:v>
                  </c:pt>
                  <c:pt idx="1">
                    <c:v>0.12480734981658</c:v>
                  </c:pt>
                  <c:pt idx="2">
                    <c:v>3.7932159002749002E-2</c:v>
                  </c:pt>
                  <c:pt idx="3">
                    <c:v>0.14702719114484999</c:v>
                  </c:pt>
                  <c:pt idx="4">
                    <c:v>2.2882262524812E-2</c:v>
                  </c:pt>
                  <c:pt idx="5">
                    <c:v>0.15072211589080001</c:v>
                  </c:pt>
                  <c:pt idx="6">
                    <c:v>7.1016146574486627E-2</c:v>
                  </c:pt>
                </c:numCache>
              </c:numRef>
            </c:minus>
          </c:errBars>
          <c:cat>
            <c:numRef>
              <c:f>('Ogi fermentation'!$O$161,'Ogi fermentation'!$O$165,'Ogi fermentation'!$O$169,'Ogi fermentation'!$O$173,'Ogi fermentation'!$O$179,'Ogi fermentation'!$O$183,'Ogi fermentation'!$O$187)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0</c:v>
                </c:pt>
                <c:pt idx="5">
                  <c:v>24</c:v>
                </c:pt>
                <c:pt idx="6">
                  <c:v>48</c:v>
                </c:pt>
              </c:numCache>
            </c:numRef>
          </c:cat>
          <c:val>
            <c:numRef>
              <c:f>('Ogi fermentation'!$Q$162,'Ogi fermentation'!$Q$166,'Ogi fermentation'!$Q$170,'Ogi fermentation'!$Q$174,'Ogi fermentation'!$Q$180,'Ogi fermentation'!$Q$184,'Ogi fermentation'!$Q$188)</c:f>
              <c:numCache>
                <c:formatCode>General</c:formatCode>
                <c:ptCount val="7"/>
                <c:pt idx="0">
                  <c:v>4.2283119932524196</c:v>
                </c:pt>
                <c:pt idx="1">
                  <c:v>4.9305084396803496</c:v>
                </c:pt>
                <c:pt idx="2">
                  <c:v>4.4921102063197198</c:v>
                </c:pt>
                <c:pt idx="3">
                  <c:v>3.4761996200929</c:v>
                </c:pt>
                <c:pt idx="4">
                  <c:v>2.6639228682615999</c:v>
                </c:pt>
                <c:pt idx="5">
                  <c:v>3.8616635000000001</c:v>
                </c:pt>
                <c:pt idx="6">
                  <c:v>3.7338420000000001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'Ogi fermentation'!$W$207</c:f>
              <c:strCache>
                <c:ptCount val="1"/>
                <c:pt idx="0">
                  <c:v>Spontaneous + L. plantarum fermented ogi + non-acid adapted non-O157 STEC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('Ogi fermentation'!$R$164,'Ogi fermentation'!$R$168,'Ogi fermentation'!$R$172,'Ogi fermentation'!$R$176,'Ogi fermentation'!$R$182,'Ogi fermentation'!$R$186,'Ogi fermentation'!$R$190)</c:f>
                <c:numCache>
                  <c:formatCode>General</c:formatCode>
                  <c:ptCount val="7"/>
                  <c:pt idx="0">
                    <c:v>0.20330881528384001</c:v>
                  </c:pt>
                  <c:pt idx="1">
                    <c:v>0.17393128913343001</c:v>
                  </c:pt>
                  <c:pt idx="2">
                    <c:v>0.11438093600330999</c:v>
                  </c:pt>
                  <c:pt idx="3">
                    <c:v>3.9564383828704003E-2</c:v>
                  </c:pt>
                  <c:pt idx="4">
                    <c:v>0.12672373037719001</c:v>
                  </c:pt>
                  <c:pt idx="5">
                    <c:v>4.9478026993363997E-2</c:v>
                  </c:pt>
                  <c:pt idx="6">
                    <c:v>0.253356577270207</c:v>
                  </c:pt>
                </c:numCache>
              </c:numRef>
            </c:plus>
            <c:minus>
              <c:numRef>
                <c:f>('Ogi fermentation'!$R$164,'Ogi fermentation'!$R$168,'Ogi fermentation'!$R$172,'Ogi fermentation'!$R$176,'Ogi fermentation'!$R$182,'Ogi fermentation'!$R$186,'Ogi fermentation'!$R$190)</c:f>
                <c:numCache>
                  <c:formatCode>General</c:formatCode>
                  <c:ptCount val="7"/>
                  <c:pt idx="0">
                    <c:v>0.20330881528384001</c:v>
                  </c:pt>
                  <c:pt idx="1">
                    <c:v>0.17393128913343001</c:v>
                  </c:pt>
                  <c:pt idx="2">
                    <c:v>0.11438093600330999</c:v>
                  </c:pt>
                  <c:pt idx="3">
                    <c:v>3.9564383828704003E-2</c:v>
                  </c:pt>
                  <c:pt idx="4">
                    <c:v>0.12672373037719001</c:v>
                  </c:pt>
                  <c:pt idx="5">
                    <c:v>4.9478026993363997E-2</c:v>
                  </c:pt>
                  <c:pt idx="6">
                    <c:v>0.253356577270207</c:v>
                  </c:pt>
                </c:numCache>
              </c:numRef>
            </c:minus>
          </c:errBars>
          <c:cat>
            <c:numRef>
              <c:f>('Ogi fermentation'!$O$161,'Ogi fermentation'!$O$165,'Ogi fermentation'!$O$169,'Ogi fermentation'!$O$173,'Ogi fermentation'!$O$179,'Ogi fermentation'!$O$183,'Ogi fermentation'!$O$187)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0</c:v>
                </c:pt>
                <c:pt idx="5">
                  <c:v>24</c:v>
                </c:pt>
                <c:pt idx="6">
                  <c:v>48</c:v>
                </c:pt>
              </c:numCache>
            </c:numRef>
          </c:cat>
          <c:val>
            <c:numRef>
              <c:f>('Ogi fermentation'!$Q$164,'Ogi fermentation'!$Q$168,'Ogi fermentation'!$Q$172,'Ogi fermentation'!$Q$176,'Ogi fermentation'!$Q$182,'Ogi fermentation'!$Q$186,'Ogi fermentation'!$Q$190)</c:f>
              <c:numCache>
                <c:formatCode>General</c:formatCode>
                <c:ptCount val="7"/>
                <c:pt idx="0">
                  <c:v>4.2570058730807396</c:v>
                </c:pt>
                <c:pt idx="1">
                  <c:v>6.0915949378042704</c:v>
                </c:pt>
                <c:pt idx="2">
                  <c:v>5.291086</c:v>
                </c:pt>
                <c:pt idx="3">
                  <c:v>4.1576841527635198</c:v>
                </c:pt>
                <c:pt idx="4">
                  <c:v>3.2848955220162899</c:v>
                </c:pt>
                <c:pt idx="5">
                  <c:v>2.41862107540691</c:v>
                </c:pt>
                <c:pt idx="6">
                  <c:v>1.3278002460601794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230208"/>
        <c:axId val="327232128"/>
      </c:lineChart>
      <c:catAx>
        <c:axId val="32723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40874035989717222"/>
              <c:y val="0.914666666666666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2222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 algn="just">
              <a:defRPr sz="1200"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327232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7232128"/>
        <c:scaling>
          <c:orientation val="minMax"/>
          <c:max val="8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sz="1400" b="1"/>
                </a:pPr>
                <a:r>
                  <a:rPr lang="en-US" sz="1400" b="1"/>
                  <a:t>Log</a:t>
                </a:r>
                <a:r>
                  <a:rPr lang="en-US" sz="1400" b="1" baseline="-25000"/>
                  <a:t>10</a:t>
                </a:r>
                <a:r>
                  <a:rPr lang="en-US" sz="1400" b="1"/>
                  <a:t> cfu g</a:t>
                </a:r>
                <a:r>
                  <a:rPr lang="en-US" sz="1400" b="1" baseline="30000"/>
                  <a:t>-1</a:t>
                </a:r>
                <a:endParaRPr lang="en-US" sz="1400" b="1"/>
              </a:p>
              <a:p>
                <a:pPr algn="ctr" rtl="0">
                  <a:defRPr sz="1400" b="1"/>
                </a:pPr>
                <a:endParaRPr lang="en-US" sz="1400" b="1"/>
              </a:p>
            </c:rich>
          </c:tx>
          <c:layout>
            <c:manualLayout>
              <c:xMode val="edge"/>
              <c:yMode val="edge"/>
              <c:x val="3.5594860707346646E-2"/>
              <c:y val="0.360080535481965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2225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327230208"/>
        <c:crosses val="autoZero"/>
        <c:crossBetween val="midCat"/>
        <c:majorUnit val="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0.05618</cdr:x>
      <cdr:y>0.24919</cdr:y>
    </cdr:from>
    <cdr:to>
      <cdr:x>0.1236</cdr:x>
      <cdr:y>0.60092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81000" y="1066800"/>
          <a:ext cx="457200" cy="1505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+mn-lt"/>
              <a:cs typeface="Times New Roman" panose="02020603050405020304" pitchFamily="18" charset="0"/>
            </a:rPr>
            <a:t>Coaggregation (%)</a:t>
          </a:r>
        </a:p>
      </cdr:txBody>
    </cdr:sp>
  </cdr:relSizeAnchor>
  <cdr:relSizeAnchor xmlns:cdr="http://schemas.openxmlformats.org/drawingml/2006/chartDrawing">
    <cdr:from>
      <cdr:x>0.35955</cdr:x>
      <cdr:y>0.90776</cdr:y>
    </cdr:from>
    <cdr:to>
      <cdr:x>0.64971</cdr:x>
      <cdr:y>0.9747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38400" y="3886200"/>
          <a:ext cx="1967771" cy="286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 strain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0.39048</cdr:x>
      <cdr:y>0.83333</cdr:y>
    </cdr:from>
    <cdr:to>
      <cdr:x>0.85714</cdr:x>
      <cdr:y>0.9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24200" y="3810000"/>
          <a:ext cx="3733800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P. </a:t>
          </a:r>
          <a:r>
            <a:rPr lang="en-US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entosaceus (D39)</a:t>
          </a:r>
          <a:r>
            <a:rPr lang="en-US" dirty="0" smtClean="0"/>
            <a:t>	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L. plantarum (FS2) </a:t>
          </a:r>
          <a:endParaRPr lang="en-GB" sz="11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0.04444</cdr:x>
      <cdr:y>0.27119</cdr:y>
    </cdr:from>
    <cdr:to>
      <cdr:x>0.11176</cdr:x>
      <cdr:y>0.66101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04800" y="1219200"/>
          <a:ext cx="461680" cy="1752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latin typeface="Constantia" panose="02030602050306030303" pitchFamily="18" charset="0"/>
            </a:rPr>
            <a:t>% adhesion </a:t>
          </a:r>
          <a:endParaRPr lang="en-GB" b="1" dirty="0">
            <a:latin typeface="Constantia" panose="02030602050306030303" pitchFamily="18" charset="0"/>
          </a:endParaRPr>
        </a:p>
      </cdr:txBody>
    </cdr:sp>
  </cdr:relSizeAnchor>
  <cdr:relSizeAnchor xmlns:cdr="http://schemas.openxmlformats.org/drawingml/2006/chartDrawing">
    <cdr:from>
      <cdr:x>0.25556</cdr:x>
      <cdr:y>0.13559</cdr:y>
    </cdr:from>
    <cdr:to>
      <cdr:x>0.32223</cdr:x>
      <cdr:y>0.22033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752600" y="609600"/>
          <a:ext cx="457222" cy="3809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</a:t>
          </a:r>
          <a:endParaRPr lang="en-GB" dirty="0"/>
        </a:p>
      </cdr:txBody>
    </cdr:sp>
  </cdr:relSizeAnchor>
  <cdr:relSizeAnchor xmlns:cdr="http://schemas.openxmlformats.org/drawingml/2006/chartDrawing">
    <cdr:from>
      <cdr:x>0.48889</cdr:x>
      <cdr:y>0.40678</cdr:y>
    </cdr:from>
    <cdr:to>
      <cdr:x>0.55556</cdr:x>
      <cdr:y>0.49153</cdr:y>
    </cdr:to>
    <cdr:sp macro="" textlink="">
      <cdr:nvSpPr>
        <cdr:cNvPr id="4" name="TextBox 14"/>
        <cdr:cNvSpPr txBox="1"/>
      </cdr:nvSpPr>
      <cdr:spPr>
        <a:xfrm xmlns:a="http://schemas.openxmlformats.org/drawingml/2006/main">
          <a:off x="3352800" y="1828800"/>
          <a:ext cx="457222" cy="3810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a</a:t>
          </a:r>
          <a:endParaRPr lang="en-GB" dirty="0"/>
        </a:p>
      </cdr:txBody>
    </cdr:sp>
  </cdr:relSizeAnchor>
  <cdr:relSizeAnchor xmlns:cdr="http://schemas.openxmlformats.org/drawingml/2006/chartDrawing">
    <cdr:from>
      <cdr:x>0.72222</cdr:x>
      <cdr:y>0.23729</cdr:y>
    </cdr:from>
    <cdr:to>
      <cdr:x>0.78889</cdr:x>
      <cdr:y>0.32204</cdr:y>
    </cdr:to>
    <cdr:sp macro="" textlink="">
      <cdr:nvSpPr>
        <cdr:cNvPr id="5" name="TextBox 18"/>
        <cdr:cNvSpPr txBox="1"/>
      </cdr:nvSpPr>
      <cdr:spPr>
        <a:xfrm xmlns:a="http://schemas.openxmlformats.org/drawingml/2006/main">
          <a:off x="4953000" y="1066800"/>
          <a:ext cx="457223" cy="3810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b</a:t>
          </a:r>
          <a:endParaRPr lang="en-GB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0.37721</cdr:x>
      <cdr:y>0.89114</cdr:y>
    </cdr:from>
    <cdr:to>
      <cdr:x>0.68953</cdr:x>
      <cdr:y>0.94591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28800" y="3581400"/>
          <a:ext cx="1514198" cy="22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Fermentation time</a:t>
          </a:r>
          <a:r>
            <a:rPr lang="en-US" sz="1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(h)</a:t>
          </a:r>
          <a:endParaRPr lang="en-US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0.36149</cdr:x>
      <cdr:y>0.17064</cdr:y>
    </cdr:from>
    <cdr:to>
      <cdr:x>0.44252</cdr:x>
      <cdr:y>0.24897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752600" y="685800"/>
          <a:ext cx="392851" cy="314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</a:p>
      </cdr:txBody>
    </cdr:sp>
  </cdr:relSizeAnchor>
  <cdr:relSizeAnchor xmlns:cdr="http://schemas.openxmlformats.org/drawingml/2006/chartDrawing">
    <cdr:from>
      <cdr:x>0.22221</cdr:x>
      <cdr:y>0.44519</cdr:y>
    </cdr:from>
    <cdr:to>
      <cdr:x>0.32153</cdr:x>
      <cdr:y>0.49431</cdr:y>
    </cdr:to>
    <cdr:sp macro="" textlink="">
      <cdr:nvSpPr>
        <cdr:cNvPr id="20" name="Text Box 1"/>
        <cdr:cNvSpPr txBox="1"/>
      </cdr:nvSpPr>
      <cdr:spPr>
        <a:xfrm xmlns:a="http://schemas.openxmlformats.org/drawingml/2006/main">
          <a:off x="1108075" y="1812926"/>
          <a:ext cx="495300" cy="20002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0.22221</cdr:x>
      <cdr:y>0.44519</cdr:y>
    </cdr:from>
    <cdr:to>
      <cdr:x>0.32153</cdr:x>
      <cdr:y>0.49431</cdr:y>
    </cdr:to>
    <cdr:sp macro="" textlink="">
      <cdr:nvSpPr>
        <cdr:cNvPr id="21" name="Text Box 1"/>
        <cdr:cNvSpPr txBox="1"/>
      </cdr:nvSpPr>
      <cdr:spPr>
        <a:xfrm xmlns:a="http://schemas.openxmlformats.org/drawingml/2006/main">
          <a:off x="1108075" y="1812926"/>
          <a:ext cx="495300" cy="20002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0.87669</cdr:x>
      <cdr:y>0.60049</cdr:y>
    </cdr:from>
    <cdr:to>
      <cdr:x>0.92119</cdr:x>
      <cdr:y>0.65046</cdr:y>
    </cdr:to>
    <cdr:sp macro="" textlink="">
      <cdr:nvSpPr>
        <cdr:cNvPr id="33" name="Text Box 1"/>
        <cdr:cNvSpPr txBox="1"/>
      </cdr:nvSpPr>
      <cdr:spPr>
        <a:xfrm xmlns:a="http://schemas.openxmlformats.org/drawingml/2006/main">
          <a:off x="4250376" y="2413306"/>
          <a:ext cx="215746" cy="2008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GB" sz="10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0.0442</cdr:x>
      <cdr:y>0.36728</cdr:y>
    </cdr:from>
    <cdr:to>
      <cdr:x>0.12096</cdr:x>
      <cdr:y>0.62443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14313" y="1476058"/>
          <a:ext cx="372150" cy="103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GB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Log</a:t>
          </a:r>
          <a:r>
            <a:rPr lang="en-GB" sz="1000" b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GB" sz="1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cfu/mL</a:t>
          </a:r>
          <a:endParaRPr lang="en-GB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0.42283</cdr:x>
      <cdr:y>0.02008</cdr:y>
    </cdr:from>
    <cdr:to>
      <cdr:x>0.55481</cdr:x>
      <cdr:y>0.11677</cdr:y>
    </cdr:to>
    <cdr:sp macro="" textlink="">
      <cdr:nvSpPr>
        <cdr:cNvPr id="16" name="Text Box 15"/>
        <cdr:cNvSpPr txBox="1"/>
      </cdr:nvSpPr>
      <cdr:spPr>
        <a:xfrm xmlns:a="http://schemas.openxmlformats.org/drawingml/2006/main">
          <a:off x="1524000" y="76200"/>
          <a:ext cx="475690" cy="366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</a:p>
      </cdr:txBody>
    </cdr:sp>
  </cdr:relSizeAnchor>
  <cdr:relSizeAnchor xmlns:cdr="http://schemas.openxmlformats.org/drawingml/2006/chartDrawing">
    <cdr:from>
      <cdr:x>0.33827</cdr:x>
      <cdr:y>0.82316</cdr:y>
    </cdr:from>
    <cdr:to>
      <cdr:x>0.74832</cdr:x>
      <cdr:y>0.87761</cdr:y>
    </cdr:to>
    <cdr:sp macro="" textlink="">
      <cdr:nvSpPr>
        <cdr:cNvPr id="19" name="Text Box 18"/>
        <cdr:cNvSpPr txBox="1"/>
      </cdr:nvSpPr>
      <cdr:spPr>
        <a:xfrm xmlns:a="http://schemas.openxmlformats.org/drawingml/2006/main">
          <a:off x="1219200" y="3124200"/>
          <a:ext cx="1477926" cy="206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Fermentation time (h)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0.33333</cdr:x>
      <cdr:y>0.89177</cdr:y>
    </cdr:from>
    <cdr:to>
      <cdr:x>0.59524</cdr:x>
      <cdr:y>0.95431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3600" y="3631521"/>
          <a:ext cx="1676400" cy="254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Fermentation time</a:t>
          </a:r>
          <a:r>
            <a:rPr lang="en-US" sz="11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(h)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0.5315</cdr:x>
      <cdr:y>0.16841</cdr:y>
    </cdr:from>
    <cdr:to>
      <cdr:x>0.66201</cdr:x>
      <cdr:y>0.26774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2362200" y="685800"/>
          <a:ext cx="580034" cy="4044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n-GB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0.3286</cdr:x>
      <cdr:y>0.86849</cdr:y>
    </cdr:from>
    <cdr:to>
      <cdr:x>0.81036</cdr:x>
      <cdr:y>0.94865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9200" y="3124200"/>
          <a:ext cx="1787484" cy="288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Fermentation time</a:t>
          </a:r>
          <a:r>
            <a:rPr lang="en-US" sz="1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(h)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0.43129</cdr:x>
      <cdr:y>0.04237</cdr:y>
    </cdr:from>
    <cdr:to>
      <cdr:x>0.58762</cdr:x>
      <cdr:y>0.15979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1600200" y="152400"/>
          <a:ext cx="580034" cy="422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en-GB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0.47125</cdr:x>
      <cdr:y>0.93528</cdr:y>
    </cdr:from>
    <cdr:to>
      <cdr:x>0.76346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80705" y="4404677"/>
          <a:ext cx="1600200" cy="30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Fermentation Time</a:t>
          </a:r>
          <a:r>
            <a:rPr lang="en-US" sz="11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(h)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0.50395</cdr:x>
      <cdr:y>0.5146</cdr:y>
    </cdr:from>
    <cdr:to>
      <cdr:x>0.61039</cdr:x>
      <cdr:y>0.77085</cdr:y>
    </cdr:to>
    <cdr:sp macro="" textlink="">
      <cdr:nvSpPr>
        <cdr:cNvPr id="23" name="Text Box 22"/>
        <cdr:cNvSpPr txBox="1"/>
      </cdr:nvSpPr>
      <cdr:spPr>
        <a:xfrm xmlns:a="http://schemas.openxmlformats.org/drawingml/2006/main">
          <a:off x="2759734" y="2423478"/>
          <a:ext cx="582906" cy="12068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0.16512</cdr:x>
      <cdr:y>0.21951</cdr:y>
    </cdr:from>
    <cdr:to>
      <cdr:x>0.44011</cdr:x>
      <cdr:y>0.27435</cdr:y>
    </cdr:to>
    <cdr:sp macro="" textlink="">
      <cdr:nvSpPr>
        <cdr:cNvPr id="41" name="Text Box 40"/>
        <cdr:cNvSpPr txBox="1"/>
      </cdr:nvSpPr>
      <cdr:spPr>
        <a:xfrm xmlns:a="http://schemas.openxmlformats.org/drawingml/2006/main">
          <a:off x="904240" y="1033759"/>
          <a:ext cx="1505881" cy="2582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Steeping period </a:t>
          </a:r>
        </a:p>
      </cdr:txBody>
    </cdr:sp>
  </cdr:relSizeAnchor>
  <cdr:relSizeAnchor xmlns:cdr="http://schemas.openxmlformats.org/drawingml/2006/chartDrawing">
    <cdr:from>
      <cdr:x>0.65213</cdr:x>
      <cdr:y>0.20717</cdr:y>
    </cdr:from>
    <cdr:to>
      <cdr:x>0.89576</cdr:x>
      <cdr:y>0.28347</cdr:y>
    </cdr:to>
    <cdr:sp macro="" textlink="">
      <cdr:nvSpPr>
        <cdr:cNvPr id="42" name="Text Box 41"/>
        <cdr:cNvSpPr txBox="1"/>
      </cdr:nvSpPr>
      <cdr:spPr>
        <a:xfrm xmlns:a="http://schemas.openxmlformats.org/drawingml/2006/main">
          <a:off x="3571240" y="975678"/>
          <a:ext cx="1334170" cy="3593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Souring</a:t>
          </a:r>
          <a:r>
            <a:rPr lang="en-GB" sz="12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period </a:t>
          </a:r>
          <a:endParaRPr lang="en-GB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0.49907</cdr:x>
      <cdr:y>0.27189</cdr:y>
    </cdr:from>
    <cdr:to>
      <cdr:x>0.50245</cdr:x>
      <cdr:y>0.87778</cdr:y>
    </cdr:to>
    <cdr:cxnSp macro="">
      <cdr:nvCxnSpPr>
        <cdr:cNvPr id="30" name="Straight Connector 29"/>
        <cdr:cNvCxnSpPr/>
      </cdr:nvCxnSpPr>
      <cdr:spPr>
        <a:xfrm xmlns:a="http://schemas.openxmlformats.org/drawingml/2006/main" flipV="1">
          <a:off x="2733040" y="1280478"/>
          <a:ext cx="18480" cy="28533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0.49907</cdr:x>
      <cdr:y>0.20717</cdr:y>
    </cdr:from>
    <cdr:to>
      <cdr:x>0.63802</cdr:x>
      <cdr:y>0.3097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2733040" y="975678"/>
          <a:ext cx="760898" cy="482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Wet</a:t>
          </a:r>
        </a:p>
        <a:p xmlns:a="http://schemas.openxmlformats.org/drawingml/2006/main">
          <a:r>
            <a:rPr lang="en-GB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milling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240E7-6559-4A55-9028-FD567705949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2CA6A-D0A4-4073-B9FB-3BD06F427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4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D52CC-EF55-46CB-BC3C-125A472D60F0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5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2CA6A-D0A4-4073-B9FB-3BD06F4272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3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2CA6A-D0A4-4073-B9FB-3BD06F4272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0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0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2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3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8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5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>
                <a:lumMod val="90000"/>
              </a:srgbClr>
            </a:gs>
            <a:gs pos="47000">
              <a:srgbClr val="FFFFCF">
                <a:lumMod val="100000"/>
              </a:srgbClr>
            </a:gs>
            <a:gs pos="2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00C40D-EE95-4FE7-A33B-E1C9B8B2E51C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23/11/2017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649602-AC12-42A1-A3DC-8D4015933DD6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8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34" r:id="rId13"/>
    <p:sldLayoutId id="2147483735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9.wdp"/><Relationship Id="rId4" Type="http://schemas.openxmlformats.org/officeDocument/2006/relationships/image" Target="../media/image24.png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4.wdp"/><Relationship Id="rId7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5.wdp"/><Relationship Id="rId4" Type="http://schemas.openxmlformats.org/officeDocument/2006/relationships/image" Target="../media/image31.png"/><Relationship Id="rId9" Type="http://schemas.microsoft.com/office/2007/relationships/hdphoto" Target="../media/hdphoto1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4.wdp"/><Relationship Id="rId1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52400"/>
            <a:ext cx="87849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lgerian" panose="04020705040A02060702" pitchFamily="82" charset="0"/>
                <a:ea typeface="Calibri"/>
              </a:rPr>
              <a:t>			    Presented </a:t>
            </a:r>
          </a:p>
          <a:p>
            <a:pPr algn="ctr"/>
            <a:endParaRPr lang="en-US" sz="2800" dirty="0" smtClean="0">
              <a:solidFill>
                <a:prstClr val="black"/>
              </a:solidFill>
              <a:latin typeface="Algerian" panose="04020705040A02060702" pitchFamily="82" charset="0"/>
              <a:ea typeface="Calibri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Algerian" panose="04020705040A02060702" pitchFamily="82" charset="0"/>
              <a:ea typeface="Calibri"/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 Rounded MT Bold" panose="020F0704030504030204" pitchFamily="34" charset="0"/>
                <a:ea typeface="Calibri"/>
              </a:rPr>
              <a:t>By </a:t>
            </a:r>
          </a:p>
          <a:p>
            <a:pPr algn="ctr"/>
            <a:endParaRPr lang="en-US" sz="2800" dirty="0" smtClean="0">
              <a:solidFill>
                <a:prstClr val="black"/>
              </a:solidFill>
              <a:latin typeface="Algerian" panose="04020705040A02060702" pitchFamily="82" charset="0"/>
              <a:ea typeface="Calibri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</a:rPr>
              <a:t>FAYEMI, OLANREWAJU EMMANUEL (Ph.D)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/>
                <a:ea typeface="Calibri"/>
              </a:rPr>
              <a:t>(Guest Lecturer)</a:t>
            </a:r>
            <a:endParaRPr lang="en-GB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Algerian" panose="04020705040A02060702" pitchFamily="82" charset="0"/>
              <a:ea typeface="Calibri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Arial Rounded MT Bold" panose="020F0704030504030204" pitchFamily="34" charset="0"/>
                <a:ea typeface="Calibri"/>
              </a:rPr>
              <a:t>at</a:t>
            </a:r>
            <a:r>
              <a:rPr lang="en-US" sz="3200" b="1" dirty="0">
                <a:solidFill>
                  <a:prstClr val="black"/>
                </a:solidFill>
                <a:latin typeface="Agency FB" panose="020B0503020202020204" pitchFamily="34" charset="0"/>
                <a:ea typeface="Calibri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Agency FB" panose="020B0503020202020204" pitchFamily="34" charset="0"/>
              <a:ea typeface="Calibri"/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  <a:latin typeface="Agency FB" panose="020B0503020202020204" pitchFamily="34" charset="0"/>
              <a:ea typeface="Calibri"/>
            </a:endParaRPr>
          </a:p>
          <a:p>
            <a:pPr algn="just">
              <a:buSzPts val="1200"/>
            </a:pPr>
            <a:r>
              <a:rPr lang="en-ZA" sz="3200" i="1" dirty="0">
                <a:latin typeface="Times New Roman"/>
                <a:ea typeface="Calibri"/>
              </a:rPr>
              <a:t>University of Lagos, </a:t>
            </a:r>
            <a:r>
              <a:rPr lang="en-GB" sz="3200" i="1" dirty="0">
                <a:latin typeface="Times New Roman"/>
                <a:ea typeface="Calibri"/>
              </a:rPr>
              <a:t>Faculty of Science Seminar Series</a:t>
            </a:r>
            <a:r>
              <a:rPr lang="en-GB" sz="3200" b="1" dirty="0">
                <a:solidFill>
                  <a:srgbClr val="3B6EAD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en-GB" sz="3200" dirty="0">
                <a:latin typeface="Times New Roman"/>
                <a:ea typeface="Calibri"/>
              </a:rPr>
              <a:t>(January 19th, 2017).</a:t>
            </a:r>
            <a:r>
              <a:rPr lang="en-GB" sz="3200" b="1" dirty="0">
                <a:latin typeface="Verdana"/>
                <a:ea typeface="Calibri"/>
                <a:cs typeface="Times New Roman"/>
              </a:rPr>
              <a:t>  </a:t>
            </a:r>
            <a:r>
              <a:rPr lang="en-GB" sz="3200" dirty="0">
                <a:solidFill>
                  <a:srgbClr val="000000"/>
                </a:solidFill>
                <a:latin typeface="Times New Roman"/>
                <a:ea typeface="Calibri"/>
              </a:rPr>
              <a:t>University of Lagos, </a:t>
            </a:r>
            <a:r>
              <a:rPr lang="en-GB" sz="3200" dirty="0" err="1">
                <a:solidFill>
                  <a:srgbClr val="000000"/>
                </a:solidFill>
                <a:latin typeface="Times New Roman"/>
                <a:ea typeface="Calibri"/>
              </a:rPr>
              <a:t>Akoka</a:t>
            </a:r>
            <a:r>
              <a:rPr lang="en-GB" sz="3200" dirty="0">
                <a:solidFill>
                  <a:srgbClr val="000000"/>
                </a:solidFill>
                <a:latin typeface="Times New Roman"/>
                <a:ea typeface="Calibri"/>
              </a:rPr>
              <a:t>, Lagos State, </a:t>
            </a:r>
            <a:r>
              <a:rPr lang="en-GB" sz="3200" b="1" dirty="0">
                <a:solidFill>
                  <a:srgbClr val="000000"/>
                </a:solidFill>
                <a:latin typeface="Times New Roman"/>
                <a:ea typeface="Calibri"/>
              </a:rPr>
              <a:t>Nigeria</a:t>
            </a:r>
            <a:r>
              <a:rPr lang="en-GB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7526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Trebuchet MS"/>
              </a:rPr>
              <a:t>Probiotic characterisation of the LAB strains </a:t>
            </a:r>
            <a:r>
              <a:rPr lang="en-US" sz="4000" b="1" dirty="0" smtClean="0">
                <a:solidFill>
                  <a:srgbClr val="990000"/>
                </a:solidFill>
                <a:latin typeface="Trebuchet MS"/>
              </a:rPr>
              <a:t>isolated from </a:t>
            </a:r>
            <a:r>
              <a:rPr lang="en-US" sz="4000" b="1" dirty="0">
                <a:solidFill>
                  <a:srgbClr val="990000"/>
                </a:solidFill>
                <a:latin typeface="Trebuchet MS"/>
              </a:rPr>
              <a:t>traditional African fermented maize </a:t>
            </a:r>
            <a:r>
              <a:rPr lang="en-US" sz="4000" b="1" dirty="0" smtClean="0">
                <a:solidFill>
                  <a:srgbClr val="990000"/>
                </a:solidFill>
                <a:latin typeface="Trebuchet MS"/>
              </a:rPr>
              <a:t>gruel</a:t>
            </a:r>
            <a:endParaRPr lang="en-GB" sz="4000" b="1" dirty="0">
              <a:solidFill>
                <a:srgbClr val="99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64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30480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latin typeface="+mn-lt"/>
              </a:rPr>
              <a:t>Objective</a:t>
            </a:r>
            <a:endParaRPr lang="en-GB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smtClean="0">
                <a:solidFill>
                  <a:srgbClr val="990000"/>
                </a:solidFill>
                <a:ea typeface="Calibri"/>
                <a:cs typeface="Times New Roman"/>
              </a:rPr>
              <a:t>To determine the </a:t>
            </a:r>
            <a:r>
              <a:rPr lang="en-GB" sz="2400" b="1" dirty="0">
                <a:solidFill>
                  <a:srgbClr val="990000"/>
                </a:solidFill>
                <a:ea typeface="Calibri"/>
                <a:cs typeface="Times New Roman"/>
              </a:rPr>
              <a:t>probiotic </a:t>
            </a:r>
            <a:r>
              <a:rPr lang="en-GB" sz="2400" b="1" dirty="0" smtClean="0">
                <a:solidFill>
                  <a:srgbClr val="990000"/>
                </a:solidFill>
                <a:ea typeface="Calibri"/>
                <a:cs typeface="Times New Roman"/>
              </a:rPr>
              <a:t>characteristics of </a:t>
            </a:r>
            <a:r>
              <a:rPr lang="en-GB" sz="2400" b="1" dirty="0">
                <a:solidFill>
                  <a:srgbClr val="990000"/>
                </a:solidFill>
                <a:ea typeface="Calibri"/>
                <a:cs typeface="Times New Roman"/>
              </a:rPr>
              <a:t>LAB that are associated with the traditional African fermented maize gruel </a:t>
            </a:r>
            <a:r>
              <a:rPr lang="en-GB" sz="2400" b="1" dirty="0" smtClean="0">
                <a:solidFill>
                  <a:srgbClr val="990000"/>
                </a:solidFill>
                <a:ea typeface="Calibri"/>
                <a:cs typeface="Times New Roman"/>
              </a:rPr>
              <a:t>in </a:t>
            </a:r>
            <a:r>
              <a:rPr lang="en-GB" sz="2400" b="1" dirty="0">
                <a:solidFill>
                  <a:srgbClr val="990000"/>
                </a:solidFill>
                <a:ea typeface="Calibri"/>
                <a:cs typeface="Times New Roman"/>
              </a:rPr>
              <a:t>order to predict their usefulness as potential probiotic starter culture for the fermentation of traditional fermented </a:t>
            </a:r>
            <a:r>
              <a:rPr lang="en-GB" sz="2400" b="1" dirty="0" smtClean="0">
                <a:solidFill>
                  <a:srgbClr val="990000"/>
                </a:solidFill>
                <a:ea typeface="Calibri"/>
                <a:cs typeface="Times New Roman"/>
              </a:rPr>
              <a:t>complementary foods</a:t>
            </a:r>
            <a:r>
              <a:rPr lang="en-GB" sz="2400" b="1" dirty="0">
                <a:solidFill>
                  <a:srgbClr val="990000"/>
                </a:solidFill>
                <a:ea typeface="Calibri"/>
                <a:cs typeface="Times New Roman"/>
              </a:rPr>
              <a:t>.</a:t>
            </a:r>
            <a:endParaRPr lang="en-GB" sz="2000" b="1" dirty="0">
              <a:solidFill>
                <a:srgbClr val="99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Experimental 	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562850" y="3068638"/>
            <a:ext cx="0" cy="0"/>
          </a:xfrm>
          <a:prstGeom prst="line">
            <a:avLst/>
          </a:prstGeom>
          <a:noFill/>
          <a:ln w="9525" cap="flat" cmpd="sng" algn="ctr">
            <a:solidFill>
              <a:srgbClr val="F14124">
                <a:lumMod val="50000"/>
              </a:srgbClr>
            </a:solidFill>
            <a:prstDash val="solid"/>
          </a:ln>
          <a:effectLst/>
        </p:spPr>
      </p:cxnSp>
      <p:cxnSp>
        <p:nvCxnSpPr>
          <p:cNvPr id="3" name="Straight Connector 2"/>
          <p:cNvCxnSpPr/>
          <p:nvPr/>
        </p:nvCxnSpPr>
        <p:spPr>
          <a:xfrm>
            <a:off x="7562850" y="3068638"/>
            <a:ext cx="0" cy="0"/>
          </a:xfrm>
          <a:prstGeom prst="line">
            <a:avLst/>
          </a:prstGeom>
          <a:noFill/>
          <a:ln w="9525" cap="flat" cmpd="sng" algn="ctr">
            <a:solidFill>
              <a:srgbClr val="F14124">
                <a:lumMod val="50000"/>
              </a:srgbClr>
            </a:solidFill>
            <a:prstDash val="solid"/>
          </a:ln>
          <a:effectLst/>
        </p:spPr>
      </p:cxnSp>
      <p:cxnSp>
        <p:nvCxnSpPr>
          <p:cNvPr id="4" name="AutoShape 38"/>
          <p:cNvCxnSpPr>
            <a:cxnSpLocks noChangeShapeType="1"/>
          </p:cNvCxnSpPr>
          <p:nvPr/>
        </p:nvCxnSpPr>
        <p:spPr bwMode="auto">
          <a:xfrm>
            <a:off x="5237163" y="4508500"/>
            <a:ext cx="0" cy="0"/>
          </a:xfrm>
          <a:prstGeom prst="straightConnector1">
            <a:avLst/>
          </a:prstGeom>
          <a:noFill/>
          <a:ln w="9525">
            <a:solidFill>
              <a:srgbClr val="F14124">
                <a:lumMod val="50000"/>
              </a:srgbClr>
            </a:solidFill>
            <a:round/>
            <a:headEnd/>
            <a:tailEnd type="triangle" w="med" len="med"/>
          </a:ln>
        </p:spPr>
      </p:cxnSp>
      <p:sp>
        <p:nvSpPr>
          <p:cNvPr id="5" name="Title 1"/>
          <p:cNvSpPr txBox="1">
            <a:spLocks/>
          </p:cNvSpPr>
          <p:nvPr/>
        </p:nvSpPr>
        <p:spPr>
          <a:xfrm>
            <a:off x="76200" y="169277"/>
            <a:ext cx="4309399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ysClr val="windowText" lastClr="000000"/>
                  </a:gs>
                  <a:gs pos="40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82" y="811975"/>
            <a:ext cx="2352695" cy="120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6203104" y="1985509"/>
            <a:ext cx="555523" cy="494241"/>
          </a:xfrm>
          <a:prstGeom prst="downArrow">
            <a:avLst/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334000" y="2424320"/>
            <a:ext cx="2278268" cy="1552162"/>
          </a:xfrm>
          <a:prstGeom prst="downArrowCallout">
            <a:avLst>
              <a:gd name="adj1" fmla="val 17986"/>
              <a:gd name="adj2" fmla="val 20091"/>
              <a:gd name="adj3" fmla="val 25000"/>
              <a:gd name="adj4" fmla="val 70820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Sorting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and Cleaning and steeping in potable tap water  for 72 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3628" y="3886201"/>
            <a:ext cx="2636614" cy="685799"/>
          </a:xfrm>
          <a:prstGeom prst="roundRect">
            <a:avLst/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Wet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milling, sieving and souring for 48 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70214" y="3200401"/>
            <a:ext cx="2971800" cy="3200399"/>
          </a:xfrm>
          <a:prstGeom prst="roundRect">
            <a:avLst>
              <a:gd name="adj" fmla="val 12748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Determination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of probiotic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characteristics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of the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isolated LAB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strains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cs typeface="Aharoni" panose="02010803020104030203" pitchFamily="2" charset="-79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Acid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and bile tolerance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Hydrophobicity (MATH)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Coaggregation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Autoaggregation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Antimicrobial activity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Adhesion to erythrocyte-like Caco-2 cells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cs typeface="Aharoni" panose="02010803020104030203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4595" y="2133600"/>
            <a:ext cx="0" cy="724434"/>
          </a:xfrm>
          <a:prstGeom prst="line">
            <a:avLst/>
          </a:prstGeom>
          <a:noFill/>
          <a:ln w="1905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14" name="Down Arrow Callout 13"/>
          <p:cNvSpPr/>
          <p:nvPr/>
        </p:nvSpPr>
        <p:spPr>
          <a:xfrm>
            <a:off x="1524000" y="1693548"/>
            <a:ext cx="2286000" cy="1506853"/>
          </a:xfrm>
          <a:prstGeom prst="downArrowCallout">
            <a:avLst>
              <a:gd name="adj1" fmla="val 30778"/>
              <a:gd name="adj2" fmla="val 25000"/>
              <a:gd name="adj3" fmla="val 25000"/>
              <a:gd name="adj4" fmla="val 70034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cs typeface="Aharoni" panose="02010803020104030203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Isolation and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identification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of LAB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strains in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ogi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cs typeface="Aharoni" panose="02010803020104030203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cs typeface="Aharoni" panose="02010803020104030203" pitchFamily="2" charset="-79"/>
              </a:rPr>
              <a:t> (MALDI-TOF MS)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cs typeface="Aharoni" panose="02010803020104030203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26344" y="2895600"/>
            <a:ext cx="1307656" cy="0"/>
          </a:xfrm>
          <a:prstGeom prst="line">
            <a:avLst/>
          </a:prstGeom>
          <a:noFill/>
          <a:ln w="1714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4128453" y="2424320"/>
            <a:ext cx="1357947" cy="414667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0" cap="none" spc="0" normalizeH="0" baseline="0" noProof="0" dirty="0" smtClean="0">
                <a:ln>
                  <a:noFill/>
                </a:ln>
                <a:solidFill>
                  <a:srgbClr val="B4DCFA">
                    <a:lumMod val="50000"/>
                  </a:srgbClr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24 h interval</a:t>
            </a:r>
            <a:endParaRPr kumimoji="0" lang="en-GB" sz="1400" b="1" u="none" strike="noStrike" kern="0" cap="none" spc="0" normalizeH="0" baseline="0" noProof="0" dirty="0">
              <a:ln>
                <a:noFill/>
              </a:ln>
              <a:solidFill>
                <a:srgbClr val="B4DCFA">
                  <a:lumMod val="50000"/>
                </a:srgbClr>
              </a:solidFill>
              <a:effectLst/>
              <a:uLnTx/>
              <a:uFillTx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89686" y="1041590"/>
            <a:ext cx="1905000" cy="585201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Maize grains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0525" y="338554"/>
            <a:ext cx="314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StoneSans"/>
              </a:rPr>
              <a:t>Experimental</a:t>
            </a:r>
            <a:endParaRPr lang="en-GB" sz="3600" b="1" dirty="0">
              <a:latin typeface="StoneSans"/>
            </a:endParaRPr>
          </a:p>
        </p:txBody>
      </p:sp>
      <p:sp>
        <p:nvSpPr>
          <p:cNvPr id="23" name="U-Turn Arrow 22"/>
          <p:cNvSpPr/>
          <p:nvPr/>
        </p:nvSpPr>
        <p:spPr>
          <a:xfrm flipH="1">
            <a:off x="2133600" y="963114"/>
            <a:ext cx="2085108" cy="1333172"/>
          </a:xfrm>
          <a:prstGeom prst="uturnArrow">
            <a:avLst>
              <a:gd name="adj1" fmla="val 14545"/>
              <a:gd name="adj2" fmla="val 19773"/>
              <a:gd name="adj3" fmla="val 23452"/>
              <a:gd name="adj4" fmla="val 46074"/>
              <a:gd name="adj5" fmla="val 5680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50" name="Picture 2" descr="C:\Users\The fayemis\Documents\Bluetooth Received Folder\IMG_20161111_101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23" r="81373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68" r="11965"/>
          <a:stretch/>
        </p:blipFill>
        <p:spPr bwMode="auto">
          <a:xfrm>
            <a:off x="457200" y="1041591"/>
            <a:ext cx="1265572" cy="215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5073627" y="4800600"/>
            <a:ext cx="2715345" cy="1524000"/>
          </a:xfrm>
          <a:prstGeom prst="roundRect">
            <a:avLst/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ea typeface="Calibri"/>
                <a:cs typeface="Times New Roman"/>
              </a:rPr>
              <a:t>16S rDNA Sequencing of  the strain with probiotic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ea typeface="Calibri"/>
                <a:cs typeface="Times New Roman"/>
              </a:rPr>
              <a:t>Determination of </a:t>
            </a:r>
            <a:r>
              <a:rPr lang="en-GB" sz="1600" b="1" dirty="0" err="1">
                <a:solidFill>
                  <a:schemeClr val="bg1"/>
                </a:solidFill>
                <a:ea typeface="Calibri"/>
                <a:cs typeface="Times New Roman"/>
              </a:rPr>
              <a:t>amylolytic</a:t>
            </a:r>
            <a:r>
              <a:rPr lang="en-GB" sz="1600" b="1" dirty="0">
                <a:solidFill>
                  <a:schemeClr val="bg1"/>
                </a:solidFill>
                <a:ea typeface="Calibri"/>
                <a:cs typeface="Times New Roman"/>
              </a:rPr>
              <a:t> properties</a:t>
            </a:r>
            <a:endParaRPr lang="en-GB" sz="1600" b="1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648200" y="2971800"/>
            <a:ext cx="0" cy="1219200"/>
          </a:xfrm>
          <a:prstGeom prst="line">
            <a:avLst/>
          </a:prstGeom>
          <a:noFill/>
          <a:ln w="190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4565446" y="4191000"/>
            <a:ext cx="508181" cy="0"/>
          </a:xfrm>
          <a:prstGeom prst="line">
            <a:avLst/>
          </a:prstGeom>
          <a:noFill/>
          <a:ln w="1714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068" name="Right Arrow 2067"/>
          <p:cNvSpPr/>
          <p:nvPr/>
        </p:nvSpPr>
        <p:spPr>
          <a:xfrm>
            <a:off x="4191000" y="5306336"/>
            <a:ext cx="796823" cy="426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8" grpId="0"/>
      <p:bldP spid="19" grpId="0"/>
      <p:bldP spid="23" grpId="0" animBg="1"/>
      <p:bldP spid="34" grpId="0" animBg="1"/>
      <p:bldP spid="20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8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35"/>
          <a:stretch/>
        </p:blipFill>
        <p:spPr bwMode="auto">
          <a:xfrm>
            <a:off x="152400" y="228600"/>
            <a:ext cx="8763000" cy="622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1" y="6096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StoneSans"/>
                <a:ea typeface="Calibri"/>
                <a:cs typeface="Times New Roman"/>
              </a:rPr>
              <a:t>Survival of LAB strains during incubation 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StoneSans"/>
                <a:ea typeface="Calibri"/>
                <a:cs typeface="Times New Roman"/>
              </a:rPr>
              <a:t>for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StoneSans"/>
                <a:ea typeface="Calibri"/>
                <a:cs typeface="Times New Roman"/>
              </a:rPr>
              <a:t>for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StoneSans"/>
                <a:ea typeface="Calibri"/>
                <a:cs typeface="Times New Roman"/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StoneSans"/>
                <a:ea typeface="Calibri"/>
                <a:cs typeface="Times New Roman"/>
              </a:rPr>
              <a:t>2 h at pH 2.5 (acidified with 1.0 N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  <a:latin typeface="StoneSans"/>
                <a:ea typeface="Calibri"/>
                <a:cs typeface="Times New Roman"/>
              </a:rPr>
              <a:t>HCl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StoneSans"/>
                <a:ea typeface="Calibri"/>
                <a:cs typeface="Times New Roman"/>
              </a:rPr>
              <a:t>) followed by incubation for 5 h at pH 6.5 in presence of 0.3% bile salts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effectLst/>
              <a:latin typeface="StoneSans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225" y="6416119"/>
            <a:ext cx="861377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baseline="30000" dirty="0">
                <a:latin typeface="Times New Roman"/>
                <a:ea typeface="Batang"/>
                <a:cs typeface="Times New Roman"/>
              </a:rPr>
              <a:t>Values are the means and standard deviations (n =3).  </a:t>
            </a:r>
            <a:endParaRPr lang="en-GB" sz="1400" b="1" i="1" baseline="30000" dirty="0" smtClean="0">
              <a:latin typeface="Times New Roman"/>
              <a:ea typeface="Batang"/>
              <a:cs typeface="Times New Roman"/>
            </a:endParaRPr>
          </a:p>
          <a:p>
            <a:r>
              <a:rPr lang="en-GB" sz="1400" b="1" i="1" baseline="30000" dirty="0" smtClean="0">
                <a:latin typeface="Times New Roman"/>
                <a:ea typeface="Batang"/>
                <a:cs typeface="Times New Roman"/>
              </a:rPr>
              <a:t>Means </a:t>
            </a:r>
            <a:r>
              <a:rPr lang="en-GB" sz="1400" b="1" i="1" baseline="30000" dirty="0">
                <a:latin typeface="Times New Roman"/>
                <a:ea typeface="Batang"/>
                <a:cs typeface="Times New Roman"/>
              </a:rPr>
              <a:t>with different superscript in the same column </a:t>
            </a:r>
            <a:r>
              <a:rPr lang="en-GB" sz="1400" b="1" i="1" baseline="30000" dirty="0">
                <a:latin typeface="Times New Roman"/>
                <a:ea typeface="Calibri"/>
                <a:cs typeface="Times New Roman"/>
              </a:rPr>
              <a:t>are significantly different at p ˂ 0.05.</a:t>
            </a:r>
            <a:endParaRPr lang="en-GB" sz="1400" b="1" i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05605"/>
              </p:ext>
            </p:extLst>
          </p:nvPr>
        </p:nvGraphicFramePr>
        <p:xfrm>
          <a:off x="152400" y="1219200"/>
          <a:ext cx="8839201" cy="5150275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533332"/>
                <a:gridCol w="1082352"/>
                <a:gridCol w="1082352"/>
                <a:gridCol w="1100481"/>
                <a:gridCol w="1057853"/>
                <a:gridCol w="1088719"/>
                <a:gridCol w="964066"/>
                <a:gridCol w="930046"/>
              </a:tblGrid>
              <a:tr h="42462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LAB strain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LAB count (log</a:t>
                      </a:r>
                      <a:r>
                        <a:rPr lang="en-GB" sz="1200" b="1" baseline="-25000" dirty="0">
                          <a:effectLst/>
                        </a:rPr>
                        <a:t>10</a:t>
                      </a:r>
                      <a:r>
                        <a:rPr lang="en-GB" sz="1200" b="1" dirty="0">
                          <a:effectLst/>
                        </a:rPr>
                        <a:t>  CFU/mL 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* Survival </a:t>
                      </a:r>
                      <a:r>
                        <a:rPr lang="en-GB" sz="1200" b="1" dirty="0">
                          <a:effectLst/>
                        </a:rPr>
                        <a:t>after exposure to low pH and bile salt (%)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/>
                </a:tc>
              </a:tr>
              <a:tr h="2995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at pH 2.5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Growth in 0.3 % bile salt at pH 6.5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 h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 h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 h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 h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 h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7 h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7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chemeClr val="bg1"/>
                          </a:solidFill>
                          <a:effectLst/>
                        </a:rPr>
                        <a:t>L. plantarum 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FS1</a:t>
                      </a:r>
                      <a:endParaRPr lang="en-GB" sz="12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8.69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0.08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7.45</a:t>
                      </a:r>
                      <a:r>
                        <a:rPr lang="en-GB" sz="1200" b="1" baseline="30000">
                          <a:effectLst/>
                        </a:rPr>
                        <a:t>bc</a:t>
                      </a:r>
                      <a:r>
                        <a:rPr lang="en-GB" sz="1200" b="1">
                          <a:effectLst/>
                        </a:rPr>
                        <a:t> ± 1.04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7.25</a:t>
                      </a:r>
                      <a:r>
                        <a:rPr lang="en-GB" sz="1200" b="1" baseline="30000">
                          <a:effectLst/>
                        </a:rPr>
                        <a:t>ef</a:t>
                      </a:r>
                      <a:r>
                        <a:rPr lang="en-GB" sz="1200" b="1">
                          <a:effectLst/>
                        </a:rPr>
                        <a:t> ± 1.00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7.88</a:t>
                      </a:r>
                      <a:r>
                        <a:rPr lang="en-GB" sz="1200" b="1" baseline="30000">
                          <a:effectLst/>
                        </a:rPr>
                        <a:t>g</a:t>
                      </a:r>
                      <a:r>
                        <a:rPr lang="en-GB" sz="1200" b="1">
                          <a:effectLst/>
                        </a:rPr>
                        <a:t> ± 0.61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7.41</a:t>
                      </a:r>
                      <a:r>
                        <a:rPr lang="en-GB" sz="1200" b="1" baseline="30000">
                          <a:effectLst/>
                        </a:rPr>
                        <a:t>k</a:t>
                      </a:r>
                      <a:r>
                        <a:rPr lang="en-GB" sz="1200" b="1">
                          <a:effectLst/>
                        </a:rPr>
                        <a:t> ± 0.12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6.14</a:t>
                      </a:r>
                      <a:r>
                        <a:rPr lang="en-GB" sz="1200" b="1" baseline="30000">
                          <a:effectLst/>
                        </a:rPr>
                        <a:t>f</a:t>
                      </a:r>
                      <a:r>
                        <a:rPr lang="en-GB" sz="1200" b="1">
                          <a:effectLst/>
                        </a:rPr>
                        <a:t> ± 0.35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75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plantarum </a:t>
                      </a:r>
                      <a:r>
                        <a:rPr lang="en-GB" sz="1200" b="1" dirty="0">
                          <a:effectLst/>
                        </a:rPr>
                        <a:t>D31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8.74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0.18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7.45</a:t>
                      </a:r>
                      <a:r>
                        <a:rPr lang="en-GB" sz="1200" b="1" baseline="30000">
                          <a:effectLst/>
                        </a:rPr>
                        <a:t>bc</a:t>
                      </a:r>
                      <a:r>
                        <a:rPr lang="en-GB" sz="1200" b="1">
                          <a:effectLst/>
                        </a:rPr>
                        <a:t> ± 0. 97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5.71</a:t>
                      </a:r>
                      <a:r>
                        <a:rPr lang="en-GB" sz="1200" b="1" baseline="30000">
                          <a:effectLst/>
                        </a:rPr>
                        <a:t>bcde</a:t>
                      </a:r>
                      <a:r>
                        <a:rPr lang="en-GB" sz="1200" b="1">
                          <a:effectLst/>
                        </a:rPr>
                        <a:t> ± 1.00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5.44</a:t>
                      </a:r>
                      <a:r>
                        <a:rPr lang="en-GB" sz="1200" b="1" baseline="30000">
                          <a:effectLst/>
                        </a:rPr>
                        <a:t>de </a:t>
                      </a:r>
                      <a:r>
                        <a:rPr lang="en-GB" sz="1200" b="1">
                          <a:effectLst/>
                        </a:rPr>
                        <a:t>± 0.95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5.41</a:t>
                      </a:r>
                      <a:r>
                        <a:rPr lang="en-GB" sz="1200" b="1" baseline="30000">
                          <a:effectLst/>
                        </a:rPr>
                        <a:t>h</a:t>
                      </a:r>
                      <a:r>
                        <a:rPr lang="en-GB" sz="1200" b="1">
                          <a:effectLst/>
                        </a:rPr>
                        <a:t> ± 0.01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6.38</a:t>
                      </a:r>
                      <a:r>
                        <a:rPr lang="en-GB" sz="1200" b="1" baseline="30000">
                          <a:effectLst/>
                        </a:rPr>
                        <a:t>f</a:t>
                      </a:r>
                      <a:r>
                        <a:rPr lang="en-GB" sz="1200" b="1">
                          <a:effectLst/>
                        </a:rPr>
                        <a:t> ± 0.10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33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plantarum</a:t>
                      </a:r>
                      <a:r>
                        <a:rPr lang="en-GB" sz="1200" b="1" dirty="0">
                          <a:effectLst/>
                        </a:rPr>
                        <a:t> FS2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8.86</a:t>
                      </a:r>
                      <a:r>
                        <a:rPr lang="en-GB" sz="1200" b="1" baseline="30000" dirty="0">
                          <a:effectLst/>
                        </a:rPr>
                        <a:t>a</a:t>
                      </a:r>
                      <a:r>
                        <a:rPr lang="en-GB" sz="1200" b="1" dirty="0">
                          <a:effectLst/>
                        </a:rPr>
                        <a:t> ± 0.06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8.37</a:t>
                      </a:r>
                      <a:r>
                        <a:rPr lang="en-GB" sz="1200" b="1" baseline="30000" dirty="0">
                          <a:effectLst/>
                        </a:rPr>
                        <a:t>c</a:t>
                      </a:r>
                      <a:r>
                        <a:rPr lang="en-GB" sz="1200" b="1" dirty="0">
                          <a:effectLst/>
                        </a:rPr>
                        <a:t> ± 0.94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7.53</a:t>
                      </a:r>
                      <a:r>
                        <a:rPr lang="en-GB" sz="1200" b="1" baseline="30000" dirty="0">
                          <a:effectLst/>
                        </a:rPr>
                        <a:t>f</a:t>
                      </a:r>
                      <a:r>
                        <a:rPr lang="en-GB" sz="1200" b="1" dirty="0">
                          <a:effectLst/>
                        </a:rPr>
                        <a:t> ± 0.98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8.42</a:t>
                      </a:r>
                      <a:r>
                        <a:rPr lang="en-GB" sz="1200" b="1" baseline="30000" dirty="0">
                          <a:effectLst/>
                        </a:rPr>
                        <a:t>g </a:t>
                      </a:r>
                      <a:r>
                        <a:rPr lang="en-GB" sz="1200" b="1" dirty="0">
                          <a:effectLst/>
                        </a:rPr>
                        <a:t>± 0.80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8.32</a:t>
                      </a:r>
                      <a:r>
                        <a:rPr lang="en-GB" sz="1200" b="1" baseline="30000" dirty="0">
                          <a:effectLst/>
                        </a:rPr>
                        <a:t>l</a:t>
                      </a:r>
                      <a:r>
                        <a:rPr lang="en-GB" sz="1200" b="1" dirty="0">
                          <a:effectLst/>
                        </a:rPr>
                        <a:t> ± 0.05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8.28</a:t>
                      </a:r>
                      <a:r>
                        <a:rPr lang="en-GB" sz="1200" b="1" baseline="30000" dirty="0">
                          <a:effectLst/>
                        </a:rPr>
                        <a:t>h</a:t>
                      </a:r>
                      <a:r>
                        <a:rPr lang="en-GB" sz="1200" b="1" dirty="0">
                          <a:effectLst/>
                        </a:rPr>
                        <a:t> ± 0.62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93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33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</a:t>
                      </a:r>
                      <a:r>
                        <a:rPr lang="en-GB" sz="1200" b="1" i="1" dirty="0" smtClean="0">
                          <a:effectLst/>
                        </a:rPr>
                        <a:t>plantarum </a:t>
                      </a:r>
                      <a:r>
                        <a:rPr lang="en-GB" sz="1200" b="1" dirty="0" smtClean="0">
                          <a:effectLst/>
                        </a:rPr>
                        <a:t>FS11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8.54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0.12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5. 31</a:t>
                      </a:r>
                      <a:r>
                        <a:rPr lang="en-GB" sz="1200" b="1" baseline="30000">
                          <a:effectLst/>
                        </a:rPr>
                        <a:t>abc</a:t>
                      </a:r>
                      <a:r>
                        <a:rPr lang="en-GB" sz="1200" b="1">
                          <a:effectLst/>
                        </a:rPr>
                        <a:t> ± 1.10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4.85</a:t>
                      </a:r>
                      <a:r>
                        <a:rPr lang="en-GB" sz="1200" b="1" baseline="30000" dirty="0">
                          <a:effectLst/>
                        </a:rPr>
                        <a:t>abcd</a:t>
                      </a:r>
                      <a:r>
                        <a:rPr lang="en-GB" sz="1200" b="1" dirty="0">
                          <a:effectLst/>
                        </a:rPr>
                        <a:t> ± 1.00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4.36</a:t>
                      </a:r>
                      <a:r>
                        <a:rPr lang="en-GB" sz="1200" b="1" baseline="30000">
                          <a:effectLst/>
                        </a:rPr>
                        <a:t>bcd</a:t>
                      </a:r>
                      <a:r>
                        <a:rPr lang="en-GB" sz="1200" b="1">
                          <a:effectLst/>
                        </a:rPr>
                        <a:t> ± 0.64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4.22</a:t>
                      </a:r>
                      <a:r>
                        <a:rPr lang="en-GB" sz="1200" b="1" baseline="30000">
                          <a:effectLst/>
                        </a:rPr>
                        <a:t>e</a:t>
                      </a:r>
                      <a:r>
                        <a:rPr lang="en-GB" sz="1200" b="1">
                          <a:effectLst/>
                        </a:rPr>
                        <a:t> ± 0.05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4.01</a:t>
                      </a:r>
                      <a:r>
                        <a:rPr lang="en-GB" sz="1200" b="1" baseline="30000">
                          <a:effectLst/>
                        </a:rPr>
                        <a:t>de</a:t>
                      </a:r>
                      <a:r>
                        <a:rPr lang="en-GB" sz="1200" b="1">
                          <a:effectLst/>
                        </a:rPr>
                        <a:t> ± 0.48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47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92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plantarum </a:t>
                      </a:r>
                      <a:r>
                        <a:rPr lang="en-GB" sz="1200" b="1" dirty="0">
                          <a:effectLst/>
                        </a:rPr>
                        <a:t>D35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8.89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0.10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6.44</a:t>
                      </a:r>
                      <a:r>
                        <a:rPr lang="en-GB" sz="1200" b="1" baseline="30000">
                          <a:effectLst/>
                        </a:rPr>
                        <a:t>abc</a:t>
                      </a:r>
                      <a:r>
                        <a:rPr lang="en-GB" sz="1200" b="1">
                          <a:effectLst/>
                        </a:rPr>
                        <a:t> ± 1.03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4.57</a:t>
                      </a:r>
                      <a:r>
                        <a:rPr lang="en-GB" sz="1200" b="1" baseline="30000">
                          <a:effectLst/>
                        </a:rPr>
                        <a:t>ab </a:t>
                      </a:r>
                      <a:r>
                        <a:rPr lang="en-GB" sz="1200" b="1">
                          <a:effectLst/>
                        </a:rPr>
                        <a:t>± 0.98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4.26</a:t>
                      </a:r>
                      <a:r>
                        <a:rPr lang="en-GB" sz="1200" b="1" baseline="30000">
                          <a:effectLst/>
                        </a:rPr>
                        <a:t>bcd </a:t>
                      </a:r>
                      <a:r>
                        <a:rPr lang="en-GB" sz="1200" b="1">
                          <a:effectLst/>
                        </a:rPr>
                        <a:t>± 0.97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3.97</a:t>
                      </a:r>
                      <a:r>
                        <a:rPr lang="en-GB" sz="1200" b="1" baseline="30000">
                          <a:effectLst/>
                        </a:rPr>
                        <a:t>d</a:t>
                      </a:r>
                      <a:r>
                        <a:rPr lang="en-GB" sz="1200" b="1">
                          <a:effectLst/>
                        </a:rPr>
                        <a:t> ± 0.03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3.34</a:t>
                      </a:r>
                      <a:r>
                        <a:rPr lang="en-GB" sz="1200" b="1" baseline="30000">
                          <a:effectLst/>
                        </a:rPr>
                        <a:t>c</a:t>
                      </a:r>
                      <a:r>
                        <a:rPr lang="en-GB" sz="1200" b="1">
                          <a:effectLst/>
                        </a:rPr>
                        <a:t> ± 0.10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33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plantarum </a:t>
                      </a:r>
                      <a:r>
                        <a:rPr lang="en-GB" sz="1200" b="1" dirty="0" smtClean="0">
                          <a:effectLst/>
                        </a:rPr>
                        <a:t>B411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8.86</a:t>
                      </a:r>
                      <a:r>
                        <a:rPr lang="en-GB" sz="1200" b="1" baseline="30000" dirty="0">
                          <a:effectLst/>
                        </a:rPr>
                        <a:t>a</a:t>
                      </a:r>
                      <a:r>
                        <a:rPr lang="en-GB" sz="1200" b="1" dirty="0">
                          <a:effectLst/>
                        </a:rPr>
                        <a:t> ± 0.06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8.37</a:t>
                      </a:r>
                      <a:r>
                        <a:rPr lang="en-GB" sz="1200" b="1" baseline="30000" dirty="0">
                          <a:effectLst/>
                        </a:rPr>
                        <a:t>c</a:t>
                      </a:r>
                      <a:r>
                        <a:rPr lang="en-GB" sz="1200" b="1" dirty="0">
                          <a:effectLst/>
                        </a:rPr>
                        <a:t> ± 0.94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7.53</a:t>
                      </a:r>
                      <a:r>
                        <a:rPr lang="en-GB" sz="1200" b="1" baseline="30000" dirty="0">
                          <a:effectLst/>
                        </a:rPr>
                        <a:t>f</a:t>
                      </a:r>
                      <a:r>
                        <a:rPr lang="en-GB" sz="1200" b="1" dirty="0">
                          <a:effectLst/>
                        </a:rPr>
                        <a:t> ± 0.98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8.42</a:t>
                      </a:r>
                      <a:r>
                        <a:rPr lang="en-GB" sz="1200" b="1" baseline="30000" dirty="0">
                          <a:effectLst/>
                        </a:rPr>
                        <a:t>g </a:t>
                      </a:r>
                      <a:r>
                        <a:rPr lang="en-GB" sz="1200" b="1" dirty="0">
                          <a:effectLst/>
                        </a:rPr>
                        <a:t>± 0.80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8.32</a:t>
                      </a:r>
                      <a:r>
                        <a:rPr lang="en-GB" sz="1200" b="1" baseline="30000" dirty="0">
                          <a:effectLst/>
                        </a:rPr>
                        <a:t>l</a:t>
                      </a:r>
                      <a:r>
                        <a:rPr lang="en-GB" sz="1200" b="1" dirty="0">
                          <a:effectLst/>
                        </a:rPr>
                        <a:t> ± 0.05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8.28</a:t>
                      </a:r>
                      <a:r>
                        <a:rPr lang="en-GB" sz="1200" b="1" baseline="30000" dirty="0">
                          <a:effectLst/>
                        </a:rPr>
                        <a:t>h</a:t>
                      </a:r>
                      <a:r>
                        <a:rPr lang="en-GB" sz="1200" b="1" dirty="0">
                          <a:effectLst/>
                        </a:rPr>
                        <a:t> ± 0.62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94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92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plantarum </a:t>
                      </a:r>
                      <a:r>
                        <a:rPr lang="en-GB" sz="1200" b="1" dirty="0">
                          <a:effectLst/>
                        </a:rPr>
                        <a:t>D33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8.88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0.04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6.63</a:t>
                      </a:r>
                      <a:r>
                        <a:rPr lang="en-GB" sz="1200" b="1" baseline="30000">
                          <a:effectLst/>
                        </a:rPr>
                        <a:t>abc</a:t>
                      </a:r>
                      <a:r>
                        <a:rPr lang="en-GB" sz="1200" b="1">
                          <a:effectLst/>
                        </a:rPr>
                        <a:t> ± 1.00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6.44</a:t>
                      </a:r>
                      <a:r>
                        <a:rPr lang="en-GB" sz="1200" b="1" baseline="30000">
                          <a:effectLst/>
                        </a:rPr>
                        <a:t>def </a:t>
                      </a:r>
                      <a:r>
                        <a:rPr lang="en-GB" sz="1200" b="1">
                          <a:effectLst/>
                        </a:rPr>
                        <a:t>± 1.02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4.80</a:t>
                      </a:r>
                      <a:r>
                        <a:rPr lang="en-GB" sz="1200" b="1" baseline="30000">
                          <a:effectLst/>
                        </a:rPr>
                        <a:t>bcd </a:t>
                      </a:r>
                      <a:r>
                        <a:rPr lang="en-GB" sz="1200" b="1">
                          <a:effectLst/>
                        </a:rPr>
                        <a:t>± 0.40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5.22</a:t>
                      </a:r>
                      <a:r>
                        <a:rPr lang="en-GB" sz="1200" b="1" baseline="30000">
                          <a:effectLst/>
                        </a:rPr>
                        <a:t>g</a:t>
                      </a:r>
                      <a:r>
                        <a:rPr lang="en-GB" sz="1200" b="1">
                          <a:effectLst/>
                        </a:rPr>
                        <a:t> ± 0.02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6.41</a:t>
                      </a:r>
                      <a:r>
                        <a:rPr lang="en-GB" sz="1200" b="1" baseline="30000">
                          <a:effectLst/>
                        </a:rPr>
                        <a:t>f</a:t>
                      </a:r>
                      <a:r>
                        <a:rPr lang="en-GB" sz="1200" b="1">
                          <a:effectLst/>
                        </a:rPr>
                        <a:t> ± 0.06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82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plantarum</a:t>
                      </a:r>
                      <a:r>
                        <a:rPr lang="en-GB" sz="1200" b="1" dirty="0">
                          <a:effectLst/>
                        </a:rPr>
                        <a:t> FS0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8.70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0.04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7.59</a:t>
                      </a:r>
                      <a:r>
                        <a:rPr lang="en-GB" sz="1200" b="1" baseline="30000">
                          <a:effectLst/>
                        </a:rPr>
                        <a:t>bc</a:t>
                      </a:r>
                      <a:r>
                        <a:rPr lang="en-GB" sz="1200" b="1">
                          <a:effectLst/>
                        </a:rPr>
                        <a:t> ± 0.79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5.83</a:t>
                      </a:r>
                      <a:r>
                        <a:rPr lang="en-GB" sz="1200" b="1" baseline="30000">
                          <a:effectLst/>
                        </a:rPr>
                        <a:t>bcde</a:t>
                      </a:r>
                      <a:r>
                        <a:rPr lang="en-GB" sz="1200" b="1">
                          <a:effectLst/>
                        </a:rPr>
                        <a:t> ± 0.97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5.66</a:t>
                      </a:r>
                      <a:r>
                        <a:rPr lang="en-GB" sz="1200" b="1" baseline="30000">
                          <a:effectLst/>
                        </a:rPr>
                        <a:t>def</a:t>
                      </a:r>
                      <a:r>
                        <a:rPr lang="en-GB" sz="1200" b="1">
                          <a:effectLst/>
                        </a:rPr>
                        <a:t> ± 0.96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4.76</a:t>
                      </a:r>
                      <a:r>
                        <a:rPr lang="en-GB" sz="1200" b="1" baseline="30000">
                          <a:effectLst/>
                        </a:rPr>
                        <a:t>f</a:t>
                      </a:r>
                      <a:r>
                        <a:rPr lang="en-GB" sz="1200" b="1">
                          <a:effectLst/>
                        </a:rPr>
                        <a:t> ± 0.12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4.20</a:t>
                      </a:r>
                      <a:r>
                        <a:rPr lang="en-GB" sz="1200" b="1" baseline="30000">
                          <a:effectLst/>
                        </a:rPr>
                        <a:t>e </a:t>
                      </a:r>
                      <a:r>
                        <a:rPr lang="en-GB" sz="1200" b="1">
                          <a:effectLst/>
                        </a:rPr>
                        <a:t>± 0.14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48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54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plantarum </a:t>
                      </a:r>
                      <a:r>
                        <a:rPr lang="en-GB" sz="1200" b="1" dirty="0">
                          <a:effectLst/>
                        </a:rPr>
                        <a:t>D30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8.68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0.08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4.78</a:t>
                      </a:r>
                      <a:r>
                        <a:rPr lang="en-GB" sz="1200" b="1" baseline="30000">
                          <a:effectLst/>
                        </a:rPr>
                        <a:t>ab</a:t>
                      </a:r>
                      <a:r>
                        <a:rPr lang="en-GB" sz="1200" b="1">
                          <a:effectLst/>
                        </a:rPr>
                        <a:t> ± 0.98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4.33</a:t>
                      </a:r>
                      <a:r>
                        <a:rPr lang="en-GB" sz="1200" b="1" baseline="30000">
                          <a:effectLst/>
                        </a:rPr>
                        <a:t>ab </a:t>
                      </a:r>
                      <a:r>
                        <a:rPr lang="en-GB" sz="1200" b="1">
                          <a:effectLst/>
                        </a:rPr>
                        <a:t>± 1.05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2.83</a:t>
                      </a:r>
                      <a:r>
                        <a:rPr lang="en-GB" sz="1200" b="1" baseline="30000">
                          <a:effectLst/>
                        </a:rPr>
                        <a:t>a </a:t>
                      </a:r>
                      <a:r>
                        <a:rPr lang="en-GB" sz="1200" b="1">
                          <a:effectLst/>
                        </a:rPr>
                        <a:t>± 0.65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2.53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0.03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2.43</a:t>
                      </a:r>
                      <a:r>
                        <a:rPr lang="en-GB" sz="1200" b="1" baseline="30000">
                          <a:effectLst/>
                        </a:rPr>
                        <a:t>ab</a:t>
                      </a:r>
                      <a:r>
                        <a:rPr lang="en-GB" sz="1200" b="1">
                          <a:effectLst/>
                        </a:rPr>
                        <a:t> ± 0.13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53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L. plantarum </a:t>
                      </a:r>
                      <a:r>
                        <a:rPr lang="en-GB" sz="1200" b="1" dirty="0">
                          <a:effectLst/>
                        </a:rPr>
                        <a:t>FS12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8.74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0.02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6.22</a:t>
                      </a:r>
                      <a:r>
                        <a:rPr lang="en-GB" sz="1200" b="1" baseline="30000">
                          <a:effectLst/>
                        </a:rPr>
                        <a:t>abc</a:t>
                      </a:r>
                      <a:r>
                        <a:rPr lang="en-GB" sz="1200" b="1">
                          <a:effectLst/>
                        </a:rPr>
                        <a:t> ± 0.99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6.22</a:t>
                      </a:r>
                      <a:r>
                        <a:rPr lang="en-GB" sz="1200" b="1" baseline="30000">
                          <a:effectLst/>
                        </a:rPr>
                        <a:t>cdef</a:t>
                      </a:r>
                      <a:r>
                        <a:rPr lang="en-GB" sz="1200" b="1">
                          <a:effectLst/>
                        </a:rPr>
                        <a:t> ± 1.02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5.47</a:t>
                      </a:r>
                      <a:r>
                        <a:rPr lang="en-GB" sz="1200" b="1" baseline="30000">
                          <a:effectLst/>
                        </a:rPr>
                        <a:t>de</a:t>
                      </a:r>
                      <a:r>
                        <a:rPr lang="en-GB" sz="1200" b="1">
                          <a:effectLst/>
                        </a:rPr>
                        <a:t> ± 0.96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5.64</a:t>
                      </a:r>
                      <a:r>
                        <a:rPr lang="en-GB" sz="1200" b="1" baseline="30000">
                          <a:effectLst/>
                        </a:rPr>
                        <a:t>i</a:t>
                      </a:r>
                      <a:r>
                        <a:rPr lang="en-GB" sz="1200" b="1">
                          <a:effectLst/>
                        </a:rPr>
                        <a:t> ± 0.02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6.41</a:t>
                      </a:r>
                      <a:r>
                        <a:rPr lang="en-GB" sz="1200" b="1" baseline="30000">
                          <a:effectLst/>
                        </a:rPr>
                        <a:t>f</a:t>
                      </a:r>
                      <a:r>
                        <a:rPr lang="en-GB" sz="1200" b="1">
                          <a:effectLst/>
                        </a:rPr>
                        <a:t> ± 0.12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83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P. pentosaceus </a:t>
                      </a:r>
                      <a:r>
                        <a:rPr lang="en-GB" sz="1200" b="1" dirty="0">
                          <a:effectLst/>
                        </a:rPr>
                        <a:t>D39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8.62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0.22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7.06</a:t>
                      </a:r>
                      <a:r>
                        <a:rPr lang="en-GB" sz="1200" b="1" baseline="30000">
                          <a:effectLst/>
                        </a:rPr>
                        <a:t>abc</a:t>
                      </a:r>
                      <a:r>
                        <a:rPr lang="en-GB" sz="1200" b="1">
                          <a:effectLst/>
                        </a:rPr>
                        <a:t> ± 0.85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6.51</a:t>
                      </a:r>
                      <a:r>
                        <a:rPr lang="en-GB" sz="1200" b="1" baseline="30000">
                          <a:effectLst/>
                        </a:rPr>
                        <a:t>ef</a:t>
                      </a:r>
                      <a:r>
                        <a:rPr lang="en-GB" sz="1200" b="1">
                          <a:effectLst/>
                        </a:rPr>
                        <a:t> ± 1.00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6.84</a:t>
                      </a:r>
                      <a:r>
                        <a:rPr lang="en-GB" sz="1200" b="1" baseline="30000">
                          <a:effectLst/>
                        </a:rPr>
                        <a:t>efg</a:t>
                      </a:r>
                      <a:r>
                        <a:rPr lang="en-GB" sz="1200" b="1">
                          <a:effectLst/>
                        </a:rPr>
                        <a:t> ± 0.96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7.10</a:t>
                      </a:r>
                      <a:r>
                        <a:rPr lang="en-GB" sz="1200" b="1" baseline="30000">
                          <a:effectLst/>
                        </a:rPr>
                        <a:t>j</a:t>
                      </a:r>
                      <a:r>
                        <a:rPr lang="en-GB" sz="1200" b="1">
                          <a:effectLst/>
                        </a:rPr>
                        <a:t> ± 0.10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7.39</a:t>
                      </a:r>
                      <a:r>
                        <a:rPr lang="en-GB" sz="1200" b="1" baseline="30000">
                          <a:effectLst/>
                        </a:rPr>
                        <a:t>g</a:t>
                      </a:r>
                      <a:r>
                        <a:rPr lang="en-GB" sz="1200" b="1">
                          <a:effectLst/>
                        </a:rPr>
                        <a:t> ± 0.21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86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P. pentosaceus </a:t>
                      </a:r>
                      <a:r>
                        <a:rPr lang="en-GB" sz="1200" b="1" dirty="0">
                          <a:effectLst/>
                        </a:rPr>
                        <a:t>FS7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8.98</a:t>
                      </a:r>
                      <a:r>
                        <a:rPr lang="en-GB" sz="1200" b="1" baseline="30000">
                          <a:effectLst/>
                        </a:rPr>
                        <a:t>a </a:t>
                      </a:r>
                      <a:r>
                        <a:rPr lang="en-GB" sz="1200" b="1">
                          <a:effectLst/>
                        </a:rPr>
                        <a:t>± 0.14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5.45</a:t>
                      </a:r>
                      <a:r>
                        <a:rPr lang="en-GB" sz="1200" b="1" baseline="30000">
                          <a:effectLst/>
                        </a:rPr>
                        <a:t>abc</a:t>
                      </a:r>
                      <a:r>
                        <a:rPr lang="en-GB" sz="1200" b="1">
                          <a:effectLst/>
                        </a:rPr>
                        <a:t> ± 0.97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3.80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0.70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3.46</a:t>
                      </a:r>
                      <a:r>
                        <a:rPr lang="en-GB" sz="1200" b="1" baseline="30000">
                          <a:effectLst/>
                        </a:rPr>
                        <a:t>ab</a:t>
                      </a:r>
                      <a:r>
                        <a:rPr lang="en-GB" sz="1200" b="1">
                          <a:effectLst/>
                        </a:rPr>
                        <a:t> ± 0.64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3.43</a:t>
                      </a:r>
                      <a:r>
                        <a:rPr lang="en-GB" sz="1200" b="1" baseline="30000">
                          <a:effectLst/>
                        </a:rPr>
                        <a:t>b</a:t>
                      </a:r>
                      <a:r>
                        <a:rPr lang="en-GB" sz="1200" b="1">
                          <a:effectLst/>
                        </a:rPr>
                        <a:t> ± 0.06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3.58</a:t>
                      </a:r>
                      <a:r>
                        <a:rPr lang="en-GB" sz="1200" b="1" baseline="30000">
                          <a:effectLst/>
                        </a:rPr>
                        <a:t>cd</a:t>
                      </a:r>
                      <a:r>
                        <a:rPr lang="en-GB" sz="1200" b="1">
                          <a:effectLst/>
                        </a:rPr>
                        <a:t> ± 0.26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64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L. rhamnosus GG</a:t>
                      </a:r>
                      <a:endParaRPr lang="en-GB" sz="1200" b="1" i="1" dirty="0">
                        <a:solidFill>
                          <a:srgbClr val="FFFF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8.72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0.26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6.41</a:t>
                      </a:r>
                      <a:r>
                        <a:rPr lang="en-GB" sz="1200" b="1" baseline="30000">
                          <a:effectLst/>
                        </a:rPr>
                        <a:t>abc</a:t>
                      </a:r>
                      <a:r>
                        <a:rPr lang="en-GB" sz="1200" b="1">
                          <a:effectLst/>
                        </a:rPr>
                        <a:t> ± 1.00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4.61</a:t>
                      </a:r>
                      <a:r>
                        <a:rPr lang="en-GB" sz="1200" b="1" baseline="30000">
                          <a:effectLst/>
                        </a:rPr>
                        <a:t>abc </a:t>
                      </a:r>
                      <a:r>
                        <a:rPr lang="en-GB" sz="1200" b="1">
                          <a:effectLst/>
                        </a:rPr>
                        <a:t>± 0.50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5.25</a:t>
                      </a:r>
                      <a:r>
                        <a:rPr lang="en-GB" sz="1200" b="1" baseline="30000">
                          <a:effectLst/>
                        </a:rPr>
                        <a:t>cde</a:t>
                      </a:r>
                      <a:r>
                        <a:rPr lang="en-GB" sz="1200" b="1">
                          <a:effectLst/>
                        </a:rPr>
                        <a:t> ± 0.91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5.36</a:t>
                      </a:r>
                      <a:r>
                        <a:rPr lang="en-GB" sz="1200" b="1" baseline="30000">
                          <a:effectLst/>
                        </a:rPr>
                        <a:t>h</a:t>
                      </a:r>
                      <a:r>
                        <a:rPr lang="en-GB" sz="1200" b="1">
                          <a:effectLst/>
                        </a:rPr>
                        <a:t> ± 0.05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6.30</a:t>
                      </a:r>
                      <a:r>
                        <a:rPr lang="en-GB" sz="1200" b="1" baseline="30000">
                          <a:effectLst/>
                        </a:rPr>
                        <a:t>f</a:t>
                      </a:r>
                      <a:r>
                        <a:rPr lang="en-GB" sz="1200" b="1">
                          <a:effectLst/>
                        </a:rPr>
                        <a:t> ± 0.20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236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P. pentosaceus </a:t>
                      </a:r>
                      <a:r>
                        <a:rPr lang="en-GB" sz="1200" b="1" dirty="0">
                          <a:effectLst/>
                        </a:rPr>
                        <a:t>FS5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8.80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0.07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4.21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1.00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3.25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0.48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3.84</a:t>
                      </a:r>
                      <a:r>
                        <a:rPr lang="en-GB" sz="1200" b="1" baseline="30000">
                          <a:effectLst/>
                        </a:rPr>
                        <a:t>abc</a:t>
                      </a:r>
                      <a:r>
                        <a:rPr lang="en-GB" sz="1200" b="1">
                          <a:effectLst/>
                        </a:rPr>
                        <a:t> ± 0.63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3.68</a:t>
                      </a:r>
                      <a:r>
                        <a:rPr lang="en-GB" sz="1200" b="1" baseline="30000">
                          <a:effectLst/>
                        </a:rPr>
                        <a:t>c</a:t>
                      </a:r>
                      <a:r>
                        <a:rPr lang="en-GB" sz="1200" b="1">
                          <a:effectLst/>
                        </a:rPr>
                        <a:t> ± 0.10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2.17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0.33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25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  <a:tr h="199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</a:rPr>
                        <a:t>P. pentosaceus</a:t>
                      </a:r>
                      <a:r>
                        <a:rPr lang="en-GB" sz="1200" b="1" dirty="0">
                          <a:effectLst/>
                        </a:rPr>
                        <a:t> FS27</a:t>
                      </a:r>
                      <a:endParaRPr lang="en-GB" sz="12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8.78</a:t>
                      </a:r>
                      <a:r>
                        <a:rPr lang="en-GB" sz="1200" b="1" baseline="30000">
                          <a:effectLst/>
                        </a:rPr>
                        <a:t>a</a:t>
                      </a:r>
                      <a:r>
                        <a:rPr lang="en-GB" sz="1200" b="1">
                          <a:effectLst/>
                        </a:rPr>
                        <a:t> ± 0.04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6.30</a:t>
                      </a:r>
                      <a:r>
                        <a:rPr lang="en-GB" sz="1200" b="1" baseline="30000">
                          <a:effectLst/>
                        </a:rPr>
                        <a:t>abc </a:t>
                      </a:r>
                      <a:r>
                        <a:rPr lang="en-GB" sz="1200" b="1">
                          <a:effectLst/>
                        </a:rPr>
                        <a:t>± 1.11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4.43</a:t>
                      </a:r>
                      <a:r>
                        <a:rPr lang="en-GB" sz="1200" b="1" baseline="30000">
                          <a:effectLst/>
                        </a:rPr>
                        <a:t>ab </a:t>
                      </a:r>
                      <a:r>
                        <a:rPr lang="en-GB" sz="1200" b="1">
                          <a:effectLst/>
                        </a:rPr>
                        <a:t>± 0.50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5.30</a:t>
                      </a:r>
                      <a:r>
                        <a:rPr lang="en-GB" sz="1200" b="1" baseline="30000">
                          <a:effectLst/>
                        </a:rPr>
                        <a:t>cde</a:t>
                      </a:r>
                      <a:r>
                        <a:rPr lang="en-GB" sz="1200" b="1">
                          <a:effectLst/>
                        </a:rPr>
                        <a:t> ± 0.95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5.40</a:t>
                      </a:r>
                      <a:r>
                        <a:rPr lang="en-GB" sz="1200" b="1" baseline="30000">
                          <a:effectLst/>
                        </a:rPr>
                        <a:t>h</a:t>
                      </a:r>
                      <a:r>
                        <a:rPr lang="en-GB" sz="1200" b="1">
                          <a:effectLst/>
                        </a:rPr>
                        <a:t> ± 0.05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6.55</a:t>
                      </a:r>
                      <a:r>
                        <a:rPr lang="en-GB" sz="1200" b="1" baseline="30000">
                          <a:effectLst/>
                        </a:rPr>
                        <a:t>f</a:t>
                      </a:r>
                      <a:r>
                        <a:rPr lang="en-GB" sz="1200" b="1">
                          <a:effectLst/>
                        </a:rPr>
                        <a:t> ± 0.12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75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28" marR="50828" marT="0" marB="0" anchor="ctr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8229601" y="2362200"/>
            <a:ext cx="649288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269289" y="3657600"/>
            <a:ext cx="493711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229601" y="4724400"/>
            <a:ext cx="533399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269290" y="5562600"/>
            <a:ext cx="513554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299454" y="6048272"/>
            <a:ext cx="533399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33351" y="147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RESULTS</a:t>
            </a:r>
            <a:endParaRPr lang="en-GB" sz="2400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936796"/>
            <a:ext cx="8305800" cy="178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57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B4DCFA">
                    <a:lumMod val="50000"/>
                  </a:srgbClr>
                </a:solidFill>
                <a:latin typeface="Trebuchet MS"/>
              </a:rPr>
              <a:t>Acid and bile tolerance of the LAB strains </a:t>
            </a:r>
            <a:endParaRPr lang="en-GB" sz="3600" b="1" dirty="0">
              <a:solidFill>
                <a:srgbClr val="B4DCFA">
                  <a:lumMod val="50000"/>
                </a:srgbClr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240" y="1600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Fifteen LAB strains (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10 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Lactobacillus plantarum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and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4 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Pediococcus pentosaceus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) were examined for acid and bile tolerance </a:t>
            </a:r>
          </a:p>
        </p:txBody>
      </p:sp>
      <p:sp>
        <p:nvSpPr>
          <p:cNvPr id="13" name="Curved Down Arrow 12"/>
          <p:cNvSpPr/>
          <p:nvPr/>
        </p:nvSpPr>
        <p:spPr>
          <a:xfrm>
            <a:off x="1188024" y="2785949"/>
            <a:ext cx="2469576" cy="852602"/>
          </a:xfrm>
          <a:prstGeom prst="curvedDownArrow">
            <a:avLst>
              <a:gd name="adj1" fmla="val 36764"/>
              <a:gd name="adj2" fmla="val 86264"/>
              <a:gd name="adj3" fmla="val 29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" b="98585" l="179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2"/>
          <a:stretch/>
        </p:blipFill>
        <p:spPr bwMode="auto">
          <a:xfrm>
            <a:off x="410240" y="3554435"/>
            <a:ext cx="1301415" cy="148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C:\Users\The fayemis\Documents\PhD\probiotic assay\Results\Adhesion Assay\USEM\LPO_01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" b="93191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3423">
            <a:off x="894810" y="3606569"/>
            <a:ext cx="984396" cy="10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9918" y="471722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pH 4.5 (18 h )</a:t>
            </a:r>
            <a:endParaRPr lang="en-GB" b="1" dirty="0">
              <a:solidFill>
                <a:srgbClr val="990000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21305883">
            <a:off x="3642725" y="2598717"/>
            <a:ext cx="3646163" cy="1039834"/>
          </a:xfrm>
          <a:prstGeom prst="curvedDownArrow">
            <a:avLst>
              <a:gd name="adj1" fmla="val 37242"/>
              <a:gd name="adj2" fmla="val 71129"/>
              <a:gd name="adj3" fmla="val 37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" b="98585" l="179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23"/>
          <a:stretch/>
        </p:blipFill>
        <p:spPr bwMode="auto">
          <a:xfrm>
            <a:off x="2523999" y="3486269"/>
            <a:ext cx="1394365" cy="140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 descr="C:\Users\The fayemis\Documents\PhD\probiotic assay\Results\Adhesion Assay\USEM\LPO_01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" b="93191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3423">
            <a:off x="3064723" y="3533387"/>
            <a:ext cx="1156004" cy="12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19114" y="4665795"/>
            <a:ext cx="11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pH 2.5</a:t>
            </a:r>
          </a:p>
          <a:p>
            <a:r>
              <a:rPr lang="en-US" b="1" dirty="0" smtClean="0">
                <a:solidFill>
                  <a:srgbClr val="990000"/>
                </a:solidFill>
              </a:rPr>
              <a:t>(2 h)</a:t>
            </a:r>
            <a:endParaRPr lang="en-GB" b="1" dirty="0">
              <a:solidFill>
                <a:srgbClr val="99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" b="98585" l="179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23"/>
          <a:stretch/>
        </p:blipFill>
        <p:spPr bwMode="auto">
          <a:xfrm>
            <a:off x="6128163" y="3201538"/>
            <a:ext cx="1588327" cy="143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 descr="C:\Users\The fayemis\Documents\PhD\probiotic assay\Results\Adhesion Assay\USEM\LPO_011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3" b="93191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3423">
            <a:off x="6825264" y="3266840"/>
            <a:ext cx="984396" cy="10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16255" y="4292986"/>
            <a:ext cx="2151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990000"/>
                </a:solidFill>
                <a:latin typeface="Trebuchet MS"/>
              </a:rPr>
              <a:t>0.3 % bile salt at pH 6.5</a:t>
            </a:r>
          </a:p>
          <a:p>
            <a:pPr lvl="0" algn="ctr"/>
            <a:r>
              <a:rPr lang="en-US" b="1" dirty="0">
                <a:solidFill>
                  <a:srgbClr val="990000"/>
                </a:solidFill>
                <a:latin typeface="Trebuchet MS"/>
              </a:rPr>
              <a:t>(5 h) </a:t>
            </a:r>
            <a:endParaRPr lang="en-GB" b="1" dirty="0">
              <a:solidFill>
                <a:srgbClr val="990000"/>
              </a:solidFill>
              <a:latin typeface="Trebuchet MS"/>
            </a:endParaRPr>
          </a:p>
        </p:txBody>
      </p:sp>
      <p:sp>
        <p:nvSpPr>
          <p:cNvPr id="28" name="Rounded Rectangular Callout 27"/>
          <p:cNvSpPr/>
          <p:nvPr/>
        </p:nvSpPr>
        <p:spPr>
          <a:xfrm rot="10800000">
            <a:off x="4419600" y="5015606"/>
            <a:ext cx="3038081" cy="1447084"/>
          </a:xfrm>
          <a:prstGeom prst="wedgeRoundRectCallout">
            <a:avLst>
              <a:gd name="adj1" fmla="val 694"/>
              <a:gd name="adj2" fmla="val 845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386065" y="5040391"/>
            <a:ext cx="3105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GB" b="1" dirty="0">
                <a:solidFill>
                  <a:srgbClr val="990000"/>
                </a:solidFill>
              </a:rPr>
              <a:t>Six </a:t>
            </a:r>
            <a:r>
              <a:rPr lang="en-GB" b="1" i="1" dirty="0">
                <a:solidFill>
                  <a:srgbClr val="990000"/>
                </a:solidFill>
              </a:rPr>
              <a:t>L. plantarum</a:t>
            </a:r>
            <a:r>
              <a:rPr lang="en-GB" b="1" dirty="0">
                <a:solidFill>
                  <a:srgbClr val="990000"/>
                </a:solidFill>
              </a:rPr>
              <a:t> and </a:t>
            </a:r>
            <a:r>
              <a:rPr lang="en-GB" b="1" dirty="0" smtClean="0">
                <a:solidFill>
                  <a:srgbClr val="990000"/>
                </a:solidFill>
              </a:rPr>
              <a:t>two </a:t>
            </a:r>
            <a:r>
              <a:rPr lang="en-GB" b="1" i="1" dirty="0">
                <a:solidFill>
                  <a:srgbClr val="990000"/>
                </a:solidFill>
              </a:rPr>
              <a:t>P. pentosaceus</a:t>
            </a:r>
            <a:r>
              <a:rPr lang="en-GB" b="1" dirty="0">
                <a:solidFill>
                  <a:srgbClr val="990000"/>
                </a:solidFill>
              </a:rPr>
              <a:t> strains showed acid and bile tolerance of ˃ 6 log</a:t>
            </a:r>
            <a:r>
              <a:rPr lang="en-GB" b="1" baseline="-25000" dirty="0">
                <a:solidFill>
                  <a:srgbClr val="990000"/>
                </a:solidFill>
              </a:rPr>
              <a:t>10 </a:t>
            </a:r>
            <a:r>
              <a:rPr lang="en-GB" b="1" dirty="0">
                <a:solidFill>
                  <a:srgbClr val="990000"/>
                </a:solidFill>
              </a:rPr>
              <a:t>cfu/mL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20" grpId="0" animBg="1"/>
      <p:bldP spid="23" grpId="0"/>
      <p:bldP spid="26" grpId="0"/>
      <p:bldP spid="28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r="5430" b="17720"/>
          <a:stretch/>
        </p:blipFill>
        <p:spPr bwMode="auto">
          <a:xfrm>
            <a:off x="609600" y="533400"/>
            <a:ext cx="6324600" cy="429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/>
          <p:nvPr/>
        </p:nvSpPr>
        <p:spPr>
          <a:xfrm>
            <a:off x="1752600" y="5802105"/>
            <a:ext cx="5419062" cy="392906"/>
          </a:xfrm>
          <a:prstGeom prst="rect">
            <a:avLst/>
          </a:prstGeom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Hydrophobicity,	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(%)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=     {(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en-US" sz="2000" b="1" baseline="-25000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0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– A)/A} × 100</a:t>
            </a:r>
            <a:endParaRPr lang="en-US" sz="1600" b="1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399"/>
            <a:ext cx="81534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5113279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cs typeface="Arial" panose="020B0604020202020204" pitchFamily="34" charset="0"/>
              </a:rPr>
              <a:t>Cell surface hydrophobicity of the LAB strains as measured by microbial adhesion to hydrocarbons (MATH).  </a:t>
            </a:r>
            <a:r>
              <a:rPr lang="en-US" sz="1200" b="1" i="1" dirty="0" smtClean="0">
                <a:cs typeface="Arial" panose="020B0604020202020204" pitchFamily="34" charset="0"/>
              </a:rPr>
              <a:t>Results are expressed as mean ± standard deviation (n = 3).</a:t>
            </a:r>
            <a:r>
              <a:rPr lang="en-US" sz="1400" dirty="0" smtClean="0">
                <a:cs typeface="Times New Roman" panose="02020603050405020304" pitchFamily="18" charset="0"/>
              </a:rPr>
              <a:t>  </a:t>
            </a:r>
            <a:endParaRPr lang="en-US" sz="1600" b="1" dirty="0" smtClean="0"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0" y="2438400"/>
            <a:ext cx="5715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 rot="533510">
            <a:off x="6960258" y="826391"/>
            <a:ext cx="1663804" cy="1246157"/>
          </a:xfrm>
          <a:prstGeom prst="wedgeEllipseCallout">
            <a:avLst>
              <a:gd name="adj1" fmla="val -45489"/>
              <a:gd name="adj2" fmla="val 8863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3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Strains with hydrophobic cell surface </a:t>
            </a:r>
            <a:endParaRPr lang="en-GB" sz="1300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n-GB" sz="1200" dirty="0"/>
          </a:p>
        </p:txBody>
      </p:sp>
      <p:sp>
        <p:nvSpPr>
          <p:cNvPr id="2" name="Rectangle 1"/>
          <p:cNvSpPr/>
          <p:nvPr/>
        </p:nvSpPr>
        <p:spPr>
          <a:xfrm>
            <a:off x="76200" y="5829281"/>
            <a:ext cx="1898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Calculated using 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 rot="18960557">
            <a:off x="3579403" y="4143112"/>
            <a:ext cx="1299393" cy="276999"/>
          </a:xfrm>
          <a:prstGeom prst="rect">
            <a:avLst/>
          </a:prstGeom>
          <a:solidFill>
            <a:srgbClr val="FFFFCC"/>
          </a:solidFill>
        </p:spPr>
        <p:txBody>
          <a:bodyPr wrap="square" lIns="182880" rIns="0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+mj-lt"/>
              </a:rPr>
              <a:t>L. </a:t>
            </a:r>
            <a:r>
              <a:rPr lang="en-US" sz="1200" b="1" i="1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1200" b="1" i="1" dirty="0" smtClean="0">
                <a:solidFill>
                  <a:srgbClr val="C00000"/>
                </a:solidFill>
                <a:latin typeface="+mj-lt"/>
              </a:rPr>
              <a:t>hamnosus </a:t>
            </a:r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GG</a:t>
            </a:r>
            <a:endParaRPr lang="en-GB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17878494"/>
              </p:ext>
            </p:extLst>
          </p:nvPr>
        </p:nvGraphicFramePr>
        <p:xfrm>
          <a:off x="533400" y="2286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68825" y="4726125"/>
            <a:ext cx="8438707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Coaggregation of</a:t>
            </a:r>
            <a:r>
              <a:rPr lang="en-US" b="1" i="1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the LAB strains with </a:t>
            </a:r>
            <a:r>
              <a:rPr lang="en-US" b="1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selected pathogenic </a:t>
            </a:r>
            <a:r>
              <a:rPr lang="en-US" b="1" i="1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E. coli </a:t>
            </a:r>
            <a:r>
              <a:rPr lang="en-US" b="1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strains in phosphate buffered saline (PBS) after incubation for 5 h at 37 </a:t>
            </a:r>
            <a:r>
              <a:rPr lang="en-US" b="1" baseline="300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C. </a:t>
            </a:r>
            <a:endParaRPr lang="en-US" b="1" dirty="0" smtClean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en-US" sz="14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	Results </a:t>
            </a:r>
            <a:r>
              <a:rPr lang="en-US" sz="1400" b="1" i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are expressed as mean ± standard deviation (n = </a:t>
            </a:r>
            <a:r>
              <a:rPr lang="en-US" sz="14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3</a:t>
            </a:r>
            <a:r>
              <a:rPr lang="en-US" sz="1400" b="1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)</a:t>
            </a:r>
            <a:endParaRPr lang="en-US" sz="1400" b="1" i="1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905000" y="5740264"/>
            <a:ext cx="6997647" cy="609600"/>
          </a:xfrm>
          <a:prstGeom prst="rect">
            <a:avLst/>
          </a:prstGeom>
          <a:solidFill>
            <a:schemeClr val="lt1">
              <a:alpha val="0"/>
            </a:schemeClr>
          </a:solidFill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Coaggregation,</a:t>
            </a:r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(%)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= { (Ax + A</a:t>
            </a:r>
            <a:r>
              <a:rPr lang="en-US" b="1" baseline="-250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y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)/2 – A(x +y</a:t>
            </a:r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)/ (Ax + A</a:t>
            </a:r>
            <a:r>
              <a:rPr lang="en-US" b="1" baseline="-250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y</a:t>
            </a:r>
            <a:r>
              <a:rPr lang="en-US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)/2 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} ×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100 </a:t>
            </a:r>
            <a:endParaRPr lang="en-US" sz="1400" b="1" dirty="0">
              <a:solidFill>
                <a:srgbClr val="C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716140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using: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45553" y="6248400"/>
            <a:ext cx="848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1" dirty="0" smtClean="0">
                <a:latin typeface="+mj-lt"/>
                <a:ea typeface="Calibri"/>
                <a:cs typeface="Times New Roman"/>
              </a:rPr>
              <a:t>Where</a:t>
            </a:r>
            <a:r>
              <a:rPr lang="en-US" sz="1400" b="1" dirty="0" smtClean="0">
                <a:latin typeface="+mj-lt"/>
                <a:ea typeface="Calibri"/>
                <a:cs typeface="Times New Roman"/>
              </a:rPr>
              <a:t>: A</a:t>
            </a:r>
            <a:r>
              <a:rPr lang="en-US" sz="1400" b="1" baseline="-25000" dirty="0">
                <a:latin typeface="+mj-lt"/>
                <a:ea typeface="Calibri"/>
                <a:cs typeface="Times New Roman"/>
              </a:rPr>
              <a:t>t</a:t>
            </a:r>
            <a:r>
              <a:rPr lang="en-US" sz="1400" b="1" dirty="0" smtClean="0">
                <a:latin typeface="+mj-lt"/>
                <a:ea typeface="Calibri"/>
                <a:cs typeface="Times New Roman"/>
              </a:rPr>
              <a:t> represents absorbance at time t and A</a:t>
            </a:r>
            <a:r>
              <a:rPr lang="en-US" sz="1400" b="1" baseline="-25000" dirty="0" smtClean="0">
                <a:latin typeface="+mj-lt"/>
                <a:ea typeface="Calibri"/>
                <a:cs typeface="Times New Roman"/>
              </a:rPr>
              <a:t>0</a:t>
            </a:r>
            <a:r>
              <a:rPr lang="en-US" sz="1400" b="1" dirty="0" smtClean="0">
                <a:latin typeface="+mj-lt"/>
                <a:ea typeface="Calibri"/>
                <a:cs typeface="Times New Roman"/>
              </a:rPr>
              <a:t> is the absorbance at time 0 (Del </a:t>
            </a:r>
            <a:r>
              <a:rPr lang="en-US" sz="1400" b="1" dirty="0">
                <a:latin typeface="+mj-lt"/>
                <a:ea typeface="Calibri"/>
                <a:cs typeface="Times New Roman"/>
              </a:rPr>
              <a:t>Re et al., 2000; Kos et al., 2003</a:t>
            </a:r>
            <a:r>
              <a:rPr lang="en-US" sz="1400" b="1" dirty="0" smtClean="0">
                <a:latin typeface="+mj-lt"/>
                <a:ea typeface="Calibri"/>
                <a:cs typeface="Times New Roman"/>
              </a:rPr>
              <a:t>; </a:t>
            </a:r>
            <a:r>
              <a:rPr lang="en-US" sz="1400" b="1" dirty="0" err="1" smtClean="0">
                <a:latin typeface="+mj-lt"/>
                <a:ea typeface="Calibri"/>
                <a:cs typeface="Times New Roman"/>
              </a:rPr>
              <a:t>Orlowski</a:t>
            </a:r>
            <a:r>
              <a:rPr lang="en-US" sz="1400" b="1" dirty="0" smtClean="0">
                <a:latin typeface="+mj-lt"/>
                <a:ea typeface="Calibri"/>
                <a:cs typeface="Times New Roman"/>
              </a:rPr>
              <a:t> and </a:t>
            </a:r>
            <a:r>
              <a:rPr lang="en-US" sz="1400" b="1" dirty="0" err="1" smtClean="0">
                <a:latin typeface="+mj-lt"/>
                <a:ea typeface="Calibri"/>
                <a:cs typeface="Times New Roman"/>
              </a:rPr>
              <a:t>Bielecka</a:t>
            </a:r>
            <a:r>
              <a:rPr lang="en-US" sz="1400" b="1" dirty="0" smtClean="0">
                <a:latin typeface="+mj-lt"/>
                <a:ea typeface="Calibri"/>
                <a:cs typeface="Times New Roman"/>
              </a:rPr>
              <a:t>, 2006; </a:t>
            </a:r>
            <a:r>
              <a:rPr lang="en-US" sz="1400" b="1" dirty="0">
                <a:latin typeface="+mj-lt"/>
                <a:ea typeface="Calibri"/>
                <a:cs typeface="Times New Roman"/>
              </a:rPr>
              <a:t>Abdulla et al., 2014</a:t>
            </a:r>
            <a:r>
              <a:rPr lang="en-US" sz="1400" b="1" dirty="0" smtClean="0">
                <a:latin typeface="+mj-lt"/>
                <a:ea typeface="Calibri"/>
                <a:cs typeface="Times New Roman"/>
              </a:rPr>
              <a:t>)</a:t>
            </a:r>
            <a:endParaRPr lang="en-US" sz="1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51" y="533400"/>
            <a:ext cx="6934200" cy="9144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Autoaggregation 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>of the LAB </a:t>
            </a:r>
            <a:r>
              <a:rPr lang="en-GB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strains with hydrophobic cell surface 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45372"/>
              </p:ext>
            </p:extLst>
          </p:nvPr>
        </p:nvGraphicFramePr>
        <p:xfrm>
          <a:off x="434163" y="1524001"/>
          <a:ext cx="6026888" cy="350519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213294"/>
                <a:gridCol w="1770403"/>
                <a:gridCol w="2043191"/>
              </a:tblGrid>
              <a:tr h="3848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LAB strains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Autoaggregation (%)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483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PBS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MRS broth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5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 smtClean="0">
                          <a:effectLst/>
                        </a:rPr>
                        <a:t>Lactobacillus plantarum </a:t>
                      </a:r>
                      <a:r>
                        <a:rPr lang="en-GB" sz="2000" dirty="0">
                          <a:effectLst/>
                        </a:rPr>
                        <a:t>B411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62.0</a:t>
                      </a:r>
                      <a:r>
                        <a:rPr lang="en-GB" sz="2000" baseline="30000" dirty="0" smtClean="0">
                          <a:effectLst/>
                        </a:rPr>
                        <a:t>b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(3.0) </a:t>
                      </a:r>
                      <a:r>
                        <a:rPr lang="en-GB" sz="2000" baseline="0" dirty="0" smtClean="0">
                          <a:effectLst/>
                        </a:rPr>
                        <a:t>*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93.0</a:t>
                      </a:r>
                      <a:r>
                        <a:rPr lang="en-GB" sz="2000" baseline="30000" dirty="0" smtClean="0">
                          <a:effectLst/>
                        </a:rPr>
                        <a:t>b </a:t>
                      </a:r>
                      <a:r>
                        <a:rPr lang="en-GB" sz="1400" dirty="0" smtClean="0">
                          <a:effectLst/>
                        </a:rPr>
                        <a:t>(4.0)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04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 smtClean="0">
                          <a:effectLst/>
                        </a:rPr>
                        <a:t>Lactobacillus </a:t>
                      </a:r>
                      <a:r>
                        <a:rPr lang="en-GB" sz="2000" i="1" dirty="0">
                          <a:effectLst/>
                        </a:rPr>
                        <a:t>plantarum </a:t>
                      </a:r>
                      <a:r>
                        <a:rPr lang="en-GB" sz="2000" dirty="0">
                          <a:effectLst/>
                        </a:rPr>
                        <a:t>FS2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54.5</a:t>
                      </a:r>
                      <a:r>
                        <a:rPr lang="en-GB" sz="2000" baseline="30000" dirty="0" smtClean="0">
                          <a:effectLst/>
                        </a:rPr>
                        <a:t>ab </a:t>
                      </a:r>
                      <a:r>
                        <a:rPr lang="en-GB" sz="1400" dirty="0" smtClean="0">
                          <a:effectLst/>
                        </a:rPr>
                        <a:t>(4.0)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85.0</a:t>
                      </a:r>
                      <a:r>
                        <a:rPr lang="en-GB" sz="2000" baseline="30000" dirty="0" smtClean="0">
                          <a:effectLst/>
                        </a:rPr>
                        <a:t>ab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smtClean="0">
                          <a:effectLst/>
                        </a:rPr>
                        <a:t>(4</a:t>
                      </a:r>
                      <a:r>
                        <a:rPr lang="en-GB" sz="1400" dirty="0" smtClean="0">
                          <a:effectLst/>
                        </a:rPr>
                        <a:t>.0)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04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 smtClean="0">
                          <a:effectLst/>
                        </a:rPr>
                        <a:t>Pediococcus pentosaceus </a:t>
                      </a:r>
                      <a:r>
                        <a:rPr lang="en-GB" sz="2000" dirty="0">
                          <a:effectLst/>
                        </a:rPr>
                        <a:t>D39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43.0</a:t>
                      </a:r>
                      <a:r>
                        <a:rPr lang="en-GB" sz="2000" baseline="30000" dirty="0" smtClean="0">
                          <a:effectLst/>
                        </a:rPr>
                        <a:t>a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1600" baseline="0" dirty="0" smtClean="0">
                          <a:effectLst/>
                        </a:rPr>
                        <a:t>(</a:t>
                      </a:r>
                      <a:r>
                        <a:rPr lang="en-GB" sz="1600" dirty="0" smtClean="0">
                          <a:effectLst/>
                        </a:rPr>
                        <a:t>2.0)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76.5</a:t>
                      </a:r>
                      <a:r>
                        <a:rPr lang="en-GB" sz="2000" baseline="30000" dirty="0" smtClean="0">
                          <a:effectLst/>
                        </a:rPr>
                        <a:t>a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(4.0)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6863" y="4990515"/>
            <a:ext cx="617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Means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standard deviation </a:t>
            </a:r>
            <a:r>
              <a:rPr lang="en-GB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GB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3).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in the same column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different letters are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different at p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lang="en-GB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C:\Users\The fayemis\Documents\PhD\probiotic assay\Results\Adhesion Assay\USEM\LPO_01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2774"/>
            <a:ext cx="2347136" cy="22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4359825"/>
            <a:ext cx="266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F6FC6">
                    <a:lumMod val="50000"/>
                  </a:srgbClr>
                </a:solidFill>
              </a:rPr>
              <a:t>SEM showing auto-aggregation of </a:t>
            </a:r>
            <a:r>
              <a:rPr lang="en-US" sz="1400" i="1" dirty="0" smtClean="0">
                <a:solidFill>
                  <a:srgbClr val="0F6FC6">
                    <a:lumMod val="50000"/>
                  </a:srgbClr>
                </a:solidFill>
              </a:rPr>
              <a:t>L. plantarum </a:t>
            </a:r>
            <a:r>
              <a:rPr lang="en-US" sz="1400" dirty="0" smtClean="0">
                <a:solidFill>
                  <a:srgbClr val="0F6FC6">
                    <a:lumMod val="50000"/>
                  </a:srgbClr>
                </a:solidFill>
              </a:rPr>
              <a:t>B411</a:t>
            </a:r>
            <a:endParaRPr lang="en-GB" sz="14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133600" y="5604580"/>
            <a:ext cx="6019800" cy="415220"/>
          </a:xfrm>
          <a:prstGeom prst="rect">
            <a:avLst/>
          </a:prstGeom>
          <a:solidFill>
            <a:schemeClr val="lt1">
              <a:alpha val="0"/>
            </a:schemeClr>
          </a:solidFill>
          <a:ln w="127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Autoaggregation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(%)	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=     1 – (A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/A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× 100</a:t>
            </a:r>
            <a:endParaRPr lang="en-US" sz="16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863" y="6019800"/>
            <a:ext cx="8369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Where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A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represents absorbance at time t and A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is the absorbance at time 0 (Del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Re et al., 2000; Kos et al., 2003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;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Orlowski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and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Bielecka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2006;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Abdulla et al., 2014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648325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Calculated using :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22669"/>
              </p:ext>
            </p:extLst>
          </p:nvPr>
        </p:nvGraphicFramePr>
        <p:xfrm>
          <a:off x="857250" y="1198126"/>
          <a:ext cx="7696200" cy="4526184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2132397"/>
                <a:gridCol w="1954773"/>
                <a:gridCol w="1804515"/>
                <a:gridCol w="1804515"/>
              </a:tblGrid>
              <a:tr h="7701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</a:rPr>
                        <a:t>E. Coli </a:t>
                      </a:r>
                      <a:r>
                        <a:rPr lang="en-GB" sz="1800" dirty="0" smtClean="0">
                          <a:effectLst/>
                        </a:rPr>
                        <a:t>indication Strain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Inhibition zone (mm)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95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</a:rPr>
                        <a:t>Lactobacillus Plantarum </a:t>
                      </a:r>
                      <a:r>
                        <a:rPr lang="en-GB" sz="1800" b="1" dirty="0" smtClean="0">
                          <a:effectLst/>
                        </a:rPr>
                        <a:t>B411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</a:rPr>
                        <a:t>Lactobacillus</a:t>
                      </a:r>
                      <a:r>
                        <a:rPr lang="en-GB" sz="1800" b="1" i="1" baseline="0" dirty="0" smtClean="0">
                          <a:effectLst/>
                        </a:rPr>
                        <a:t> plantarum </a:t>
                      </a:r>
                      <a:r>
                        <a:rPr lang="en-GB" sz="1800" b="1" baseline="0" dirty="0" smtClean="0">
                          <a:effectLst/>
                        </a:rPr>
                        <a:t>FS2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i="1" dirty="0" smtClean="0">
                          <a:effectLst/>
                        </a:rPr>
                        <a:t>Pediococcus</a:t>
                      </a:r>
                      <a:r>
                        <a:rPr lang="en-GB" sz="1800" b="1" i="1" baseline="0" dirty="0" smtClean="0">
                          <a:effectLst/>
                        </a:rPr>
                        <a:t> pentosaceus </a:t>
                      </a:r>
                      <a:r>
                        <a:rPr lang="en-GB" sz="1800" b="1" baseline="0" dirty="0" smtClean="0">
                          <a:effectLst/>
                        </a:rPr>
                        <a:t>D39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100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</a:rPr>
                        <a:t>Non-O157 STEC</a:t>
                      </a:r>
                      <a:r>
                        <a:rPr lang="en-GB" sz="1800" i="1" baseline="0" dirty="0" smtClean="0">
                          <a:effectLst/>
                        </a:rPr>
                        <a:t> </a:t>
                      </a:r>
                      <a:r>
                        <a:rPr lang="en-GB" sz="1800" baseline="0" dirty="0" smtClean="0">
                          <a:effectLst/>
                        </a:rPr>
                        <a:t>(UPE</a:t>
                      </a:r>
                      <a:r>
                        <a:rPr lang="en-GB" sz="1800" dirty="0" smtClean="0">
                          <a:effectLst/>
                        </a:rPr>
                        <a:t>1)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26.0</a:t>
                      </a:r>
                      <a:r>
                        <a:rPr lang="en-GB" sz="1800" b="1" baseline="30000" dirty="0" smtClean="0">
                          <a:effectLst/>
                        </a:rPr>
                        <a:t>b</a:t>
                      </a:r>
                      <a:r>
                        <a:rPr lang="en-GB" sz="1800" b="1" baseline="0" dirty="0" smtClean="0">
                          <a:effectLst/>
                        </a:rPr>
                        <a:t> </a:t>
                      </a:r>
                      <a:r>
                        <a:rPr lang="en-GB" sz="1400" b="1" baseline="0" dirty="0" smtClean="0">
                          <a:effectLst/>
                        </a:rPr>
                        <a:t>(2.0) </a:t>
                      </a:r>
                      <a:r>
                        <a:rPr lang="en-GB" sz="1800" b="1" baseline="30000" dirty="0" smtClean="0">
                          <a:effectLst/>
                        </a:rPr>
                        <a:t>*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27.5</a:t>
                      </a:r>
                      <a:r>
                        <a:rPr lang="en-GB" sz="1800" b="1" baseline="30000" dirty="0" smtClean="0">
                          <a:effectLst/>
                        </a:rPr>
                        <a:t>c </a:t>
                      </a:r>
                      <a:r>
                        <a:rPr lang="en-GB" sz="1400" b="1" dirty="0" smtClean="0">
                          <a:effectLst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21.0</a:t>
                      </a:r>
                      <a:r>
                        <a:rPr lang="en-GB" sz="1800" b="1" baseline="30000" dirty="0" smtClean="0">
                          <a:effectLst/>
                        </a:rPr>
                        <a:t>b</a:t>
                      </a:r>
                      <a:r>
                        <a:rPr lang="en-GB" sz="18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28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</a:rPr>
                        <a:t>Non-O157 STEC</a:t>
                      </a:r>
                      <a:r>
                        <a:rPr lang="en-GB" sz="1800" i="1" baseline="0" dirty="0" smtClean="0">
                          <a:effectLst/>
                        </a:rPr>
                        <a:t> </a:t>
                      </a:r>
                      <a:r>
                        <a:rPr lang="en-GB" sz="1800" baseline="0" dirty="0" smtClean="0">
                          <a:effectLst/>
                        </a:rPr>
                        <a:t>(UPE6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28.0</a:t>
                      </a:r>
                      <a:r>
                        <a:rPr lang="en-GB" sz="1800" b="1" baseline="30000" dirty="0" smtClean="0">
                          <a:effectLst/>
                        </a:rPr>
                        <a:t>b</a:t>
                      </a:r>
                      <a:r>
                        <a:rPr lang="en-GB" sz="18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(3.0)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19.0</a:t>
                      </a:r>
                      <a:r>
                        <a:rPr lang="en-US" sz="1800" b="1" baseline="30000" dirty="0" smtClean="0">
                          <a:effectLst/>
                        </a:rPr>
                        <a:t>b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21.5</a:t>
                      </a:r>
                      <a:r>
                        <a:rPr lang="en-GB" sz="1800" b="1" baseline="30000" dirty="0" smtClean="0">
                          <a:effectLst/>
                        </a:rPr>
                        <a:t>b</a:t>
                      </a:r>
                      <a:r>
                        <a:rPr lang="en-GB" sz="18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010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</a:rPr>
                        <a:t>Non-O157 STEC</a:t>
                      </a:r>
                      <a:r>
                        <a:rPr lang="en-GB" sz="1800" i="1" baseline="0" dirty="0" smtClean="0">
                          <a:effectLst/>
                        </a:rPr>
                        <a:t> </a:t>
                      </a:r>
                      <a:r>
                        <a:rPr lang="en-GB" sz="1800" baseline="0" dirty="0" smtClean="0">
                          <a:effectLst/>
                        </a:rPr>
                        <a:t>(UPE8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28.0</a:t>
                      </a:r>
                      <a:r>
                        <a:rPr lang="en-GB" sz="1800" b="1" baseline="30000" dirty="0" smtClean="0">
                          <a:effectLst/>
                        </a:rPr>
                        <a:t>b</a:t>
                      </a:r>
                      <a:r>
                        <a:rPr lang="en-GB" sz="18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20.0</a:t>
                      </a:r>
                      <a:r>
                        <a:rPr lang="en-GB" sz="1800" b="1" baseline="30000" dirty="0" smtClean="0">
                          <a:effectLst/>
                        </a:rPr>
                        <a:t>b</a:t>
                      </a:r>
                      <a:r>
                        <a:rPr lang="en-GB" sz="18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(3.0)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25.5</a:t>
                      </a:r>
                      <a:r>
                        <a:rPr lang="en-GB" sz="1800" b="1" baseline="30000" dirty="0" smtClean="0">
                          <a:effectLst/>
                        </a:rPr>
                        <a:t>c </a:t>
                      </a:r>
                      <a:r>
                        <a:rPr lang="en-GB" sz="1400" b="1" dirty="0" smtClean="0">
                          <a:effectLst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757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ATCC 25922</a:t>
                      </a:r>
                      <a:endParaRPr lang="en-GB" sz="1800" b="1" dirty="0"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17.0</a:t>
                      </a:r>
                      <a:r>
                        <a:rPr lang="en-GB" sz="1800" b="1" baseline="30000" dirty="0" smtClean="0">
                          <a:effectLst/>
                        </a:rPr>
                        <a:t>a</a:t>
                      </a:r>
                      <a:r>
                        <a:rPr lang="en-GB" sz="18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13.0</a:t>
                      </a:r>
                      <a:r>
                        <a:rPr lang="en-US" sz="1800" b="1" baseline="30000" dirty="0" smtClean="0">
                          <a:effectLst/>
                        </a:rPr>
                        <a:t>a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15.0</a:t>
                      </a:r>
                      <a:r>
                        <a:rPr lang="en-GB" sz="1800" b="1" baseline="30000" dirty="0" smtClean="0">
                          <a:effectLst/>
                        </a:rPr>
                        <a:t>a</a:t>
                      </a:r>
                      <a:r>
                        <a:rPr lang="en-GB" sz="1800" b="1" dirty="0" smtClean="0">
                          <a:effectLst/>
                        </a:rPr>
                        <a:t> </a:t>
                      </a:r>
                      <a:r>
                        <a:rPr lang="en-GB" sz="1400" b="1" dirty="0" smtClean="0">
                          <a:effectLst/>
                        </a:rPr>
                        <a:t>(1.0)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338554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Antimicrobial activity of</a:t>
            </a:r>
            <a:r>
              <a:rPr lang="en-US" sz="2400" b="1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400" b="1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en-US" sz="2400" b="1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strains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against pathogenic </a:t>
            </a:r>
            <a:r>
              <a:rPr lang="en-US" sz="2400" b="1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 coli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indicator strains</a:t>
            </a:r>
            <a:endParaRPr lang="en-GB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625" y="5852370"/>
            <a:ext cx="7772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standard deviation </a:t>
            </a:r>
            <a:r>
              <a:rPr lang="en-GB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GB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3). </a:t>
            </a:r>
            <a:endParaRPr lang="en-GB" sz="12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v</a:t>
            </a:r>
            <a:r>
              <a:rPr lang="en-US" sz="12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alues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column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superscript are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different at p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lang="en-GB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610600" cy="3009900"/>
          </a:xfrm>
        </p:spPr>
        <p:txBody>
          <a:bodyPr>
            <a:no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da-DK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/>
            </a:r>
            <a:br>
              <a:rPr lang="da-DK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</a:br>
            <a:r>
              <a:rPr lang="en-US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>Prevention of Non-O157 Shiga Toxin Producing </a:t>
            </a:r>
            <a:r>
              <a:rPr lang="en-US" altLang="en-US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>Escherichia coli </a:t>
            </a:r>
            <a:r>
              <a:rPr lang="en-US" alt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>i</a:t>
            </a:r>
            <a:r>
              <a:rPr lang="en-US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>n Traditionally Fermented African Complementary Foods.</a:t>
            </a:r>
            <a:br>
              <a:rPr lang="en-US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</a:br>
            <a:r>
              <a:rPr lang="en-US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/>
            </a:r>
            <a:br>
              <a:rPr lang="en-US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</a:br>
            <a:r>
              <a:rPr lang="en-US" altLang="en-US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>by</a:t>
            </a:r>
            <a:r>
              <a:rPr lang="en-US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/>
            </a:r>
            <a:br>
              <a:rPr lang="en-US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</a:br>
            <a:r>
              <a:rPr lang="en-US" alt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/>
            </a:r>
            <a:br>
              <a:rPr lang="en-US" altLang="en-US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</a:br>
            <a:r>
              <a:rPr lang="en-US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oneSans" pitchFamily="2" charset="0"/>
                <a:ea typeface="+mn-ea"/>
                <a:cs typeface="+mn-cs"/>
              </a:rPr>
              <a:t>Fayemi Olanrewaju (Ph.D)</a:t>
            </a:r>
            <a:endParaRPr lang="en-GB" sz="3200" b="1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581400" cy="1733550"/>
          </a:xfrm>
          <a:prstGeom prst="rect">
            <a:avLst/>
          </a:prstGeom>
          <a:solidFill>
            <a:srgbClr val="FFC000">
              <a:alpha val="15000"/>
            </a:srgbClr>
          </a:solidFill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10" name="Picture 4" descr="C:\Users\The fayemis\Documents\Bluetooth Received Folder\2017_01_16_14.37.21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83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4435" r="9284" b="63145"/>
          <a:stretch/>
        </p:blipFill>
        <p:spPr bwMode="auto">
          <a:xfrm>
            <a:off x="5562600" y="9525"/>
            <a:ext cx="3581400" cy="1743075"/>
          </a:xfrm>
          <a:prstGeom prst="rect">
            <a:avLst/>
          </a:prstGeom>
          <a:blipFill dpi="0" rotWithShape="1">
            <a:blip r:embed="rId6">
              <a:alphaModFix amt="83000"/>
            </a:blip>
            <a:srcRect/>
            <a:tile tx="0" ty="0" sx="100000" sy="100000" flip="none" algn="tl"/>
          </a:blipFill>
          <a:effectLst>
            <a:glow>
              <a:schemeClr val="bg1"/>
            </a:glow>
            <a:outerShdw blurRad="50800" dist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6" name="Picture 5" descr="http://www.oxoid.com/bluePress/uk/en/images/pr008703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6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29" r="-2" b="1080"/>
          <a:stretch>
            <a:fillRect/>
          </a:stretch>
        </p:blipFill>
        <p:spPr bwMode="auto">
          <a:xfrm>
            <a:off x="3581400" y="47625"/>
            <a:ext cx="1981200" cy="1704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23824" y="5638800"/>
            <a:ext cx="2847975" cy="1194151"/>
            <a:chOff x="123825" y="5638800"/>
            <a:chExt cx="2286000" cy="1194151"/>
          </a:xfrm>
        </p:grpSpPr>
        <p:pic>
          <p:nvPicPr>
            <p:cNvPr id="7169" name="Picture 1" descr="175px-University_of_Lagos_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5638800"/>
              <a:ext cx="704850" cy="68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23825" y="6278953"/>
              <a:ext cx="22860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ea typeface="Calibri" pitchFamily="34" charset="0"/>
                  <a:cs typeface="Times New Roman" pitchFamily="18" charset="0"/>
                </a:rPr>
                <a:t>UNIVERSITY OF LAGOS</a:t>
              </a:r>
              <a:endParaRPr kumimoji="0" lang="en-GB" altLang="en-US" sz="1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ea typeface="Calibri" pitchFamily="34" charset="0"/>
                  <a:cs typeface="Times New Roman" pitchFamily="18" charset="0"/>
                </a:rPr>
                <a:t>FACULTY OF SCIENCE</a:t>
              </a:r>
              <a:endParaRPr kumimoji="0" lang="en-GB" altLang="en-US" sz="1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ea typeface="Calibri" pitchFamily="34" charset="0"/>
                  <a:cs typeface="Times New Roman" pitchFamily="18" charset="0"/>
                </a:rPr>
                <a:t>SEMINAR SERIES, JANUARY, 2017</a:t>
              </a:r>
              <a:endParaRPr kumimoji="0" lang="en-GB" altLang="en-US" sz="1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53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772400" cy="53340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Bacterial adhesion to Caco-2 cells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0"/>
            <a:ext cx="2362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3" y="3657600"/>
            <a:ext cx="2589084" cy="2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98" y="3715325"/>
            <a:ext cx="2484474" cy="220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u13025598\Google Drive\PhD\Results\Write up\Manuscripts\Chapter 3-Probiotic\Adhesion Assay\SEM pix\Pento_026.tif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31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88" b="6930"/>
          <a:stretch/>
        </p:blipFill>
        <p:spPr bwMode="auto">
          <a:xfrm>
            <a:off x="3275088" y="3670302"/>
            <a:ext cx="2586925" cy="2245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7"/>
          <p:cNvSpPr txBox="1"/>
          <p:nvPr/>
        </p:nvSpPr>
        <p:spPr>
          <a:xfrm>
            <a:off x="4872441" y="5596888"/>
            <a:ext cx="924560" cy="2762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000" b="1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2µm  1KV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726997" y="5649911"/>
            <a:ext cx="924560" cy="2762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000" b="1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2µm  1KV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973905" y="5596513"/>
            <a:ext cx="924560" cy="2762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000" b="1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2µm  1KV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4554044" y="2714625"/>
            <a:ext cx="924560" cy="2762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000" b="1" dirty="0"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2µm  1KV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73905" y="5622288"/>
            <a:ext cx="842645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4554044" y="2728802"/>
            <a:ext cx="842645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7726996" y="5658424"/>
            <a:ext cx="842645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4899979" y="5596513"/>
            <a:ext cx="842645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6" name="Down Arrow 15"/>
          <p:cNvSpPr/>
          <p:nvPr/>
        </p:nvSpPr>
        <p:spPr>
          <a:xfrm>
            <a:off x="4188534" y="3060700"/>
            <a:ext cx="533400" cy="609602"/>
          </a:xfrm>
          <a:prstGeom prst="down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Bent Arrow 19"/>
          <p:cNvSpPr/>
          <p:nvPr/>
        </p:nvSpPr>
        <p:spPr>
          <a:xfrm rot="5400000">
            <a:off x="5629456" y="1590859"/>
            <a:ext cx="2209800" cy="2076085"/>
          </a:xfrm>
          <a:prstGeom prst="bentArrow">
            <a:avLst>
              <a:gd name="adj1" fmla="val 12040"/>
              <a:gd name="adj2" fmla="val 11522"/>
              <a:gd name="adj3" fmla="val 16913"/>
              <a:gd name="adj4" fmla="val 22085"/>
            </a:avLst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5400000" flipV="1">
            <a:off x="1219200" y="1676400"/>
            <a:ext cx="2209800" cy="1752600"/>
          </a:xfrm>
          <a:prstGeom prst="bentArrow">
            <a:avLst>
              <a:gd name="adj1" fmla="val 16775"/>
              <a:gd name="adj2" fmla="val 15805"/>
              <a:gd name="adj3" fmla="val 23030"/>
              <a:gd name="adj4" fmla="val 22085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493" y="5943600"/>
            <a:ext cx="8514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SEM showing  (a) Caco-2 cell,  adherence of (</a:t>
            </a:r>
            <a:r>
              <a:rPr lang="en-US" b="1" dirty="0" smtClean="0">
                <a:solidFill>
                  <a:prstClr val="black"/>
                </a:solidFill>
              </a:rPr>
              <a:t>b) </a:t>
            </a:r>
            <a:r>
              <a:rPr lang="en-GB" b="1" i="1" dirty="0">
                <a:solidFill>
                  <a:prstClr val="black"/>
                </a:solidFill>
                <a:ea typeface="Calibri"/>
                <a:cs typeface="Times New Roman"/>
              </a:rPr>
              <a:t>L. plantarum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B411, (c) </a:t>
            </a:r>
            <a:r>
              <a:rPr lang="en-GB" b="1" i="1" dirty="0">
                <a:solidFill>
                  <a:prstClr val="black"/>
                </a:solidFill>
                <a:ea typeface="Calibri"/>
                <a:cs typeface="Times New Roman"/>
              </a:rPr>
              <a:t>L. plantarum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FS2 and 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d) </a:t>
            </a:r>
            <a:r>
              <a:rPr lang="en-GB" b="1" i="1" dirty="0">
                <a:solidFill>
                  <a:prstClr val="black"/>
                </a:solidFill>
                <a:ea typeface="Calibri"/>
                <a:cs typeface="Times New Roman"/>
              </a:rPr>
              <a:t>P. pentosaceus 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D39 </a:t>
            </a:r>
            <a:r>
              <a:rPr lang="en-US" b="1" dirty="0">
                <a:solidFill>
                  <a:prstClr val="black"/>
                </a:solidFill>
              </a:rPr>
              <a:t>to Caco-2 cells. 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6773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5888" y="371532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1756" y="368439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3901" y="914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526171"/>
              </p:ext>
            </p:extLst>
          </p:nvPr>
        </p:nvGraphicFramePr>
        <p:xfrm>
          <a:off x="914400" y="685800"/>
          <a:ext cx="6858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5486400"/>
            <a:ext cx="8762999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Adhesion of </a:t>
            </a:r>
            <a:r>
              <a:rPr lang="en-GB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L. plantarum</a:t>
            </a:r>
            <a:r>
              <a:rPr lang="en-GB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B411, </a:t>
            </a:r>
            <a:r>
              <a:rPr lang="en-GB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P. pentosaceus </a:t>
            </a:r>
            <a:r>
              <a:rPr lang="en-GB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D39 and </a:t>
            </a:r>
            <a:r>
              <a:rPr lang="en-GB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L. plantarum</a:t>
            </a:r>
            <a:r>
              <a:rPr lang="en-GB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FS2 to Caco-2 cells.</a:t>
            </a:r>
            <a:r>
              <a:rPr lang="en-GB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GB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en-GB" sz="12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Each </a:t>
            </a:r>
            <a:r>
              <a:rPr lang="en-GB" sz="1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adhesion assay was expressed as mean ± standard deviation (n = 3). </a:t>
            </a:r>
            <a:r>
              <a:rPr lang="en-GB" sz="12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Bar </a:t>
            </a:r>
            <a:r>
              <a:rPr lang="en-GB" sz="12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graphs with different superscript are significantly different at p ˂ 0.05</a:t>
            </a:r>
            <a:endParaRPr lang="en-GB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" y="5486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Phylogenetic tree highlighting the position of characterised </a:t>
            </a:r>
            <a:r>
              <a:rPr lang="en-GB" sz="1400" b="1" i="1" dirty="0" smtClean="0"/>
              <a:t>L. plantarum (B411 &amp; FS2) </a:t>
            </a:r>
            <a:r>
              <a:rPr lang="en-GB" sz="1400" b="1" dirty="0"/>
              <a:t>relative to the representative potential probiotic strains in the GenBank (NCBI). </a:t>
            </a:r>
            <a:endParaRPr lang="en-GB" sz="1400" b="1" dirty="0" smtClean="0"/>
          </a:p>
        </p:txBody>
      </p:sp>
      <p:sp>
        <p:nvSpPr>
          <p:cNvPr id="4" name="Oval 3"/>
          <p:cNvSpPr/>
          <p:nvPr/>
        </p:nvSpPr>
        <p:spPr>
          <a:xfrm>
            <a:off x="4000500" y="3124200"/>
            <a:ext cx="1905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867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2166937"/>
            <a:ext cx="1981200" cy="353943"/>
          </a:xfrm>
          <a:prstGeom prst="rect">
            <a:avLst/>
          </a:prstGeom>
          <a:solidFill>
            <a:srgbClr val="FFFFCC"/>
          </a:solidFill>
          <a:effectLst>
            <a:reflection endPos="0" dir="5400000" sy="-100000" algn="bl" rotWithShape="0"/>
          </a:effectLst>
        </p:spPr>
        <p:txBody>
          <a:bodyPr wrap="square" lIns="45720" tIns="91440" rIns="0" bIns="45720" rtlCol="0" anchor="b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plantarum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B411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00500" y="2115308"/>
            <a:ext cx="21717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1796" y="6248400"/>
            <a:ext cx="87629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1050" b="1" i="1" dirty="0">
                <a:solidFill>
                  <a:prstClr val="black"/>
                </a:solidFill>
              </a:rPr>
              <a:t>The tree was constructed by the </a:t>
            </a:r>
            <a:r>
              <a:rPr lang="en-GB" sz="1050" b="1" i="1" dirty="0" err="1">
                <a:solidFill>
                  <a:prstClr val="black"/>
                </a:solidFill>
              </a:rPr>
              <a:t>neighbor</a:t>
            </a:r>
            <a:r>
              <a:rPr lang="en-GB" sz="1050" b="1" i="1" dirty="0">
                <a:solidFill>
                  <a:prstClr val="black"/>
                </a:solidFill>
              </a:rPr>
              <a:t>-joining method based on alignments of 16S rDNA gene sequences. Corresponding NCBI accession numbers are shown in parentheses. Numbers at the nodes indicate support values obtained from 1,000 bootstrap replications.</a:t>
            </a:r>
            <a:endParaRPr lang="en-GB" sz="1050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14800" y="762000"/>
            <a:ext cx="2590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4171" y="540635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Phylogenetic tree highlighting the position of characterised </a:t>
            </a:r>
            <a:r>
              <a:rPr lang="en-GB" sz="1400" b="1" i="1" dirty="0" smtClean="0"/>
              <a:t>P. pentosaceus D39 </a:t>
            </a:r>
            <a:r>
              <a:rPr lang="en-GB" sz="1400" b="1" dirty="0"/>
              <a:t>relative to the representative potential probiotic strains in the GenBank (NCBI). </a:t>
            </a:r>
            <a:endParaRPr lang="en-GB" sz="14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  <a14:imgEffect>
                      <a14:saturation sat="400000"/>
                    </a14:imgEffect>
                    <a14:imgEffect>
                      <a14:brightnessContrast bright="2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57200"/>
            <a:ext cx="8077200" cy="494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1796" y="6096000"/>
            <a:ext cx="87629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1100" b="1" i="1" dirty="0">
                <a:solidFill>
                  <a:prstClr val="black"/>
                </a:solidFill>
              </a:rPr>
              <a:t>The tree was constructed by the </a:t>
            </a:r>
            <a:r>
              <a:rPr lang="en-GB" sz="1100" b="1" i="1" dirty="0" err="1">
                <a:solidFill>
                  <a:prstClr val="black"/>
                </a:solidFill>
              </a:rPr>
              <a:t>neighbor</a:t>
            </a:r>
            <a:r>
              <a:rPr lang="en-GB" sz="1100" b="1" i="1" dirty="0">
                <a:solidFill>
                  <a:prstClr val="black"/>
                </a:solidFill>
              </a:rPr>
              <a:t>-joining method based on alignments of 16S rDNA gene sequences. Corresponding NCBI accession numbers are shown in parentheses. Numbers at the nodes indicate support values obtained from 1,000 bootstrap replications.</a:t>
            </a:r>
            <a:endParaRPr lang="en-GB" sz="11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95600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Effect of LAB with probiotic attributes on the </a:t>
            </a:r>
            <a:r>
              <a:rPr lang="en-US" sz="32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survival </a:t>
            </a:r>
            <a:r>
              <a:rPr lang="en-US" sz="3200" b="1" dirty="0">
                <a:solidFill>
                  <a:srgbClr val="990000"/>
                </a:solidFill>
                <a:latin typeface="Constantia" panose="02030602050306030303" pitchFamily="18" charset="0"/>
              </a:rPr>
              <a:t>of </a:t>
            </a:r>
            <a:r>
              <a:rPr lang="en-US" sz="32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non-O157 STEC strains in traditionally fermented dairy and cereal-based complementary foods</a:t>
            </a:r>
            <a:endParaRPr lang="en-GB" sz="3200" b="1" i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4916"/>
            <a:ext cx="3564194" cy="2433484"/>
          </a:xfrm>
          <a:prstGeom prst="rect">
            <a:avLst/>
          </a:prstGeom>
          <a:solidFill>
            <a:srgbClr val="FFC000">
              <a:alpha val="15000"/>
            </a:srgbClr>
          </a:solidFill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4" name="Picture 4" descr="C:\Users\The fayemis\Documents\Bluetooth Received Folder\2017_01_16_14.37.2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83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4435" r="9284" b="63145"/>
          <a:stretch/>
        </p:blipFill>
        <p:spPr bwMode="auto">
          <a:xfrm>
            <a:off x="5486400" y="9524"/>
            <a:ext cx="3657600" cy="2428875"/>
          </a:xfrm>
          <a:prstGeom prst="rect">
            <a:avLst/>
          </a:prstGeom>
          <a:blipFill dpi="0" rotWithShape="1">
            <a:blip r:embed="rId6">
              <a:alphaModFix amt="83000"/>
            </a:blip>
            <a:srcRect/>
            <a:tile tx="0" ty="0" sx="100000" sy="100000" flip="none" algn="tl"/>
          </a:blipFill>
          <a:effectLst>
            <a:glow>
              <a:schemeClr val="bg1"/>
            </a:glow>
            <a:outerShdw blurRad="50800" dist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61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/>
          <a:lstStyle/>
          <a:p>
            <a:r>
              <a:rPr lang="en-US" b="1" dirty="0" smtClean="0"/>
              <a:t>Objective 2 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52425" y="1828800"/>
            <a:ext cx="8629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990000"/>
                </a:solidFill>
                <a:cs typeface="Aharoni" panose="02010803020104030203" pitchFamily="2" charset="-79"/>
              </a:rPr>
              <a:t>To determine the </a:t>
            </a:r>
            <a:r>
              <a:rPr lang="en-US" sz="2800" b="1" dirty="0">
                <a:solidFill>
                  <a:srgbClr val="990000"/>
                </a:solidFill>
                <a:cs typeface="Aharoni" panose="02010803020104030203" pitchFamily="2" charset="-79"/>
              </a:rPr>
              <a:t>ability of </a:t>
            </a:r>
            <a:r>
              <a:rPr lang="en-US" sz="2800" b="1" dirty="0" smtClean="0">
                <a:solidFill>
                  <a:srgbClr val="990000"/>
                </a:solidFill>
                <a:cs typeface="Aharoni" panose="02010803020104030203" pitchFamily="2" charset="-79"/>
              </a:rPr>
              <a:t>presumptive probiotic </a:t>
            </a:r>
            <a:r>
              <a:rPr lang="en-US" sz="2800" b="1" dirty="0">
                <a:solidFill>
                  <a:srgbClr val="990000"/>
                </a:solidFill>
                <a:cs typeface="Aharoni" panose="02010803020104030203" pitchFamily="2" charset="-79"/>
              </a:rPr>
              <a:t>bacteria to inhibit acid tolerant non-O157 STEC strains </a:t>
            </a:r>
            <a:r>
              <a:rPr lang="en-US" sz="2800" b="1" dirty="0" smtClean="0">
                <a:solidFill>
                  <a:srgbClr val="990000"/>
                </a:solidFill>
                <a:cs typeface="Aharoni" panose="02010803020104030203" pitchFamily="2" charset="-79"/>
              </a:rPr>
              <a:t>in traditional African fermented complementary foods</a:t>
            </a:r>
            <a:endParaRPr lang="en-GB" sz="2800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74" y="461910"/>
            <a:ext cx="3170915" cy="39014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+mn-lt"/>
              </a:rPr>
              <a:t>Experimental-2 </a:t>
            </a:r>
            <a:endParaRPr lang="en-GB" sz="2800" b="1" dirty="0">
              <a:solidFill>
                <a:srgbClr val="800000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562850" y="3068638"/>
            <a:ext cx="0" cy="0"/>
          </a:xfrm>
          <a:prstGeom prst="line">
            <a:avLst/>
          </a:prstGeom>
          <a:noFill/>
          <a:ln w="9525" cap="flat" cmpd="sng" algn="ctr">
            <a:solidFill>
              <a:srgbClr val="F14124">
                <a:lumMod val="50000"/>
              </a:srgbClr>
            </a:solidFill>
            <a:prstDash val="solid"/>
          </a:ln>
          <a:effectLst/>
        </p:spPr>
      </p:cxnSp>
      <p:cxnSp>
        <p:nvCxnSpPr>
          <p:cNvPr id="4" name="Straight Connector 3"/>
          <p:cNvCxnSpPr/>
          <p:nvPr/>
        </p:nvCxnSpPr>
        <p:spPr>
          <a:xfrm>
            <a:off x="7562850" y="3068638"/>
            <a:ext cx="0" cy="0"/>
          </a:xfrm>
          <a:prstGeom prst="line">
            <a:avLst/>
          </a:prstGeom>
          <a:noFill/>
          <a:ln w="9525" cap="flat" cmpd="sng" algn="ctr">
            <a:solidFill>
              <a:srgbClr val="F14124">
                <a:lumMod val="50000"/>
              </a:srgbClr>
            </a:solidFill>
            <a:prstDash val="solid"/>
          </a:ln>
          <a:effectLst/>
        </p:spPr>
      </p:cxnSp>
      <p:cxnSp>
        <p:nvCxnSpPr>
          <p:cNvPr id="5" name="AutoShape 38"/>
          <p:cNvCxnSpPr>
            <a:cxnSpLocks noChangeShapeType="1"/>
          </p:cNvCxnSpPr>
          <p:nvPr/>
        </p:nvCxnSpPr>
        <p:spPr bwMode="auto">
          <a:xfrm>
            <a:off x="5237163" y="4508500"/>
            <a:ext cx="0" cy="0"/>
          </a:xfrm>
          <a:prstGeom prst="straightConnector1">
            <a:avLst/>
          </a:prstGeom>
          <a:noFill/>
          <a:ln w="9525">
            <a:solidFill>
              <a:srgbClr val="F14124">
                <a:lumMod val="50000"/>
              </a:srgbClr>
            </a:solidFill>
            <a:round/>
            <a:headEnd/>
            <a:tailEnd type="triangle" w="med" len="med"/>
          </a:ln>
        </p:spPr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57" y="656982"/>
            <a:ext cx="1915294" cy="79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933625" y="656982"/>
            <a:ext cx="1921379" cy="790818"/>
          </a:xfrm>
          <a:prstGeom prst="roundRect">
            <a:avLst>
              <a:gd name="adj" fmla="val 1882"/>
            </a:avLst>
          </a:prstGeom>
          <a:noFill/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7048" y="5528804"/>
            <a:ext cx="1957222" cy="685800"/>
          </a:xfrm>
          <a:prstGeom prst="roundRect">
            <a:avLst>
              <a:gd name="adj" fmla="val 30243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</a:rPr>
              <a:t>Enumeration on selective  agar</a:t>
            </a:r>
            <a:endParaRPr lang="en-GB" sz="1400" b="1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631597" y="1447801"/>
            <a:ext cx="358850" cy="228600"/>
          </a:xfrm>
          <a:prstGeom prst="downArrow">
            <a:avLst/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7157271" y="2740571"/>
            <a:ext cx="1835399" cy="750599"/>
          </a:xfrm>
          <a:prstGeom prst="downArrowCallout">
            <a:avLst>
              <a:gd name="adj1" fmla="val 19804"/>
              <a:gd name="adj2" fmla="val 26442"/>
              <a:gd name="adj3" fmla="val 25000"/>
              <a:gd name="adj4" fmla="val 64955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Cooling to 30 </a:t>
            </a:r>
            <a:r>
              <a:rPr lang="en-US" sz="1400" b="1" kern="0" baseline="3000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</a:t>
            </a:r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</a:t>
            </a: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ight Arrow Callout 18"/>
          <p:cNvSpPr/>
          <p:nvPr/>
        </p:nvSpPr>
        <p:spPr>
          <a:xfrm>
            <a:off x="247048" y="1985936"/>
            <a:ext cx="2135092" cy="3451988"/>
          </a:xfrm>
          <a:prstGeom prst="rightArrowCallout">
            <a:avLst>
              <a:gd name="adj1" fmla="val 6741"/>
              <a:gd name="adj2" fmla="val 10394"/>
              <a:gd name="adj3" fmla="val 8423"/>
              <a:gd name="adj4" fmla="val 88441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Determination of probiotic potential of the LAB strains in </a:t>
            </a:r>
            <a:r>
              <a:rPr lang="en-US" sz="1400" b="1" kern="0" dirty="0" err="1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ogi</a:t>
            </a:r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&amp; </a:t>
            </a:r>
            <a:r>
              <a:rPr lang="en-US" sz="1400" b="1" i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L. plantarum </a:t>
            </a:r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(CSIR, SA)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Acid and bile tolerance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Hydrophobicity (MATH)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Coaggregation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Autoaggregation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Antimicrobial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Adhesion to erythrocyte-like Caco-2 cells</a:t>
            </a:r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2362200" y="3159024"/>
            <a:ext cx="1269603" cy="1105812"/>
          </a:xfrm>
          <a:prstGeom prst="rightArrowCallout">
            <a:avLst>
              <a:gd name="adj1" fmla="val 16567"/>
              <a:gd name="adj2" fmla="val 17165"/>
              <a:gd name="adj3" fmla="val 23448"/>
              <a:gd name="adj4" fmla="val 69080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400" b="1" kern="0" dirty="0" smtClean="0">
                <a:solidFill>
                  <a:prstClr val="white"/>
                </a:solidFill>
                <a:latin typeface="Calibri" panose="020F0502020204030204" pitchFamily="34" charset="0"/>
              </a:rPr>
              <a:t>Selected potential Probiotic strains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42219" y="3487132"/>
            <a:ext cx="5259335" cy="676158"/>
          </a:xfrm>
          <a:prstGeom prst="roundRect">
            <a:avLst>
              <a:gd name="adj" fmla="val 30243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Inoculation with potential probiotic bacteria and acid adapted and non-acid adapted non-O157 STEC strains  </a:t>
            </a: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63416" y="6019800"/>
            <a:ext cx="2128209" cy="552332"/>
          </a:xfrm>
          <a:prstGeom prst="roundRect">
            <a:avLst>
              <a:gd name="adj" fmla="val 30243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Wet milling, sieving and souring for 48 h</a:t>
            </a: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880839" y="4184709"/>
            <a:ext cx="286477" cy="547806"/>
          </a:xfrm>
          <a:prstGeom prst="downArrow">
            <a:avLst/>
          </a:prstGeom>
          <a:solidFill>
            <a:srgbClr val="B4DCF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55484" y="4732515"/>
            <a:ext cx="1937186" cy="589637"/>
          </a:xfrm>
          <a:prstGeom prst="roundRect">
            <a:avLst>
              <a:gd name="adj" fmla="val 30243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Fermentation for  </a:t>
            </a: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24 h</a:t>
            </a:r>
          </a:p>
        </p:txBody>
      </p:sp>
      <p:sp>
        <p:nvSpPr>
          <p:cNvPr id="25" name="Down Arrow Callout 24"/>
          <p:cNvSpPr/>
          <p:nvPr/>
        </p:nvSpPr>
        <p:spPr>
          <a:xfrm>
            <a:off x="7056573" y="673585"/>
            <a:ext cx="1896908" cy="1041577"/>
          </a:xfrm>
          <a:prstGeom prst="downArrowCallout">
            <a:avLst>
              <a:gd name="adj1" fmla="val 13581"/>
              <a:gd name="adj2" fmla="val 14074"/>
              <a:gd name="adj3" fmla="val 25000"/>
              <a:gd name="adj4" fmla="val 65911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Sorghum flour </a:t>
            </a: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Down Arrow Callout 25"/>
          <p:cNvSpPr/>
          <p:nvPr/>
        </p:nvSpPr>
        <p:spPr>
          <a:xfrm>
            <a:off x="7118083" y="1713391"/>
            <a:ext cx="1896908" cy="1052841"/>
          </a:xfrm>
          <a:prstGeom prst="downArrowCallout">
            <a:avLst>
              <a:gd name="adj1" fmla="val 15193"/>
              <a:gd name="adj2" fmla="val 22414"/>
              <a:gd name="adj3" fmla="val 24307"/>
              <a:gd name="adj4" fmla="val 65190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Reconstitution in water and cooking for 30 mins</a:t>
            </a:r>
          </a:p>
        </p:txBody>
      </p:sp>
      <p:sp>
        <p:nvSpPr>
          <p:cNvPr id="27" name="Down Arrow Callout 26"/>
          <p:cNvSpPr/>
          <p:nvPr/>
        </p:nvSpPr>
        <p:spPr>
          <a:xfrm>
            <a:off x="5023329" y="1676401"/>
            <a:ext cx="1868079" cy="914399"/>
          </a:xfrm>
          <a:prstGeom prst="downArrowCallout">
            <a:avLst>
              <a:gd name="adj1" fmla="val 21076"/>
              <a:gd name="adj2" fmla="val 21256"/>
              <a:gd name="adj3" fmla="val 27223"/>
              <a:gd name="adj4" fmla="val 60228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Sorting and Cleaning </a:t>
            </a: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Down Arrow Callout 27"/>
          <p:cNvSpPr/>
          <p:nvPr/>
        </p:nvSpPr>
        <p:spPr>
          <a:xfrm>
            <a:off x="5079066" y="2590800"/>
            <a:ext cx="1896908" cy="900371"/>
          </a:xfrm>
          <a:prstGeom prst="downArrowCallout">
            <a:avLst>
              <a:gd name="adj1" fmla="val 17813"/>
              <a:gd name="adj2" fmla="val 22538"/>
              <a:gd name="adj3" fmla="val 25000"/>
              <a:gd name="adj4" fmla="val 65911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Stepping in potable tap water </a:t>
            </a: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Down Arrow Callout 28"/>
          <p:cNvSpPr/>
          <p:nvPr/>
        </p:nvSpPr>
        <p:spPr>
          <a:xfrm>
            <a:off x="3048000" y="2057400"/>
            <a:ext cx="1885625" cy="1429732"/>
          </a:xfrm>
          <a:prstGeom prst="downArrowCallout">
            <a:avLst>
              <a:gd name="adj1" fmla="val 13581"/>
              <a:gd name="adj2" fmla="val 14074"/>
              <a:gd name="adj3" fmla="val 20065"/>
              <a:gd name="adj4" fmla="val 67385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Times New Roman" pitchFamily="18" charset="0"/>
              </a:rPr>
              <a:t>Pasteurization</a:t>
            </a:r>
            <a:endParaRPr lang="en-US" sz="1400" b="1" dirty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r>
              <a:rPr lang="en-US" sz="1400" b="1" kern="0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&amp;</a:t>
            </a:r>
          </a:p>
          <a:p>
            <a:pPr algn="ctr"/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</a:t>
            </a:r>
            <a:r>
              <a:rPr lang="en-US" sz="1400" b="1" kern="0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noculation with yoghurt starter culture</a:t>
            </a:r>
          </a:p>
        </p:txBody>
      </p:sp>
      <p:sp>
        <p:nvSpPr>
          <p:cNvPr id="30" name="Down Arrow Callout 29"/>
          <p:cNvSpPr/>
          <p:nvPr/>
        </p:nvSpPr>
        <p:spPr>
          <a:xfrm>
            <a:off x="394897" y="860541"/>
            <a:ext cx="1788574" cy="1197521"/>
          </a:xfrm>
          <a:prstGeom prst="downArrowCallout">
            <a:avLst>
              <a:gd name="adj1" fmla="val 13581"/>
              <a:gd name="adj2" fmla="val 14074"/>
              <a:gd name="adj3" fmla="val 17962"/>
              <a:gd name="adj4" fmla="val 71776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Isolation and identification of LAB strains in </a:t>
            </a:r>
            <a:r>
              <a:rPr lang="en-US" sz="1400" b="1" kern="0" dirty="0" err="1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ogi</a:t>
            </a:r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799716" y="4163290"/>
            <a:ext cx="286477" cy="567815"/>
          </a:xfrm>
          <a:prstGeom prst="downArrow">
            <a:avLst/>
          </a:prstGeom>
          <a:solidFill>
            <a:srgbClr val="B4DCF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50004" y="4731105"/>
            <a:ext cx="1915294" cy="589637"/>
          </a:xfrm>
          <a:prstGeom prst="roundRect">
            <a:avLst>
              <a:gd name="adj" fmla="val 30243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Fermentation for 72 h</a:t>
            </a: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5791200" y="5257800"/>
            <a:ext cx="286477" cy="762000"/>
          </a:xfrm>
          <a:prstGeom prst="downArrow">
            <a:avLst/>
          </a:prstGeom>
          <a:solidFill>
            <a:srgbClr val="B4DCF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5400000">
            <a:off x="3417630" y="4456444"/>
            <a:ext cx="234725" cy="2679281"/>
          </a:xfrm>
          <a:prstGeom prst="downArrow">
            <a:avLst>
              <a:gd name="adj1" fmla="val 50000"/>
              <a:gd name="adj2" fmla="val 76283"/>
            </a:avLst>
          </a:prstGeom>
          <a:solidFill>
            <a:srgbClr val="B4DCFA">
              <a:lumMod val="50000"/>
            </a:srgbClr>
          </a:solidFill>
          <a:ln w="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200" kern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826708" y="5029200"/>
            <a:ext cx="0" cy="1371600"/>
          </a:xfrm>
          <a:prstGeom prst="line">
            <a:avLst/>
          </a:prstGeom>
          <a:noFill/>
          <a:ln w="107950" cap="flat" cmpd="sng" algn="ctr">
            <a:solidFill>
              <a:srgbClr val="B4DCFA">
                <a:lumMod val="50000"/>
              </a:srgbClr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 flipH="1">
            <a:off x="4769251" y="5029200"/>
            <a:ext cx="228599" cy="0"/>
          </a:xfrm>
          <a:prstGeom prst="line">
            <a:avLst/>
          </a:prstGeom>
          <a:noFill/>
          <a:ln w="107950" cap="flat" cmpd="sng" algn="ctr">
            <a:solidFill>
              <a:srgbClr val="B4DCFA">
                <a:lumMod val="50000"/>
              </a:srgbClr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 flipH="1">
            <a:off x="4851935" y="6343532"/>
            <a:ext cx="116591" cy="0"/>
          </a:xfrm>
          <a:prstGeom prst="line">
            <a:avLst/>
          </a:prstGeom>
          <a:noFill/>
          <a:ln w="107950" cap="flat" cmpd="sng" algn="ctr">
            <a:solidFill>
              <a:srgbClr val="B4DCFA">
                <a:lumMod val="50000"/>
              </a:srgbClr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>
            <a:off x="4871957" y="5764102"/>
            <a:ext cx="3311268" cy="0"/>
          </a:xfrm>
          <a:prstGeom prst="line">
            <a:avLst/>
          </a:prstGeom>
          <a:noFill/>
          <a:ln w="107950" cap="flat" cmpd="sng" algn="ctr">
            <a:solidFill>
              <a:srgbClr val="B4DCFA">
                <a:lumMod val="50000"/>
              </a:srgbClr>
            </a:solidFill>
            <a:prstDash val="sys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8153400" y="5320742"/>
            <a:ext cx="0" cy="492979"/>
          </a:xfrm>
          <a:prstGeom prst="line">
            <a:avLst/>
          </a:prstGeom>
          <a:noFill/>
          <a:ln w="146050" cap="flat" cmpd="sng" algn="ctr">
            <a:solidFill>
              <a:srgbClr val="B4DCFA">
                <a:lumMod val="50000"/>
              </a:srgbClr>
            </a:solidFill>
            <a:prstDash val="solid"/>
          </a:ln>
          <a:effectLst/>
        </p:spPr>
      </p:cxnSp>
      <p:sp>
        <p:nvSpPr>
          <p:cNvPr id="40" name="Rounded Rectangle 39"/>
          <p:cNvSpPr/>
          <p:nvPr/>
        </p:nvSpPr>
        <p:spPr>
          <a:xfrm>
            <a:off x="2944511" y="5521508"/>
            <a:ext cx="1239945" cy="274576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200" b="1" i="1" kern="0" dirty="0" smtClean="0">
                <a:solidFill>
                  <a:srgbClr val="B4DCFA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24 h interval</a:t>
            </a:r>
            <a:endParaRPr lang="en-GB" sz="1200" b="1" i="1" kern="0" dirty="0" smtClean="0">
              <a:solidFill>
                <a:srgbClr val="B4DCFA">
                  <a:lumMod val="50000"/>
                </a:srgb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50004" y="771279"/>
            <a:ext cx="1905000" cy="585201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b="1" kern="0" dirty="0" smtClean="0">
                <a:solidFill>
                  <a:srgbClr val="3333FF"/>
                </a:solidFill>
                <a:latin typeface="Trebuchet MS"/>
              </a:rPr>
              <a:t>Maize grains </a:t>
            </a:r>
            <a:endParaRPr lang="en-GB" b="1" kern="0" dirty="0" smtClean="0">
              <a:solidFill>
                <a:srgbClr val="3333FF"/>
              </a:solidFill>
              <a:latin typeface="Trebuchet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Experimental-2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own Arrow Callout 42"/>
          <p:cNvSpPr/>
          <p:nvPr/>
        </p:nvSpPr>
        <p:spPr>
          <a:xfrm>
            <a:off x="3048000" y="673584"/>
            <a:ext cx="1723178" cy="1307615"/>
          </a:xfrm>
          <a:prstGeom prst="downArrowCallout">
            <a:avLst>
              <a:gd name="adj1" fmla="val 20865"/>
              <a:gd name="adj2" fmla="val 19901"/>
              <a:gd name="adj3" fmla="val 15583"/>
              <a:gd name="adj4" fmla="val 59100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B4DCFA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Times New Roman" pitchFamily="18" charset="0"/>
              </a:rPr>
              <a:t>Raw </a:t>
            </a:r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</a:rPr>
              <a:t>goat’s </a:t>
            </a:r>
            <a:r>
              <a:rPr lang="en-GB" sz="1400" b="1" dirty="0">
                <a:solidFill>
                  <a:schemeClr val="bg1"/>
                </a:solidFill>
                <a:latin typeface="Times New Roman" pitchFamily="18" charset="0"/>
              </a:rPr>
              <a:t>milk</a:t>
            </a:r>
            <a:endParaRPr lang="en-US" sz="1400" b="1" dirty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09106" y="4668163"/>
            <a:ext cx="1915294" cy="589637"/>
          </a:xfrm>
          <a:prstGeom prst="roundRect">
            <a:avLst>
              <a:gd name="adj" fmla="val 30243"/>
            </a:avLst>
          </a:prstGeom>
          <a:solidFill>
            <a:srgbClr val="B4DCFA">
              <a:lumMod val="5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400" b="1" kern="0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Fermentation for </a:t>
            </a:r>
            <a:r>
              <a:rPr lang="en-US" sz="1400" b="1" kern="0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6</a:t>
            </a:r>
            <a:r>
              <a:rPr lang="en-US" sz="1400" b="1" kern="0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h</a:t>
            </a:r>
          </a:p>
          <a:p>
            <a:pPr algn="ctr"/>
            <a:endParaRPr lang="en-GB" sz="1400" kern="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3847573" y="4207610"/>
            <a:ext cx="286477" cy="463905"/>
          </a:xfrm>
          <a:prstGeom prst="downArrow">
            <a:avLst/>
          </a:prstGeom>
          <a:solidFill>
            <a:srgbClr val="B4DCF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Down Arrow 47"/>
          <p:cNvSpPr/>
          <p:nvPr/>
        </p:nvSpPr>
        <p:spPr>
          <a:xfrm rot="3110219">
            <a:off x="2392762" y="4884601"/>
            <a:ext cx="286477" cy="947514"/>
          </a:xfrm>
          <a:prstGeom prst="downArrow">
            <a:avLst/>
          </a:prstGeom>
          <a:solidFill>
            <a:srgbClr val="B4DCF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/>
      <p:bldP spid="41" grpId="0"/>
      <p:bldP spid="43" grpId="0" animBg="1"/>
      <p:bldP spid="45" grpId="0" animBg="1"/>
      <p:bldP spid="46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665946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en-US" sz="2800" b="1" dirty="0">
                <a:solidFill>
                  <a:srgbClr val="B4DCFA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Acid adaptation of the non-O157 STEC strains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76201"/>
              </p:ext>
            </p:extLst>
          </p:nvPr>
        </p:nvGraphicFramePr>
        <p:xfrm>
          <a:off x="685800" y="2391729"/>
          <a:ext cx="7772400" cy="3628071"/>
        </p:xfrm>
        <a:graphic>
          <a:graphicData uri="http://schemas.openxmlformats.org/drawingml/2006/table">
            <a:tbl>
              <a:tblPr firstRow="1" firstCol="1"/>
              <a:tblGrid>
                <a:gridCol w="1417154"/>
                <a:gridCol w="1417154"/>
                <a:gridCol w="1199251"/>
                <a:gridCol w="1199251"/>
                <a:gridCol w="1199251"/>
                <a:gridCol w="1340339"/>
              </a:tblGrid>
              <a:tr h="31064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Non-O157 STEC Strain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Microbial count (log</a:t>
                      </a:r>
                      <a:r>
                        <a:rPr lang="en-GB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cfu/mL)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survival after 120 min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min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60 min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 min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 min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MPU(W)8(3)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6.60 ± 0.08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5.42 ± 0.01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4.19 ± 0.01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3.28 ± 0.04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 ± 3.0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MPU(W)9(3)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6.66 ± 0.01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5.64 ± 0.06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3.11 ± 0.04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2.26 ± 0.03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34.0 ± 2.0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MPU(W)8(4)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6.73 ± 0.08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4.05 ± 0.07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MPU(W)5(3)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6.12 ± 0.01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5.60 ± 0.08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3.31 ± 0.10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1.80 ± 0.03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29.0 ± 3.0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NW(W)5(1)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6.67 ± 0.02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4.31 ± 0.03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MPU(W)9(1)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6.80 ± 0.06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5.30 ± 0.10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4.68 ± 0.10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3.89 ± 0.07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57.0 ± 3.0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MPU(W)5(7)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6.75 ± 0.02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6.04 ± 0.10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3.12 ± 0.10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MPU(W)5(2)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6.84 ± 0.04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5.00 ± 0.03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4.49 ± 0.05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3.70 ± 0.10</a:t>
                      </a:r>
                      <a:r>
                        <a:rPr lang="en-GB" sz="14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54.0 ± 2.5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1194137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The acid tolerance of acid adapted non-O157 STEC strains in brain heart infusion (BHI) broth at pH 2.5 and the percentage of survival after 2 h of exposure at 37 </a:t>
            </a:r>
            <a:r>
              <a:rPr lang="en-GB" sz="2000" b="1" baseline="300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o</a:t>
            </a:r>
            <a:r>
              <a:rPr lang="en-GB" sz="2000" b="1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C </a:t>
            </a:r>
            <a:r>
              <a:rPr lang="en-GB" b="1" i="1" baseline="-25000" dirty="0">
                <a:solidFill>
                  <a:srgbClr val="99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GB" b="1" i="1" baseline="-250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dapted from Fayemi et al., 2016</a:t>
            </a:r>
            <a:endParaRPr lang="en-GB" sz="1600" b="1" i="1" dirty="0">
              <a:solidFill>
                <a:srgbClr val="99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6029236"/>
            <a:ext cx="8001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standard deviation </a:t>
            </a:r>
            <a:r>
              <a:rPr lang="en-GB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GB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3). </a:t>
            </a:r>
            <a:endParaRPr lang="en-GB" sz="11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values </a:t>
            </a:r>
            <a:r>
              <a:rPr lang="en-US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column </a:t>
            </a:r>
            <a:r>
              <a:rPr lang="en-US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 </a:t>
            </a:r>
            <a:r>
              <a:rPr lang="en-US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superscript are </a:t>
            </a:r>
            <a:r>
              <a:rPr lang="en-US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different at p </a:t>
            </a:r>
            <a:r>
              <a:rPr lang="en-US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0.05</a:t>
            </a:r>
          </a:p>
          <a:p>
            <a:r>
              <a:rPr lang="en-GB" sz="1100" b="1" dirty="0" err="1" smtClean="0">
                <a:effectLst/>
                <a:latin typeface="Times New Roman"/>
                <a:ea typeface="Calibri"/>
                <a:cs typeface="Times New Roman"/>
              </a:rPr>
              <a:t>nd</a:t>
            </a:r>
            <a:r>
              <a:rPr lang="en-GB" sz="1100" b="1" dirty="0" smtClean="0">
                <a:effectLst/>
                <a:latin typeface="Times New Roman"/>
                <a:ea typeface="Calibri"/>
                <a:cs typeface="Times New Roman"/>
              </a:rPr>
              <a:t> = not detected </a:t>
            </a:r>
            <a:endParaRPr lang="en-GB" sz="1400" b="1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86600" y="3124200"/>
            <a:ext cx="1371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162800" y="4953000"/>
            <a:ext cx="1371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162800" y="5638800"/>
            <a:ext cx="1371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8600" y="27699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RESULTS</a:t>
            </a:r>
            <a:endParaRPr lang="en-GB" sz="2400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075" y="6096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82880" algn="just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b="1" dirty="0">
                <a:solidFill>
                  <a:srgbClr val="990000"/>
                </a:solidFill>
              </a:rPr>
              <a:t>Eight non-O157 STEC strains from environmental sources were evaluated for acid adaptation and acid </a:t>
            </a:r>
            <a:r>
              <a:rPr lang="en-US" sz="2400" b="1" dirty="0" smtClean="0">
                <a:solidFill>
                  <a:srgbClr val="990000"/>
                </a:solidFill>
              </a:rPr>
              <a:t>tolerance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357675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just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b="1" dirty="0">
                <a:solidFill>
                  <a:srgbClr val="990000"/>
                </a:solidFill>
              </a:rPr>
              <a:t>Three strains which exhibited acid tolerance potential were selected for the survival studies in fermented goat’s milk and two </a:t>
            </a:r>
            <a:r>
              <a:rPr lang="en-US" sz="2400" b="1" dirty="0" smtClean="0">
                <a:solidFill>
                  <a:srgbClr val="990000"/>
                </a:solidFill>
              </a:rPr>
              <a:t>cereal-based fermented complementary foods.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537" y="4724400"/>
            <a:ext cx="8296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14300" algn="just">
              <a:lnSpc>
                <a:spcPct val="150000"/>
              </a:lnSpc>
              <a:buSzPct val="150000"/>
              <a:buFont typeface="Constantia" panose="02030602050306030303" pitchFamily="18" charset="0"/>
              <a:buChar char="*"/>
            </a:pPr>
            <a:r>
              <a:rPr lang="en-GB" sz="2400" b="1" dirty="0">
                <a:solidFill>
                  <a:srgbClr val="990000"/>
                </a:solidFill>
                <a:ea typeface="Batang"/>
                <a:cs typeface="Times New Roman"/>
              </a:rPr>
              <a:t>The 3 non-O157 STEC serotypes were then serotyped (O138 : K81 and O83 : K-)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81240027"/>
              </p:ext>
            </p:extLst>
          </p:nvPr>
        </p:nvGraphicFramePr>
        <p:xfrm>
          <a:off x="609600" y="762000"/>
          <a:ext cx="4848225" cy="401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52454022"/>
              </p:ext>
            </p:extLst>
          </p:nvPr>
        </p:nvGraphicFramePr>
        <p:xfrm>
          <a:off x="4648200" y="1295400"/>
          <a:ext cx="3604260" cy="379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5029200"/>
            <a:ext cx="8839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b="1" dirty="0" smtClean="0"/>
              <a:t>Inhibition of non-O157 STEC in the goat’s </a:t>
            </a:r>
            <a:r>
              <a:rPr lang="en-GB" b="1" dirty="0"/>
              <a:t>milk fermented with </a:t>
            </a:r>
            <a:r>
              <a:rPr lang="en-GB" b="1" dirty="0" smtClean="0"/>
              <a:t>potential probiotic </a:t>
            </a:r>
            <a:r>
              <a:rPr lang="en-GB" b="1" i="1" dirty="0" smtClean="0"/>
              <a:t>L</a:t>
            </a:r>
            <a:r>
              <a:rPr lang="en-GB" b="1" i="1" dirty="0"/>
              <a:t>. plantarum</a:t>
            </a:r>
            <a:r>
              <a:rPr lang="en-GB" b="1" dirty="0"/>
              <a:t> </a:t>
            </a:r>
            <a:r>
              <a:rPr lang="en-GB" b="1" dirty="0" smtClean="0"/>
              <a:t>B411 in comparison with those fermented with commercial yoghurt starter </a:t>
            </a:r>
            <a:r>
              <a:rPr lang="en-GB" b="1" dirty="0"/>
              <a:t>culture </a:t>
            </a:r>
            <a:r>
              <a:rPr lang="en-GB" b="1" dirty="0" smtClean="0"/>
              <a:t>and </a:t>
            </a:r>
            <a:r>
              <a:rPr lang="en-GB" b="1" dirty="0"/>
              <a:t>combination of starter culture with </a:t>
            </a:r>
            <a:r>
              <a:rPr lang="en-GB" b="1" i="1" dirty="0"/>
              <a:t>L. plantarum </a:t>
            </a:r>
            <a:r>
              <a:rPr lang="en-GB" b="1" dirty="0" smtClean="0"/>
              <a:t>B411. </a:t>
            </a:r>
            <a:r>
              <a:rPr lang="en-GB" b="1" i="1" baseline="-25000" dirty="0" smtClean="0">
                <a:solidFill>
                  <a:srgbClr val="990000"/>
                </a:solidFill>
                <a:ea typeface="Calibri"/>
                <a:cs typeface="Times New Roman"/>
              </a:rPr>
              <a:t>Fayemi </a:t>
            </a:r>
            <a:r>
              <a:rPr lang="en-GB" b="1" i="1" baseline="-25000" dirty="0">
                <a:solidFill>
                  <a:srgbClr val="990000"/>
                </a:solidFill>
                <a:ea typeface="Calibri"/>
                <a:cs typeface="Times New Roman"/>
              </a:rPr>
              <a:t>et al., 2016</a:t>
            </a:r>
            <a:endParaRPr lang="en-GB" b="1" i="1" dirty="0">
              <a:solidFill>
                <a:srgbClr val="990000"/>
              </a:solidFill>
              <a:ea typeface="Calibri"/>
              <a:cs typeface="Times New Roman"/>
            </a:endParaRPr>
          </a:p>
          <a:p>
            <a:pPr algn="just"/>
            <a:r>
              <a:rPr lang="en-GB" sz="1200" b="1" i="1" dirty="0" smtClean="0"/>
              <a:t>Results </a:t>
            </a:r>
            <a:r>
              <a:rPr lang="en-GB" sz="1200" b="1" i="1" dirty="0"/>
              <a:t>are expressed as mean ± standard deviation (n = 3)</a:t>
            </a:r>
            <a:r>
              <a:rPr lang="en-GB" sz="1200" b="1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visortravelguide.com/wp-content/uploads/2013/05/Beauty-of-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95800" cy="34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visortravelguide.com/wp-content/uploads/2013/05/African-Zebr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767"/>
            <a:ext cx="4648200" cy="34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visortravelguide.com/wp-content/uploads/2013/05/Panorama-of-African-val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97316"/>
            <a:ext cx="4677103" cy="33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fineartamerica.com/images-medium-large/south-african-farm-michele-burge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6073"/>
            <a:ext cx="4495800" cy="33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rgplaats Facilit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819400"/>
            <a:ext cx="3124201" cy="2819401"/>
          </a:xfrm>
          <a:prstGeom prst="rect">
            <a:avLst/>
          </a:prstGeom>
          <a:noFill/>
          <a:effectLst>
            <a:glow rad="127000">
              <a:schemeClr val="accent1">
                <a:alpha val="24000"/>
              </a:schemeClr>
            </a:glow>
            <a:reflection stA="2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the beauty of Africa continen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8" b="97425" l="9217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1518"/>
            <a:ext cx="4152901" cy="50419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363685" y="6574728"/>
            <a:ext cx="2808890" cy="29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prstClr val="white"/>
                </a:solidFill>
              </a:rPr>
              <a:t>Unicef</a:t>
            </a:r>
            <a:r>
              <a:rPr lang="en-US" sz="1050" b="1" dirty="0" smtClean="0">
                <a:solidFill>
                  <a:prstClr val="white"/>
                </a:solidFill>
              </a:rPr>
              <a:t>, 2009 &amp; www.googleimages.com</a:t>
            </a:r>
            <a:endParaRPr lang="en-GB" sz="1050" b="1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1"/>
          <a:stretch/>
        </p:blipFill>
        <p:spPr bwMode="auto">
          <a:xfrm>
            <a:off x="6946025" y="53867"/>
            <a:ext cx="2066925" cy="19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5697"/>
            <a:ext cx="2171700" cy="21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8659"/>
            <a:ext cx="1891542" cy="168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1103260"/>
            <a:ext cx="1470067" cy="168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1.bp.blogspot.com/-gnNJwsS7j2U/Tz5fqsufAuI/AAAAAAAACN0/XbooEuFUk8M/s1600/DSC0245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4639897"/>
            <a:ext cx="1681267" cy="168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://www.interaksyon.com/assets/images/articles/interphoto_133916017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66" y="4229100"/>
            <a:ext cx="1681267" cy="14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16349068"/>
              </p:ext>
            </p:extLst>
          </p:nvPr>
        </p:nvGraphicFramePr>
        <p:xfrm>
          <a:off x="228600" y="1371600"/>
          <a:ext cx="6400800" cy="407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9531328"/>
              </p:ext>
            </p:extLst>
          </p:nvPr>
        </p:nvGraphicFramePr>
        <p:xfrm>
          <a:off x="4648200" y="1828800"/>
          <a:ext cx="3710305" cy="359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5583972"/>
            <a:ext cx="8791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ea typeface="Calibri"/>
              </a:rPr>
              <a:t>Changes in the pH during the fermentation of goat’s milk with starter </a:t>
            </a:r>
            <a:r>
              <a:rPr lang="en-GB" sz="1600" b="1" dirty="0" smtClean="0">
                <a:ea typeface="Calibri"/>
              </a:rPr>
              <a:t>culture, </a:t>
            </a:r>
            <a:r>
              <a:rPr lang="en-GB" sz="1600" b="1" i="1" dirty="0" smtClean="0">
                <a:ea typeface="Calibri"/>
              </a:rPr>
              <a:t>L</a:t>
            </a:r>
            <a:r>
              <a:rPr lang="en-GB" sz="1600" b="1" i="1" dirty="0">
                <a:ea typeface="Calibri"/>
              </a:rPr>
              <a:t>. plantarum</a:t>
            </a:r>
            <a:r>
              <a:rPr lang="en-GB" sz="1600" b="1" dirty="0">
                <a:ea typeface="Calibri"/>
              </a:rPr>
              <a:t> B411 and combination of starter culture and </a:t>
            </a:r>
            <a:r>
              <a:rPr lang="en-GB" sz="1600" b="1" i="1" dirty="0">
                <a:ea typeface="Calibri"/>
              </a:rPr>
              <a:t>L. plantarum </a:t>
            </a:r>
            <a:r>
              <a:rPr lang="en-GB" sz="1600" b="1" dirty="0">
                <a:ea typeface="Calibri"/>
              </a:rPr>
              <a:t>B411 </a:t>
            </a:r>
            <a:r>
              <a:rPr lang="en-GB" sz="1600" b="1" dirty="0" smtClean="0">
                <a:ea typeface="Calibri"/>
              </a:rPr>
              <a:t>inoculated </a:t>
            </a:r>
            <a:r>
              <a:rPr lang="en-GB" sz="1600" b="1" dirty="0">
                <a:ea typeface="Calibri"/>
              </a:rPr>
              <a:t>with acid adapted (A) or non-acid adapted (B) </a:t>
            </a:r>
            <a:r>
              <a:rPr lang="en-GB" sz="1600" b="1" dirty="0" smtClean="0">
                <a:ea typeface="Calibri"/>
              </a:rPr>
              <a:t>non-O157 </a:t>
            </a:r>
            <a:r>
              <a:rPr lang="en-GB" sz="1600" b="1" dirty="0">
                <a:ea typeface="Calibri"/>
              </a:rPr>
              <a:t>STEC </a:t>
            </a:r>
            <a:r>
              <a:rPr lang="en-GB" sz="1600" b="1" dirty="0" smtClean="0">
                <a:ea typeface="Calibri"/>
              </a:rPr>
              <a:t>strains.</a:t>
            </a:r>
            <a:r>
              <a:rPr lang="en-GB" sz="1600" b="1" i="1" baseline="-25000" dirty="0">
                <a:solidFill>
                  <a:srgbClr val="990000"/>
                </a:solidFill>
                <a:ea typeface="Calibri"/>
                <a:cs typeface="Times New Roman"/>
              </a:rPr>
              <a:t> Fayemi et al., 2016</a:t>
            </a:r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23078"/>
              </p:ext>
            </p:extLst>
          </p:nvPr>
        </p:nvGraphicFramePr>
        <p:xfrm>
          <a:off x="1600200" y="617061"/>
          <a:ext cx="5476240" cy="470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6067" b="22580"/>
          <a:stretch/>
        </p:blipFill>
        <p:spPr bwMode="auto">
          <a:xfrm>
            <a:off x="3733800" y="762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5274" y="5561320"/>
            <a:ext cx="8686800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en-GB" sz="1600" b="1" dirty="0">
                <a:ea typeface="Calibri"/>
                <a:cs typeface="Times New Roman"/>
              </a:rPr>
              <a:t>Survival of acid adapted and non-acid adapted non-O157 STEC strains during the fermentation of maize gruel by spontaneous fermentation alone and in combination with </a:t>
            </a:r>
            <a:r>
              <a:rPr lang="en-GB" sz="1600" b="1" i="1" dirty="0">
                <a:ea typeface="Calibri"/>
                <a:cs typeface="Times New Roman"/>
              </a:rPr>
              <a:t>L. plantarum</a:t>
            </a:r>
            <a:r>
              <a:rPr lang="en-GB" sz="1600" b="1" dirty="0">
                <a:ea typeface="Calibri"/>
                <a:cs typeface="Times New Roman"/>
              </a:rPr>
              <a:t>. </a:t>
            </a:r>
            <a:r>
              <a:rPr lang="en-GB" sz="1600" b="1" i="1" baseline="-25000" dirty="0">
                <a:solidFill>
                  <a:srgbClr val="990000"/>
                </a:solidFill>
                <a:latin typeface="Times New Roman"/>
                <a:ea typeface="Calibri"/>
                <a:cs typeface="Times New Roman"/>
              </a:rPr>
              <a:t>Fayemi et al., </a:t>
            </a:r>
            <a:r>
              <a:rPr lang="en-GB" sz="1600" b="1" i="1" baseline="-25000" dirty="0" smtClean="0">
                <a:solidFill>
                  <a:srgbClr val="990000"/>
                </a:solidFill>
                <a:latin typeface="Times New Roman"/>
                <a:ea typeface="Calibri"/>
                <a:cs typeface="Times New Roman"/>
              </a:rPr>
              <a:t>2017</a:t>
            </a:r>
            <a:endParaRPr lang="en-GB" sz="1400" b="1" i="1" dirty="0">
              <a:solidFill>
                <a:srgbClr val="99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en-GB" sz="1100" b="1" i="1" dirty="0" smtClean="0">
                <a:ea typeface="Calibri"/>
                <a:cs typeface="Times New Roman"/>
              </a:rPr>
              <a:t>Results </a:t>
            </a:r>
            <a:r>
              <a:rPr lang="en-GB" sz="1100" b="1" i="1" dirty="0">
                <a:ea typeface="Calibri"/>
                <a:cs typeface="Times New Roman"/>
              </a:rPr>
              <a:t>are means ± standard deviation</a:t>
            </a:r>
            <a:r>
              <a:rPr lang="en-GB" sz="1100" b="1" dirty="0">
                <a:ea typeface="Calibri"/>
                <a:cs typeface="Times New Roman"/>
              </a:rPr>
              <a:t> (n = 3). </a:t>
            </a:r>
            <a:endParaRPr lang="en-GB" sz="14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81005" y="1890061"/>
            <a:ext cx="18480" cy="2853389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19800" y="2743200"/>
            <a:ext cx="1447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 sz="1200" b="1" kern="0" dirty="0" smtClean="0">
              <a:solidFill>
                <a:srgbClr val="FF0000"/>
              </a:solidFill>
              <a:latin typeface="Trebuchet MS"/>
            </a:endParaRPr>
          </a:p>
          <a:p>
            <a:pPr lvl="0" algn="ctr"/>
            <a:r>
              <a:rPr lang="en-US" sz="1200" b="1" kern="0" dirty="0" smtClean="0">
                <a:solidFill>
                  <a:srgbClr val="FF0000"/>
                </a:solidFill>
                <a:latin typeface="Trebuchet MS"/>
              </a:rPr>
              <a:t>  0.3 </a:t>
            </a:r>
            <a:r>
              <a:rPr lang="en-US" sz="1200" b="1" kern="0" dirty="0">
                <a:solidFill>
                  <a:srgbClr val="FF0000"/>
                </a:solidFill>
                <a:latin typeface="Trebuchet MS"/>
              </a:rPr>
              <a:t>&amp; 1.0 log reductions </a:t>
            </a:r>
            <a:endParaRPr lang="en-GB" sz="1200" b="1" kern="0" dirty="0">
              <a:solidFill>
                <a:srgbClr val="FF0000"/>
              </a:solidFill>
              <a:latin typeface="Trebuchet MS"/>
            </a:endParaRP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19800" y="3962400"/>
            <a:ext cx="1447800" cy="78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 sz="1200" b="1" kern="0" dirty="0" smtClean="0">
              <a:solidFill>
                <a:srgbClr val="FF0000"/>
              </a:solidFill>
              <a:latin typeface="Trebuchet MS"/>
            </a:endParaRPr>
          </a:p>
          <a:p>
            <a:pPr algn="ctr"/>
            <a:r>
              <a:rPr lang="en-US" sz="1200" b="1" kern="0" dirty="0" smtClean="0">
                <a:solidFill>
                  <a:srgbClr val="FF0000"/>
                </a:solidFill>
                <a:latin typeface="Trebuchet MS"/>
              </a:rPr>
              <a:t> </a:t>
            </a:r>
          </a:p>
          <a:p>
            <a:pPr algn="ctr"/>
            <a:r>
              <a:rPr lang="en-US" sz="1200" b="1" kern="0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2.5 &amp; 3.0 log reductions </a:t>
            </a:r>
            <a:endParaRPr lang="en-GB" sz="1200" b="1" dirty="0">
              <a:solidFill>
                <a:srgbClr val="FF0000"/>
              </a:solidFill>
            </a:endParaRPr>
          </a:p>
          <a:p>
            <a:pPr lvl="0" algn="ctr"/>
            <a:endParaRPr lang="en-GB" sz="1200" b="1" kern="0" dirty="0">
              <a:solidFill>
                <a:srgbClr val="FF0000"/>
              </a:solidFill>
              <a:latin typeface="Trebuchet MS"/>
            </a:endParaRP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58064"/>
              </p:ext>
            </p:extLst>
          </p:nvPr>
        </p:nvGraphicFramePr>
        <p:xfrm>
          <a:off x="274559" y="1295400"/>
          <a:ext cx="8640841" cy="4743262"/>
        </p:xfrm>
        <a:graphic>
          <a:graphicData uri="http://schemas.openxmlformats.org/drawingml/2006/table">
            <a:tbl>
              <a:tblPr firstRow="1" firstCol="1"/>
              <a:tblGrid>
                <a:gridCol w="1271873"/>
                <a:gridCol w="1163521"/>
                <a:gridCol w="1390305"/>
                <a:gridCol w="1444600"/>
                <a:gridCol w="1666528"/>
                <a:gridCol w="1704014"/>
              </a:tblGrid>
              <a:tr h="16002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Stage of motoho processing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Inoculated non-O157 STEC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Spontaneously fermented sorghum motoho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 smtClean="0">
                          <a:effectLst/>
                          <a:latin typeface="StoneSans"/>
                        </a:rPr>
                        <a:t>L. plantarum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FS2 fermented sorghum motoho (Log</a:t>
                      </a:r>
                      <a:r>
                        <a:rPr lang="en-GB" sz="1400" b="1" baseline="-25000" dirty="0">
                          <a:effectLst/>
                          <a:latin typeface="StoneSans"/>
                        </a:rPr>
                        <a:t>10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cfu/mL)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 smtClean="0">
                          <a:effectLst/>
                          <a:latin typeface="StoneSans"/>
                        </a:rPr>
                        <a:t>P. </a:t>
                      </a:r>
                      <a:r>
                        <a:rPr lang="en-GB" sz="1400" b="1" i="1" dirty="0">
                          <a:effectLst/>
                          <a:latin typeface="StoneSans"/>
                        </a:rPr>
                        <a:t>pentosaceus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D39  fermented sorghum motoho </a:t>
                      </a:r>
                      <a:r>
                        <a:rPr lang="en-GB" sz="1200" b="1" dirty="0">
                          <a:effectLst/>
                          <a:latin typeface="StoneSans"/>
                        </a:rPr>
                        <a:t>(Log</a:t>
                      </a:r>
                      <a:r>
                        <a:rPr lang="en-GB" sz="1200" b="1" baseline="-25000" dirty="0">
                          <a:effectLst/>
                          <a:latin typeface="StoneSans"/>
                        </a:rPr>
                        <a:t>10 </a:t>
                      </a:r>
                      <a:r>
                        <a:rPr lang="en-GB" sz="1200" b="1" dirty="0">
                          <a:effectLst/>
                          <a:latin typeface="StoneSans"/>
                        </a:rPr>
                        <a:t>cfu/mL)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 smtClean="0">
                          <a:effectLst/>
                          <a:latin typeface="StoneSans"/>
                        </a:rPr>
                        <a:t>L. </a:t>
                      </a:r>
                      <a:r>
                        <a:rPr lang="en-GB" sz="1400" b="1" i="1" dirty="0">
                          <a:effectLst/>
                          <a:latin typeface="StoneSans"/>
                        </a:rPr>
                        <a:t>plantarum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FS2 and  </a:t>
                      </a:r>
                      <a:r>
                        <a:rPr lang="en-GB" sz="1400" b="1" i="1" dirty="0" smtClean="0">
                          <a:effectLst/>
                          <a:latin typeface="StoneSans"/>
                        </a:rPr>
                        <a:t>P. pentosaceus</a:t>
                      </a:r>
                      <a:r>
                        <a:rPr lang="en-GB" sz="1400" b="1" dirty="0" smtClean="0">
                          <a:effectLst/>
                          <a:latin typeface="StoneSans"/>
                        </a:rPr>
                        <a:t>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D39  fermented sorghum motoho </a:t>
                      </a:r>
                      <a:r>
                        <a:rPr lang="en-GB" sz="1200" b="1" dirty="0">
                          <a:effectLst/>
                          <a:latin typeface="StoneSans"/>
                        </a:rPr>
                        <a:t>(Log</a:t>
                      </a:r>
                      <a:r>
                        <a:rPr lang="en-GB" sz="1200" b="1" baseline="-25000" dirty="0">
                          <a:effectLst/>
                          <a:latin typeface="StoneSans"/>
                        </a:rPr>
                        <a:t>10 </a:t>
                      </a:r>
                      <a:r>
                        <a:rPr lang="en-GB" sz="1200" b="1" dirty="0">
                          <a:effectLst/>
                          <a:latin typeface="StoneSans"/>
                        </a:rPr>
                        <a:t>cfu/mL)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</a:tr>
              <a:tr h="841113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StoneSans"/>
                        </a:rPr>
                        <a:t> </a:t>
                      </a:r>
                      <a:r>
                        <a:rPr lang="en-GB" sz="1400" b="1" dirty="0" smtClean="0">
                          <a:effectLst/>
                          <a:latin typeface="StoneSans"/>
                        </a:rPr>
                        <a:t>Before incubation</a:t>
                      </a:r>
                      <a:r>
                        <a:rPr lang="en-GB" sz="1400" b="1" baseline="0" dirty="0" smtClean="0">
                          <a:effectLst/>
                          <a:latin typeface="StoneSans"/>
                        </a:rPr>
                        <a:t> </a:t>
                      </a:r>
                      <a:endParaRPr lang="en-GB" sz="1400" b="1" dirty="0">
                        <a:effectLst/>
                        <a:latin typeface="StoneSans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AA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4.52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g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0.02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4.42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g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0.06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4.49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g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0.02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4.58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g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± 0.02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  <a:tr h="8252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NAA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4.48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g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0.04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4.40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g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0.07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4.46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g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0.01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4.57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g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0.05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  <a:tr h="775947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After 24 h incubation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StoneSans"/>
                        </a:rPr>
                        <a:t> 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AA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2.70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d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0.01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2.16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b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0.09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2.43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c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± 0.26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1.67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a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0.39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  <a:tr h="700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StoneSans"/>
                        </a:rPr>
                        <a:t>NAA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3.78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f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0.04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3.95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f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± 0.02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3.98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f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± 0.02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toneSans"/>
                        </a:rPr>
                        <a:t>3.22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e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 </a:t>
                      </a:r>
                      <a:r>
                        <a:rPr lang="en-GB" sz="1400" b="1" baseline="30000" dirty="0">
                          <a:effectLst/>
                          <a:latin typeface="StoneSans"/>
                        </a:rPr>
                        <a:t> </a:t>
                      </a:r>
                      <a:r>
                        <a:rPr lang="en-GB" sz="1400" b="1" dirty="0">
                          <a:effectLst/>
                          <a:latin typeface="StoneSans"/>
                        </a:rPr>
                        <a:t>± 0.05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StoneSans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2358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990000"/>
                </a:solidFill>
                <a:ea typeface="Calibri"/>
              </a:rPr>
              <a:t>Effects of </a:t>
            </a:r>
            <a:r>
              <a:rPr lang="en-GB" sz="1600" b="1" dirty="0" smtClean="0">
                <a:solidFill>
                  <a:srgbClr val="990000"/>
                </a:solidFill>
                <a:ea typeface="Calibri"/>
              </a:rPr>
              <a:t>fermenting sorghum </a:t>
            </a:r>
            <a:r>
              <a:rPr lang="en-GB" sz="1600" b="1" dirty="0">
                <a:solidFill>
                  <a:srgbClr val="990000"/>
                </a:solidFill>
                <a:ea typeface="Calibri"/>
              </a:rPr>
              <a:t>spontaneously and with </a:t>
            </a:r>
            <a:r>
              <a:rPr lang="en-GB" sz="1600" b="1" dirty="0" smtClean="0">
                <a:solidFill>
                  <a:srgbClr val="990000"/>
                </a:solidFill>
                <a:ea typeface="Calibri"/>
              </a:rPr>
              <a:t>potential probiotic </a:t>
            </a:r>
            <a:r>
              <a:rPr lang="en-GB" sz="1600" b="1" dirty="0">
                <a:solidFill>
                  <a:srgbClr val="990000"/>
                </a:solidFill>
                <a:ea typeface="Calibri"/>
              </a:rPr>
              <a:t>bacteria (</a:t>
            </a:r>
            <a:r>
              <a:rPr lang="en-GB" sz="1600" b="1" i="1" dirty="0" smtClean="0">
                <a:solidFill>
                  <a:srgbClr val="990000"/>
                </a:solidFill>
                <a:ea typeface="Calibri"/>
              </a:rPr>
              <a:t>L. plantarum </a:t>
            </a:r>
            <a:r>
              <a:rPr lang="en-GB" sz="1600" b="1" dirty="0">
                <a:solidFill>
                  <a:srgbClr val="990000"/>
                </a:solidFill>
                <a:ea typeface="Calibri"/>
              </a:rPr>
              <a:t>FS2 </a:t>
            </a:r>
            <a:r>
              <a:rPr lang="en-GB" sz="1600" b="1" dirty="0" smtClean="0">
                <a:solidFill>
                  <a:srgbClr val="990000"/>
                </a:solidFill>
                <a:ea typeface="Calibri"/>
              </a:rPr>
              <a:t>&amp; </a:t>
            </a:r>
            <a:r>
              <a:rPr lang="en-GB" sz="1600" b="1" i="1" dirty="0" smtClean="0">
                <a:solidFill>
                  <a:srgbClr val="990000"/>
                </a:solidFill>
                <a:ea typeface="Calibri"/>
              </a:rPr>
              <a:t>P. </a:t>
            </a:r>
            <a:r>
              <a:rPr lang="en-GB" sz="1600" b="1" i="1" dirty="0">
                <a:solidFill>
                  <a:srgbClr val="990000"/>
                </a:solidFill>
                <a:ea typeface="Calibri"/>
              </a:rPr>
              <a:t>pentosaceus</a:t>
            </a:r>
            <a:r>
              <a:rPr lang="en-GB" sz="1600" b="1" dirty="0">
                <a:solidFill>
                  <a:srgbClr val="990000"/>
                </a:solidFill>
                <a:ea typeface="Calibri"/>
              </a:rPr>
              <a:t> D39) </a:t>
            </a:r>
            <a:r>
              <a:rPr lang="en-GB" sz="1600" b="1" dirty="0" smtClean="0">
                <a:solidFill>
                  <a:srgbClr val="990000"/>
                </a:solidFill>
                <a:ea typeface="Calibri"/>
              </a:rPr>
              <a:t>on </a:t>
            </a:r>
            <a:r>
              <a:rPr lang="en-GB" sz="1600" b="1" dirty="0">
                <a:solidFill>
                  <a:srgbClr val="990000"/>
                </a:solidFill>
                <a:ea typeface="Calibri"/>
              </a:rPr>
              <a:t>the </a:t>
            </a:r>
            <a:r>
              <a:rPr lang="en-GB" sz="1600" b="1" dirty="0" smtClean="0">
                <a:solidFill>
                  <a:srgbClr val="990000"/>
                </a:solidFill>
                <a:ea typeface="Calibri"/>
              </a:rPr>
              <a:t>survival of </a:t>
            </a:r>
            <a:r>
              <a:rPr lang="en-GB" sz="1600" b="1" dirty="0">
                <a:solidFill>
                  <a:srgbClr val="990000"/>
                </a:solidFill>
                <a:ea typeface="Calibri"/>
              </a:rPr>
              <a:t>acid adapted (AA) and non-acid adapted (NAA) non-O157 Shiga toxin producing </a:t>
            </a:r>
            <a:r>
              <a:rPr lang="en-GB" sz="1600" b="1" i="1" dirty="0">
                <a:solidFill>
                  <a:srgbClr val="990000"/>
                </a:solidFill>
                <a:ea typeface="Calibri"/>
              </a:rPr>
              <a:t>E. coli</a:t>
            </a:r>
            <a:r>
              <a:rPr lang="en-GB" sz="1600" b="1" dirty="0">
                <a:solidFill>
                  <a:srgbClr val="990000"/>
                </a:solidFill>
                <a:ea typeface="Calibri"/>
              </a:rPr>
              <a:t> (STEC) in the motoho product</a:t>
            </a:r>
            <a:endParaRPr lang="en-GB" sz="1600" b="1" dirty="0">
              <a:solidFill>
                <a:srgbClr val="99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5" y="6151779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and standard deviation </a:t>
            </a:r>
            <a:r>
              <a:rPr lang="en-GB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3). </a:t>
            </a:r>
          </a:p>
          <a:p>
            <a:pPr lvl="0"/>
            <a:r>
              <a:rPr lang="en-US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in the same column  with  different superscript are significantly different at p ≤ 0.05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862" y="4572000"/>
            <a:ext cx="8595537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051158" y="4572000"/>
            <a:ext cx="1864242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2.9 log reductions </a:t>
            </a:r>
            <a:endParaRPr lang="en-GB" sz="1200" b="1" dirty="0"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8" y="4800600"/>
            <a:ext cx="827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800000"/>
                </a:solidFill>
              </a:rPr>
              <a:t>utilization </a:t>
            </a:r>
            <a:r>
              <a:rPr lang="en-GB" b="1" dirty="0" smtClean="0">
                <a:solidFill>
                  <a:srgbClr val="800000"/>
                </a:solidFill>
                <a:ea typeface="Batang"/>
              </a:rPr>
              <a:t>of</a:t>
            </a:r>
            <a:r>
              <a:rPr lang="en-GB" b="1" dirty="0" smtClean="0">
                <a:solidFill>
                  <a:srgbClr val="800000"/>
                </a:solidFill>
                <a:ea typeface="Times New Roman"/>
              </a:rPr>
              <a:t> </a:t>
            </a:r>
            <a:r>
              <a:rPr lang="en-GB" b="1" dirty="0">
                <a:solidFill>
                  <a:srgbClr val="800000"/>
                </a:solidFill>
                <a:ea typeface="Times New Roman"/>
              </a:rPr>
              <a:t>fermentative strains of LAB</a:t>
            </a:r>
            <a:r>
              <a:rPr lang="en-GB" b="1" i="1" dirty="0">
                <a:solidFill>
                  <a:srgbClr val="800000"/>
                </a:solidFill>
                <a:ea typeface="Times New Roman"/>
              </a:rPr>
              <a:t> </a:t>
            </a:r>
            <a:r>
              <a:rPr lang="en-GB" b="1" dirty="0">
                <a:solidFill>
                  <a:srgbClr val="800000"/>
                </a:solidFill>
                <a:ea typeface="Times New Roman"/>
              </a:rPr>
              <a:t>exhibiting probiotic activity is a feasible method to </a:t>
            </a:r>
            <a:r>
              <a:rPr lang="en-GB" b="1" dirty="0" smtClean="0">
                <a:solidFill>
                  <a:srgbClr val="800000"/>
                </a:solidFill>
              </a:rPr>
              <a:t>prevent </a:t>
            </a:r>
            <a:r>
              <a:rPr lang="en-GB" b="1" dirty="0">
                <a:solidFill>
                  <a:srgbClr val="800000"/>
                </a:solidFill>
              </a:rPr>
              <a:t>the growth of this important emerging pathogen and ensure the safety of traditional African </a:t>
            </a:r>
            <a:r>
              <a:rPr lang="en-GB" b="1" dirty="0" smtClean="0">
                <a:solidFill>
                  <a:srgbClr val="800000"/>
                </a:solidFill>
              </a:rPr>
              <a:t>fermented complementary </a:t>
            </a:r>
            <a:r>
              <a:rPr lang="en-GB" b="1" dirty="0">
                <a:solidFill>
                  <a:srgbClr val="800000"/>
                </a:solidFill>
              </a:rPr>
              <a:t>foods.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0335"/>
            <a:ext cx="2269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800" b="1" dirty="0">
                <a:solidFill>
                  <a:srgbClr val="0070C0"/>
                </a:solidFill>
              </a:rPr>
              <a:t>Conclusions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075" y="838200"/>
            <a:ext cx="3380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i="1" dirty="0">
                <a:solidFill>
                  <a:srgbClr val="800000"/>
                </a:solidFill>
              </a:rPr>
              <a:t>This study shows that: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353" y="2673736"/>
            <a:ext cx="8229599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800000"/>
                </a:solidFill>
              </a:rPr>
              <a:t> non-O157 STEC strains from environmental sources vary in their acid tolerance ability </a:t>
            </a:r>
            <a:r>
              <a:rPr lang="en-GB" b="1" dirty="0" smtClean="0">
                <a:solidFill>
                  <a:srgbClr val="800000"/>
                </a:solidFill>
              </a:rPr>
              <a:t>and </a:t>
            </a:r>
            <a:r>
              <a:rPr lang="en-GB" b="1" dirty="0">
                <a:solidFill>
                  <a:srgbClr val="800000"/>
                </a:solidFill>
              </a:rPr>
              <a:t>natural fermentation brings about some inhibition of non-O157 STEC but not enough to ensure the safety of such traditionally fermented complementary foods from this emerging pathogen.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	      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351993"/>
            <a:ext cx="799147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800000"/>
                </a:solidFill>
              </a:rPr>
              <a:t>certain LAB that are associated with the traditional non-alcoholic African fermented maize gruel possess desirable </a:t>
            </a:r>
            <a:r>
              <a:rPr lang="en-GB" b="1" i="1" dirty="0">
                <a:solidFill>
                  <a:srgbClr val="800000"/>
                </a:solidFill>
              </a:rPr>
              <a:t>in vitro</a:t>
            </a:r>
            <a:r>
              <a:rPr lang="en-GB" b="1" dirty="0">
                <a:solidFill>
                  <a:srgbClr val="800000"/>
                </a:solidFill>
              </a:rPr>
              <a:t> probiotic attributes. </a:t>
            </a:r>
          </a:p>
        </p:txBody>
      </p:sp>
    </p:spTree>
    <p:extLst>
      <p:ext uri="{BB962C8B-B14F-4D97-AF65-F5344CB8AC3E}">
        <p14:creationId xmlns:p14="http://schemas.microsoft.com/office/powerpoint/2010/main" val="15198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What next??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1981200" cy="140045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140" y="1524000"/>
            <a:ext cx="8490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sz="1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modelling of the survival of non-O157 STEC in the </a:t>
            </a:r>
            <a:r>
              <a:rPr lang="en-US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cereal-based </a:t>
            </a:r>
            <a:r>
              <a:rPr lang="en-US" sz="1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fermented complementary foods.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739826"/>
            <a:ext cx="272382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risk level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040" y="2335947"/>
            <a:ext cx="849026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800000"/>
                </a:solidFill>
              </a:rPr>
              <a:t>Assayed for the antibiotic resistance of the presumptive probiotic bacteria to prevent the undesirable transfer of resistance genes to other endogenous bacteria.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140" y="4173515"/>
            <a:ext cx="849026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rgbClr val="800000"/>
                </a:solidFill>
              </a:rPr>
              <a:t>in vivo </a:t>
            </a:r>
            <a:r>
              <a:rPr lang="en-GB" dirty="0">
                <a:solidFill>
                  <a:srgbClr val="800000"/>
                </a:solidFill>
              </a:rPr>
              <a:t>studies such as clinical trials and intervention studies as well as ability to modulate immune response should be carried out as guided by the </a:t>
            </a:r>
            <a:r>
              <a:rPr lang="en-GB" dirty="0" smtClean="0">
                <a:solidFill>
                  <a:srgbClr val="800000"/>
                </a:solidFill>
              </a:rPr>
              <a:t>FAO/WHO </a:t>
            </a:r>
            <a:r>
              <a:rPr lang="en-GB" dirty="0">
                <a:solidFill>
                  <a:srgbClr val="800000"/>
                </a:solidFill>
              </a:rPr>
              <a:t>guidelines for evaluation of probiotic </a:t>
            </a:r>
            <a:r>
              <a:rPr lang="en-GB" dirty="0" smtClean="0">
                <a:solidFill>
                  <a:srgbClr val="800000"/>
                </a:solidFill>
              </a:rPr>
              <a:t>bacteria.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040" y="5469383"/>
            <a:ext cx="848213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800000"/>
                </a:solidFill>
              </a:rPr>
              <a:t>The contribution of the outer membrane fatty acids to acid adaptation and subsequent acid tolerance in non-O157 STEC strains should also be determined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465" y="3195230"/>
            <a:ext cx="844263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800000"/>
                </a:solidFill>
              </a:rPr>
              <a:t>identifying the presence of genes encoding for putative probiotic functions for deeper knowledge of the probiotic characteristics of these strains</a:t>
            </a:r>
          </a:p>
        </p:txBody>
      </p:sp>
    </p:spTree>
    <p:extLst>
      <p:ext uri="{BB962C8B-B14F-4D97-AF65-F5344CB8AC3E}">
        <p14:creationId xmlns:p14="http://schemas.microsoft.com/office/powerpoint/2010/main" val="31552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languagefactory.co.uk/wp-content/uploads/2014/02/Africa-Ma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" b="98196" l="1094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33150"/>
            <a:ext cx="6400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54302" y="885415"/>
            <a:ext cx="5029199" cy="3988684"/>
            <a:chOff x="-1055174" y="1905000"/>
            <a:chExt cx="4847637" cy="4114800"/>
          </a:xfrm>
        </p:grpSpPr>
        <p:sp>
          <p:nvSpPr>
            <p:cNvPr id="6" name="Oval 5"/>
            <p:cNvSpPr/>
            <p:nvPr/>
          </p:nvSpPr>
          <p:spPr>
            <a:xfrm>
              <a:off x="-762000" y="1905000"/>
              <a:ext cx="4046493" cy="4114800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solidFill>
                <a:schemeClr val="accent1">
                  <a:shade val="50000"/>
                  <a:shade val="75000"/>
                  <a:satMod val="125000"/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Oval 6"/>
            <p:cNvSpPr/>
            <p:nvPr/>
          </p:nvSpPr>
          <p:spPr>
            <a:xfrm rot="21361433">
              <a:off x="-509190" y="1949160"/>
              <a:ext cx="3512488" cy="11795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smtClean="0">
                  <a:solidFill>
                    <a:schemeClr val="bg1"/>
                  </a:solidFill>
                </a:rPr>
                <a:t>Thank you </a:t>
              </a:r>
              <a:endParaRPr lang="en-GB" sz="3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21249266">
              <a:off x="327206" y="4026100"/>
              <a:ext cx="1799303" cy="53185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Dankie</a:t>
              </a:r>
              <a:endParaRPr lang="en-US" sz="2400" b="1" i="1" dirty="0" smtClean="0">
                <a:solidFill>
                  <a:srgbClr val="FF0000"/>
                </a:solidFill>
              </a:endParaRPr>
            </a:p>
            <a:p>
              <a:pPr algn="ctr"/>
              <a:endParaRPr lang="en-GB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79169" y="5177377"/>
              <a:ext cx="2822369" cy="7662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Kea </a:t>
              </a:r>
              <a:r>
                <a:rPr lang="en-US" sz="2400" b="1" i="1" dirty="0" err="1" smtClean="0">
                  <a:solidFill>
                    <a:srgbClr val="FFFF00"/>
                  </a:solidFill>
                </a:rPr>
                <a:t>leboha</a:t>
              </a:r>
              <a:endParaRPr lang="en-US" sz="2400" b="1" i="1" dirty="0" smtClean="0">
                <a:solidFill>
                  <a:srgbClr val="FFFF00"/>
                </a:solidFill>
              </a:endParaRPr>
            </a:p>
            <a:p>
              <a:pPr algn="ctr"/>
              <a:endParaRPr lang="en-GB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219200" y="3424777"/>
              <a:ext cx="2438400" cy="7662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FF"/>
                  </a:solidFill>
                </a:rPr>
                <a:t>Shukrah</a:t>
              </a:r>
              <a:endParaRPr lang="en-US" sz="2400" b="1" i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376139">
              <a:off x="-893103" y="4228422"/>
              <a:ext cx="3429000" cy="7662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Oh </a:t>
              </a:r>
              <a:r>
                <a:rPr lang="en-US" sz="2400" b="1" i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yeh</a:t>
              </a:r>
              <a:r>
                <a:rPr lang="en-US" sz="2400" b="1" i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rah don</a:t>
              </a:r>
              <a:endPara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1401042">
              <a:off x="697426" y="3270526"/>
              <a:ext cx="2438400" cy="47255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 smtClean="0">
                  <a:solidFill>
                    <a:srgbClr val="3333FF"/>
                  </a:solidFill>
                </a:rPr>
                <a:t>Asanteni</a:t>
              </a:r>
              <a:endParaRPr lang="en-US" sz="2800" b="1" i="1" dirty="0" smtClean="0">
                <a:solidFill>
                  <a:srgbClr val="3333FF"/>
                </a:solidFill>
              </a:endParaRPr>
            </a:p>
            <a:p>
              <a:pPr algn="ctr"/>
              <a:endParaRPr lang="en-GB" sz="28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401042">
              <a:off x="-1055174" y="3876923"/>
              <a:ext cx="2438400" cy="47255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rgbClr val="800000"/>
                  </a:solidFill>
                </a:rPr>
                <a:t>E </a:t>
              </a:r>
              <a:r>
                <a:rPr lang="en-US" sz="2800" b="1" i="1" dirty="0" err="1" smtClean="0">
                  <a:solidFill>
                    <a:srgbClr val="800000"/>
                  </a:solidFill>
                </a:rPr>
                <a:t>seun</a:t>
              </a:r>
              <a:r>
                <a:rPr lang="en-US" sz="2800" b="1" i="1" dirty="0" smtClean="0">
                  <a:solidFill>
                    <a:srgbClr val="800000"/>
                  </a:solidFill>
                </a:rPr>
                <a:t> </a:t>
              </a:r>
            </a:p>
            <a:p>
              <a:pPr algn="ctr"/>
              <a:endParaRPr lang="en-GB" sz="2800" b="1" i="1" dirty="0">
                <a:solidFill>
                  <a:srgbClr val="8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0763365" flipH="1">
              <a:off x="-599767" y="2933741"/>
              <a:ext cx="1675129" cy="7662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rgbClr val="FFC000"/>
                  </a:solidFill>
                </a:rPr>
                <a:t>M</a:t>
              </a:r>
              <a:r>
                <a:rPr lang="en-US" sz="2400" b="1" i="1" dirty="0" smtClean="0">
                  <a:solidFill>
                    <a:srgbClr val="FFC000"/>
                  </a:solidFill>
                </a:rPr>
                <a:t>erci</a:t>
              </a:r>
            </a:p>
          </p:txBody>
        </p:sp>
        <p:sp>
          <p:nvSpPr>
            <p:cNvPr id="15" name="Oval 14"/>
            <p:cNvSpPr/>
            <p:nvPr/>
          </p:nvSpPr>
          <p:spPr>
            <a:xfrm rot="21376139">
              <a:off x="363463" y="4572445"/>
              <a:ext cx="3429000" cy="650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Ngiyabonga</a:t>
              </a:r>
              <a:r>
                <a:rPr lang="en-US" sz="2400" b="1" i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</a:t>
              </a:r>
              <a:endPara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0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720"/>
            <a:ext cx="8305800" cy="6096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+mn-lt"/>
              </a:rPr>
              <a:t>OUTLINE:</a:t>
            </a:r>
            <a:endParaRPr lang="en-GB" sz="2800" b="1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637" y="5361368"/>
            <a:ext cx="782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800000"/>
                </a:solidFill>
              </a:rPr>
              <a:t>Inhibition of non-O157 STEC in traditionally fermented complementary foods by presumptive probiotic bacteria.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875" y="1109246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800000"/>
                </a:solidFill>
                <a:cs typeface="Aharoni" panose="02010803020104030203" pitchFamily="2" charset="-79"/>
              </a:rPr>
              <a:t>Significance of cereal-based weaning </a:t>
            </a:r>
            <a:r>
              <a:rPr lang="en-US" b="1" dirty="0">
                <a:solidFill>
                  <a:srgbClr val="800000"/>
                </a:solidFill>
                <a:cs typeface="Aharoni" panose="02010803020104030203" pitchFamily="2" charset="-79"/>
              </a:rPr>
              <a:t>foods in </a:t>
            </a:r>
            <a:r>
              <a:rPr lang="en-US" b="1" dirty="0" smtClean="0">
                <a:solidFill>
                  <a:srgbClr val="800000"/>
                </a:solidFill>
                <a:cs typeface="Aharoni" panose="02010803020104030203" pitchFamily="2" charset="-79"/>
              </a:rPr>
              <a:t>African</a:t>
            </a:r>
            <a:endParaRPr lang="en-US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36745"/>
            <a:ext cx="2006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Background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550" y="1447800"/>
            <a:ext cx="7699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800000"/>
                </a:solidFill>
                <a:cs typeface="Aharoni" panose="02010803020104030203" pitchFamily="2" charset="-79"/>
              </a:rPr>
              <a:t>Safety challenges associated with the fermentation and preparation of tradition African fermented foods </a:t>
            </a:r>
          </a:p>
        </p:txBody>
      </p:sp>
      <p:sp>
        <p:nvSpPr>
          <p:cNvPr id="8" name="Rectangle 7"/>
          <p:cNvSpPr/>
          <p:nvPr/>
        </p:nvSpPr>
        <p:spPr>
          <a:xfrm>
            <a:off x="975269" y="2057400"/>
            <a:ext cx="7696199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800000"/>
                </a:solidFill>
                <a:cs typeface="Aharoni" panose="02010803020104030203" pitchFamily="2" charset="-79"/>
              </a:rPr>
              <a:t>Prevalence of diarrhoea and infant mortality in Africa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endParaRPr lang="en-GB" sz="1600" b="1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0" y="2389862"/>
            <a:ext cx="7848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00000"/>
                </a:solidFill>
                <a:cs typeface="Aharoni" panose="02010803020104030203" pitchFamily="2" charset="-79"/>
              </a:rPr>
              <a:t>Emergence and occurrence of non-O157 STEC across the world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2813311"/>
            <a:ext cx="1965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US" sz="2000" b="1" i="1" dirty="0">
                <a:solidFill>
                  <a:srgbClr val="002060"/>
                </a:solidFill>
                <a:cs typeface="Aharoni" panose="02010803020104030203" pitchFamily="2" charset="-79"/>
              </a:rPr>
              <a:t>Research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453403"/>
            <a:ext cx="8001000" cy="83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800000"/>
                </a:solidFill>
              </a:rPr>
              <a:t>Isolation and characterisation of non-O157 STEC from environmental sources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7249" y="3429000"/>
            <a:ext cx="8048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800000"/>
                </a:solidFill>
              </a:rPr>
              <a:t>Probiotic characterisation of LAB associated with traditional fermented maize gruel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Experimental 	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974" y="2819400"/>
            <a:ext cx="8829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800000"/>
                </a:solidFill>
              </a:rPr>
              <a:t>Traditional lactic acid fermented foods are an important part of the diet in Africa </a:t>
            </a:r>
          </a:p>
        </p:txBody>
      </p:sp>
      <p:sp>
        <p:nvSpPr>
          <p:cNvPr id="6" name="Rectangle 5"/>
          <p:cNvSpPr/>
          <p:nvPr/>
        </p:nvSpPr>
        <p:spPr>
          <a:xfrm>
            <a:off x="95693" y="4114800"/>
            <a:ext cx="8915399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800000"/>
                </a:solidFill>
              </a:rPr>
              <a:t>Fermented foods of various types serve as complementary foods for infants and children, and the major meal of </a:t>
            </a:r>
            <a:r>
              <a:rPr lang="en-GB" sz="2200" b="1" dirty="0" smtClean="0">
                <a:solidFill>
                  <a:srgbClr val="800000"/>
                </a:solidFill>
              </a:rPr>
              <a:t>adults. </a:t>
            </a:r>
            <a:r>
              <a:rPr lang="en-GB" b="1" i="1" baseline="-25000" dirty="0" smtClean="0">
                <a:solidFill>
                  <a:srgbClr val="800000"/>
                </a:solidFill>
                <a:ea typeface="Calibri"/>
                <a:cs typeface="Times New Roman"/>
              </a:rPr>
              <a:t>Galati </a:t>
            </a:r>
            <a:r>
              <a:rPr lang="en-GB" b="1" i="1" baseline="-25000" dirty="0">
                <a:solidFill>
                  <a:srgbClr val="800000"/>
                </a:solidFill>
                <a:ea typeface="Calibri"/>
                <a:cs typeface="Times New Roman"/>
              </a:rPr>
              <a:t>et al., 2014</a:t>
            </a:r>
            <a:endParaRPr lang="en-GB" b="1" i="1" dirty="0">
              <a:solidFill>
                <a:srgbClr val="800000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9067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24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Significance of cereal-based weaning </a:t>
            </a:r>
            <a:r>
              <a:rPr lang="en-US" sz="2400" b="1" i="1" dirty="0">
                <a:solidFill>
                  <a:srgbClr val="0070C0"/>
                </a:solidFill>
                <a:cs typeface="Aharoni" panose="02010803020104030203" pitchFamily="2" charset="-79"/>
              </a:rPr>
              <a:t>foods in </a:t>
            </a:r>
            <a:r>
              <a:rPr lang="en-US" sz="24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African</a:t>
            </a:r>
            <a:endParaRPr lang="en-US" sz="2400" b="1" i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Experimental 	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387" y="1066800"/>
            <a:ext cx="872401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rgbClr val="800000"/>
                </a:solidFill>
              </a:rPr>
              <a:t>Goat </a:t>
            </a:r>
            <a:r>
              <a:rPr lang="en-GB" sz="2200" b="1" dirty="0">
                <a:solidFill>
                  <a:srgbClr val="800000"/>
                </a:solidFill>
              </a:rPr>
              <a:t>milk plays an important role in nutrition and wellbeing of developing countries, where it provides basic nutrition and subsistence to rural </a:t>
            </a:r>
            <a:r>
              <a:rPr lang="en-GB" sz="2200" b="1" dirty="0" smtClean="0">
                <a:solidFill>
                  <a:srgbClr val="800000"/>
                </a:solidFill>
              </a:rPr>
              <a:t>people. </a:t>
            </a:r>
            <a:r>
              <a:rPr lang="en-GB" b="1" i="1" baseline="-25000" dirty="0" smtClean="0">
                <a:solidFill>
                  <a:srgbClr val="800000"/>
                </a:solidFill>
              </a:rPr>
              <a:t>Park </a:t>
            </a:r>
            <a:r>
              <a:rPr lang="en-GB" b="1" i="1" baseline="-25000" dirty="0">
                <a:solidFill>
                  <a:srgbClr val="800000"/>
                </a:solidFill>
              </a:rPr>
              <a:t>and </a:t>
            </a:r>
            <a:r>
              <a:rPr lang="en-GB" b="1" i="1" baseline="-25000" dirty="0" err="1">
                <a:solidFill>
                  <a:srgbClr val="800000"/>
                </a:solidFill>
              </a:rPr>
              <a:t>Haenlein</a:t>
            </a:r>
            <a:r>
              <a:rPr lang="en-GB" b="1" i="1" baseline="-25000" dirty="0">
                <a:solidFill>
                  <a:srgbClr val="800000"/>
                </a:solidFill>
              </a:rPr>
              <a:t> </a:t>
            </a:r>
            <a:r>
              <a:rPr lang="en-GB" b="1" i="1" baseline="-25000" dirty="0" smtClean="0">
                <a:solidFill>
                  <a:srgbClr val="800000"/>
                </a:solidFill>
              </a:rPr>
              <a:t>2007</a:t>
            </a:r>
            <a:endParaRPr lang="en-GB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" y="4419600"/>
            <a:ext cx="88392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800000"/>
                </a:solidFill>
                <a:ea typeface="Calibri"/>
              </a:rPr>
              <a:t>Therefore</a:t>
            </a:r>
            <a:r>
              <a:rPr lang="en-GB" sz="2400" b="1" dirty="0">
                <a:solidFill>
                  <a:srgbClr val="800000"/>
                </a:solidFill>
                <a:ea typeface="Calibri"/>
              </a:rPr>
              <a:t>, involvement of pathogenic microorganisms during production cannot be totally ruled out</a:t>
            </a:r>
            <a:endParaRPr lang="en-GB" b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2179786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rgbClr val="800000"/>
                </a:solidFill>
                <a:ea typeface="Calibri"/>
              </a:rPr>
              <a:t>Natural </a:t>
            </a:r>
            <a:r>
              <a:rPr lang="en-GB" sz="2200" b="1" dirty="0">
                <a:solidFill>
                  <a:srgbClr val="800000"/>
                </a:solidFill>
                <a:ea typeface="Calibri"/>
              </a:rPr>
              <a:t>fermentation processes practised in Africa are based largely on experience and knowledge gained through trial and error, which routinely allowed participation of diverse </a:t>
            </a:r>
            <a:r>
              <a:rPr lang="en-GB" sz="2200" b="1" dirty="0" smtClean="0">
                <a:solidFill>
                  <a:srgbClr val="800000"/>
                </a:solidFill>
                <a:ea typeface="Calibri"/>
              </a:rPr>
              <a:t>microorganisms. </a:t>
            </a:r>
            <a:r>
              <a:rPr lang="en-GB" sz="2000" b="1" i="1" baseline="-25000" dirty="0">
                <a:solidFill>
                  <a:srgbClr val="800000"/>
                </a:solidFill>
                <a:ea typeface="Calibri"/>
              </a:rPr>
              <a:t>Galati et al., </a:t>
            </a:r>
            <a:r>
              <a:rPr lang="en-GB" sz="2000" b="1" i="1" baseline="-25000" dirty="0" smtClean="0">
                <a:solidFill>
                  <a:srgbClr val="800000"/>
                </a:solidFill>
                <a:ea typeface="Calibri"/>
              </a:rPr>
              <a:t>2014</a:t>
            </a:r>
            <a:r>
              <a:rPr lang="en-GB" sz="2000" b="1" i="1" dirty="0" smtClean="0">
                <a:solidFill>
                  <a:srgbClr val="800000"/>
                </a:solidFill>
                <a:ea typeface="Calibri"/>
              </a:rPr>
              <a:t> </a:t>
            </a:r>
            <a:endParaRPr lang="en-GB" sz="2200" b="1" i="1" dirty="0">
              <a:solidFill>
                <a:srgbClr val="800000"/>
              </a:solidFill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Experimental 	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381000"/>
            <a:ext cx="878204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800000"/>
                </a:solidFill>
                <a:ea typeface="Calibri"/>
              </a:rPr>
              <a:t>Fermented foods, particularly those produced under controlled fermentation, have a good record of safety and are rarely implicated in outbreaks of </a:t>
            </a:r>
            <a:r>
              <a:rPr lang="en-GB" sz="2200" b="1" dirty="0" smtClean="0">
                <a:solidFill>
                  <a:srgbClr val="800000"/>
                </a:solidFill>
                <a:ea typeface="Calibri"/>
              </a:rPr>
              <a:t>diseases. </a:t>
            </a:r>
            <a:r>
              <a:rPr lang="en-GB" sz="1600" b="1" i="1" baseline="-25000" dirty="0" err="1" smtClean="0">
                <a:solidFill>
                  <a:srgbClr val="800000"/>
                </a:solidFill>
                <a:ea typeface="Calibri"/>
              </a:rPr>
              <a:t>Omemu</a:t>
            </a:r>
            <a:r>
              <a:rPr lang="en-GB" sz="1600" b="1" i="1" baseline="-25000" dirty="0" smtClean="0">
                <a:solidFill>
                  <a:srgbClr val="800000"/>
                </a:solidFill>
                <a:ea typeface="Calibri"/>
              </a:rPr>
              <a:t> </a:t>
            </a:r>
            <a:r>
              <a:rPr lang="en-GB" sz="1600" b="1" i="1" baseline="-25000" dirty="0">
                <a:solidFill>
                  <a:srgbClr val="800000"/>
                </a:solidFill>
                <a:ea typeface="Calibri"/>
              </a:rPr>
              <a:t>and Adeosun, 2010</a:t>
            </a:r>
            <a:endParaRPr lang="en-GB" sz="16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52400"/>
            <a:ext cx="89916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just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cs typeface="Aharoni" panose="02010803020104030203" pitchFamily="2" charset="-79"/>
              </a:rPr>
              <a:t>Emergence and occurrence of non-O157 </a:t>
            </a:r>
            <a:r>
              <a:rPr lang="en-US" sz="24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STEC serotypes</a:t>
            </a:r>
            <a:endParaRPr lang="en-US" sz="2400" b="1" i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687" y="2778955"/>
            <a:ext cx="8695437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rgbClr val="800000"/>
                </a:solidFill>
                <a:effectLst/>
                <a:ea typeface="Calibri"/>
              </a:rPr>
              <a:t>Non-O157 STEC with outbreaks of foodborne infections and illness. </a:t>
            </a:r>
            <a:r>
              <a:rPr lang="en-GB" sz="2200" b="1" i="1" baseline="-25000" dirty="0" err="1" smtClean="0">
                <a:solidFill>
                  <a:srgbClr val="800000"/>
                </a:solidFill>
                <a:effectLst/>
                <a:ea typeface="Calibri"/>
              </a:rPr>
              <a:t>Rund</a:t>
            </a:r>
            <a:r>
              <a:rPr lang="en-GB" sz="2200" b="1" i="1" baseline="-25000" dirty="0" smtClean="0">
                <a:solidFill>
                  <a:srgbClr val="800000"/>
                </a:solidFill>
                <a:effectLst/>
                <a:ea typeface="Calibri"/>
              </a:rPr>
              <a:t> et al., 2013; </a:t>
            </a:r>
            <a:r>
              <a:rPr lang="en-GB" sz="2200" b="1" i="1" baseline="-25000" dirty="0" err="1" smtClean="0">
                <a:solidFill>
                  <a:srgbClr val="800000"/>
                </a:solidFill>
                <a:effectLst/>
                <a:ea typeface="Calibri"/>
              </a:rPr>
              <a:t>Preubel</a:t>
            </a:r>
            <a:r>
              <a:rPr lang="en-GB" sz="2200" b="1" i="1" baseline="-25000" dirty="0" smtClean="0">
                <a:solidFill>
                  <a:srgbClr val="800000"/>
                </a:solidFill>
                <a:effectLst/>
                <a:ea typeface="Calibri"/>
              </a:rPr>
              <a:t> et al., 2013; Bettelheim and Goldwater, 2014</a:t>
            </a:r>
            <a:r>
              <a:rPr lang="en-GB" sz="2200" b="1" dirty="0" smtClean="0">
                <a:solidFill>
                  <a:srgbClr val="800000"/>
                </a:solidFill>
                <a:effectLst/>
                <a:ea typeface="Calibri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737" y="3962400"/>
            <a:ext cx="843826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800000"/>
                </a:solidFill>
              </a:rPr>
              <a:t>Non-O157 STEC </a:t>
            </a:r>
            <a:r>
              <a:rPr lang="en-GB" sz="2200" b="1" dirty="0">
                <a:solidFill>
                  <a:srgbClr val="800000"/>
                </a:solidFill>
                <a:ea typeface="Calibri"/>
              </a:rPr>
              <a:t>serotypes are increasingly being associated </a:t>
            </a:r>
            <a:r>
              <a:rPr lang="en-GB" sz="2200" b="1" dirty="0" smtClean="0">
                <a:solidFill>
                  <a:srgbClr val="800000"/>
                </a:solidFill>
              </a:rPr>
              <a:t>with </a:t>
            </a:r>
            <a:r>
              <a:rPr lang="en-GB" sz="2200" b="1" dirty="0">
                <a:solidFill>
                  <a:srgbClr val="800000"/>
                </a:solidFill>
              </a:rPr>
              <a:t>both outbreaks and individual cases of severe illness such as diarrhoea, haemorrhagic colitis (HC) and haemolytic-uremic syndrome (HUS</a:t>
            </a:r>
            <a:r>
              <a:rPr lang="en-GB" sz="2200" b="1" dirty="0" smtClean="0">
                <a:solidFill>
                  <a:srgbClr val="800000"/>
                </a:solidFill>
              </a:rPr>
              <a:t>).</a:t>
            </a:r>
            <a:r>
              <a:rPr lang="en-GB" sz="2200" b="1" baseline="-25000" dirty="0" smtClean="0">
                <a:solidFill>
                  <a:srgbClr val="800000"/>
                </a:solidFill>
              </a:rPr>
              <a:t>Hughes </a:t>
            </a:r>
            <a:r>
              <a:rPr lang="en-GB" sz="2200" b="1" i="1" baseline="-25000" dirty="0">
                <a:solidFill>
                  <a:srgbClr val="800000"/>
                </a:solidFill>
              </a:rPr>
              <a:t>et al</a:t>
            </a:r>
            <a:r>
              <a:rPr lang="en-GB" sz="2200" b="1" baseline="-25000" dirty="0">
                <a:solidFill>
                  <a:srgbClr val="800000"/>
                </a:solidFill>
              </a:rPr>
              <a:t>., 2006; </a:t>
            </a:r>
            <a:r>
              <a:rPr lang="en-GB" sz="2200" b="1" baseline="-25000" dirty="0" err="1">
                <a:solidFill>
                  <a:srgbClr val="800000"/>
                </a:solidFill>
              </a:rPr>
              <a:t>Mathusa</a:t>
            </a:r>
            <a:r>
              <a:rPr lang="en-GB" sz="2200" b="1" baseline="-25000" dirty="0">
                <a:solidFill>
                  <a:srgbClr val="800000"/>
                </a:solidFill>
              </a:rPr>
              <a:t> </a:t>
            </a:r>
            <a:r>
              <a:rPr lang="en-GB" sz="2200" b="1" i="1" baseline="-25000" dirty="0">
                <a:solidFill>
                  <a:srgbClr val="800000"/>
                </a:solidFill>
              </a:rPr>
              <a:t>et al</a:t>
            </a:r>
            <a:r>
              <a:rPr lang="en-GB" sz="2200" b="1" baseline="-25000" dirty="0">
                <a:solidFill>
                  <a:srgbClr val="800000"/>
                </a:solidFill>
              </a:rPr>
              <a:t>., </a:t>
            </a:r>
            <a:r>
              <a:rPr lang="en-GB" sz="2200" b="1" baseline="-25000" dirty="0" smtClean="0">
                <a:solidFill>
                  <a:srgbClr val="800000"/>
                </a:solidFill>
              </a:rPr>
              <a:t>2010</a:t>
            </a:r>
            <a:r>
              <a:rPr lang="en-GB" sz="2200" b="1" i="1" baseline="-25000" dirty="0" smtClean="0">
                <a:solidFill>
                  <a:srgbClr val="800000"/>
                </a:solidFill>
              </a:rPr>
              <a:t>;</a:t>
            </a:r>
            <a:r>
              <a:rPr lang="en-GB" sz="2200" b="1" i="1" dirty="0" smtClean="0">
                <a:solidFill>
                  <a:srgbClr val="800000"/>
                </a:solidFill>
              </a:rPr>
              <a:t> </a:t>
            </a:r>
            <a:r>
              <a:rPr lang="en-GB" sz="2200" b="1" i="1" baseline="-25000" dirty="0" smtClean="0">
                <a:solidFill>
                  <a:srgbClr val="800000"/>
                </a:solidFill>
                <a:ea typeface="Calibri"/>
              </a:rPr>
              <a:t>Gould </a:t>
            </a:r>
            <a:r>
              <a:rPr lang="en-GB" sz="2200" b="1" i="1" baseline="-25000" dirty="0">
                <a:solidFill>
                  <a:srgbClr val="800000"/>
                </a:solidFill>
                <a:ea typeface="Calibri"/>
              </a:rPr>
              <a:t>et al., 2013</a:t>
            </a:r>
            <a:r>
              <a:rPr lang="en-GB" sz="2200" b="1" baseline="-25000" dirty="0">
                <a:solidFill>
                  <a:srgbClr val="800000"/>
                </a:solidFill>
                <a:ea typeface="Calibri"/>
              </a:rPr>
              <a:t> </a:t>
            </a:r>
            <a:endParaRPr lang="en-GB" sz="2200" b="1" baseline="-25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Experimental 	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275" y="745758"/>
            <a:ext cx="85439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800000"/>
                </a:solidFill>
              </a:rPr>
              <a:t>I</a:t>
            </a:r>
            <a:r>
              <a:rPr lang="en-GB" sz="2200" b="1" dirty="0" smtClean="0">
                <a:solidFill>
                  <a:srgbClr val="800000"/>
                </a:solidFill>
              </a:rPr>
              <a:t>dentification </a:t>
            </a:r>
            <a:r>
              <a:rPr lang="en-GB" sz="2200" b="1" dirty="0">
                <a:solidFill>
                  <a:srgbClr val="800000"/>
                </a:solidFill>
              </a:rPr>
              <a:t>of a heterogeneous group of </a:t>
            </a:r>
            <a:r>
              <a:rPr lang="en-GB" sz="2200" b="1" dirty="0" smtClean="0">
                <a:solidFill>
                  <a:srgbClr val="800000"/>
                </a:solidFill>
              </a:rPr>
              <a:t>STEC</a:t>
            </a:r>
            <a:r>
              <a:rPr lang="en-GB" sz="2200" b="1" i="1" dirty="0" smtClean="0">
                <a:solidFill>
                  <a:srgbClr val="800000"/>
                </a:solidFill>
              </a:rPr>
              <a:t> </a:t>
            </a:r>
            <a:r>
              <a:rPr lang="en-GB" sz="2200" b="1" dirty="0" smtClean="0">
                <a:solidFill>
                  <a:srgbClr val="800000"/>
                </a:solidFill>
              </a:rPr>
              <a:t>that </a:t>
            </a:r>
            <a:r>
              <a:rPr lang="en-GB" sz="2200" b="1" dirty="0">
                <a:solidFill>
                  <a:srgbClr val="800000"/>
                </a:solidFill>
              </a:rPr>
              <a:t>express an O surface antigen other than 157 as foodborne pathogens is on the increase worldwide </a:t>
            </a:r>
            <a:r>
              <a:rPr lang="en-GB" sz="2200" b="1" i="1" baseline="-25000" dirty="0" smtClean="0">
                <a:solidFill>
                  <a:srgbClr val="800000"/>
                </a:solidFill>
              </a:rPr>
              <a:t>Gould </a:t>
            </a:r>
            <a:r>
              <a:rPr lang="en-GB" sz="2200" b="1" i="1" baseline="-25000" dirty="0">
                <a:solidFill>
                  <a:srgbClr val="800000"/>
                </a:solidFill>
              </a:rPr>
              <a:t>et al., 2013; Wang et al., 2013; Bettelheim and Goldwater, </a:t>
            </a:r>
            <a:r>
              <a:rPr lang="en-GB" sz="2200" b="1" i="1" baseline="-25000" dirty="0" smtClean="0">
                <a:solidFill>
                  <a:srgbClr val="800000"/>
                </a:solidFill>
              </a:rPr>
              <a:t>2014</a:t>
            </a:r>
            <a:r>
              <a:rPr lang="en-GB" sz="2200" b="1" dirty="0" smtClean="0">
                <a:solidFill>
                  <a:srgbClr val="800000"/>
                </a:solidFill>
              </a:rPr>
              <a:t>. </a:t>
            </a:r>
            <a:endParaRPr lang="en-GB" sz="2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5" y="685800"/>
            <a:ext cx="691293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8065" y="325458"/>
            <a:ext cx="4589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800000"/>
                </a:solidFill>
                <a:effectLst/>
                <a:latin typeface="Times New Roman"/>
                <a:ea typeface="Calibri"/>
              </a:rPr>
              <a:t>Reported outbreaks of non-O157 STEC </a:t>
            </a:r>
            <a:endParaRPr lang="en-GB" sz="20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Experimental 	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rgbClr val="800000"/>
                </a:solidFill>
              </a:rPr>
              <a:t>Non-O157 </a:t>
            </a:r>
            <a:r>
              <a:rPr lang="en-GB" sz="2200" b="1" dirty="0">
                <a:solidFill>
                  <a:srgbClr val="800000"/>
                </a:solidFill>
              </a:rPr>
              <a:t>STEC serotypes pose just as great risk to public health as </a:t>
            </a:r>
            <a:r>
              <a:rPr lang="en-GB" sz="2200" b="1" i="1" dirty="0">
                <a:solidFill>
                  <a:srgbClr val="800000"/>
                </a:solidFill>
              </a:rPr>
              <a:t>E. coli</a:t>
            </a:r>
            <a:r>
              <a:rPr lang="en-GB" sz="2200" b="1" dirty="0">
                <a:solidFill>
                  <a:srgbClr val="800000"/>
                </a:solidFill>
              </a:rPr>
              <a:t> </a:t>
            </a:r>
            <a:r>
              <a:rPr lang="en-GB" sz="2200" b="1" dirty="0" smtClean="0">
                <a:solidFill>
                  <a:srgbClr val="800000"/>
                </a:solidFill>
              </a:rPr>
              <a:t>O157:H7</a:t>
            </a:r>
            <a:r>
              <a:rPr lang="en-GB" sz="2000" b="1" baseline="-25000" dirty="0" smtClean="0">
                <a:solidFill>
                  <a:srgbClr val="800000"/>
                </a:solidFill>
              </a:rPr>
              <a:t>Gould </a:t>
            </a:r>
            <a:r>
              <a:rPr lang="en-GB" sz="2000" b="1" i="1" baseline="-25000" dirty="0">
                <a:solidFill>
                  <a:srgbClr val="800000"/>
                </a:solidFill>
              </a:rPr>
              <a:t>et al</a:t>
            </a:r>
            <a:r>
              <a:rPr lang="en-GB" sz="2000" b="1" baseline="-25000" dirty="0">
                <a:solidFill>
                  <a:srgbClr val="800000"/>
                </a:solidFill>
              </a:rPr>
              <a:t>., </a:t>
            </a:r>
            <a:r>
              <a:rPr lang="en-GB" sz="2000" b="1" baseline="-25000" dirty="0" smtClean="0">
                <a:solidFill>
                  <a:srgbClr val="800000"/>
                </a:solidFill>
              </a:rPr>
              <a:t>2013</a:t>
            </a:r>
            <a:r>
              <a:rPr lang="en-GB" sz="2200" b="1" dirty="0" smtClean="0">
                <a:solidFill>
                  <a:srgbClr val="800000"/>
                </a:solidFill>
              </a:rPr>
              <a:t>but </a:t>
            </a:r>
            <a:r>
              <a:rPr lang="en-GB" sz="2200" b="1" dirty="0">
                <a:solidFill>
                  <a:srgbClr val="800000"/>
                </a:solidFill>
              </a:rPr>
              <a:t>their occurrence and survival in traditional fermented foods have been under-reported in Africa.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" y="2342316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800000"/>
                </a:solidFill>
                <a:latin typeface="Times New Roman"/>
                <a:ea typeface="Calibri"/>
              </a:rPr>
              <a:t>Currently, there is no effective treatment available for STEC infections in people and the use of antibiotics is not generally recommended due to the concern that they will induce </a:t>
            </a:r>
            <a:r>
              <a:rPr lang="en-GB" sz="2200" b="1" i="1" dirty="0" err="1">
                <a:solidFill>
                  <a:srgbClr val="800000"/>
                </a:solidFill>
                <a:latin typeface="Times New Roman"/>
                <a:ea typeface="Calibri"/>
              </a:rPr>
              <a:t>Stx</a:t>
            </a:r>
            <a:r>
              <a:rPr lang="en-GB" sz="2200" b="1" dirty="0">
                <a:solidFill>
                  <a:srgbClr val="800000"/>
                </a:solidFill>
                <a:latin typeface="Times New Roman"/>
                <a:ea typeface="Calibri"/>
              </a:rPr>
              <a:t> production, thus worsening the </a:t>
            </a:r>
            <a:r>
              <a:rPr lang="en-GB" sz="2200" b="1" dirty="0" smtClean="0">
                <a:solidFill>
                  <a:srgbClr val="800000"/>
                </a:solidFill>
                <a:latin typeface="Times New Roman"/>
                <a:ea typeface="Calibri"/>
              </a:rPr>
              <a:t>symptoms. </a:t>
            </a:r>
            <a:r>
              <a:rPr lang="en-GB" sz="2000" b="1" i="1" baseline="-25000" dirty="0" err="1">
                <a:solidFill>
                  <a:srgbClr val="800000"/>
                </a:solidFill>
              </a:rPr>
              <a:t>Rund</a:t>
            </a:r>
            <a:r>
              <a:rPr lang="en-GB" sz="2000" b="1" i="1" baseline="-25000" dirty="0">
                <a:solidFill>
                  <a:srgbClr val="800000"/>
                </a:solidFill>
              </a:rPr>
              <a:t> et al., 2013; </a:t>
            </a:r>
            <a:r>
              <a:rPr lang="en-GB" sz="2000" b="1" i="1" baseline="-25000" dirty="0" err="1">
                <a:solidFill>
                  <a:srgbClr val="800000"/>
                </a:solidFill>
              </a:rPr>
              <a:t>Mohsin</a:t>
            </a:r>
            <a:r>
              <a:rPr lang="en-GB" sz="2000" b="1" i="1" baseline="-25000" dirty="0">
                <a:solidFill>
                  <a:srgbClr val="800000"/>
                </a:solidFill>
              </a:rPr>
              <a:t> et al., </a:t>
            </a:r>
            <a:r>
              <a:rPr lang="en-GB" sz="2000" b="1" i="1" baseline="-25000" dirty="0" smtClean="0">
                <a:solidFill>
                  <a:srgbClr val="800000"/>
                </a:solidFill>
              </a:rPr>
              <a:t>2015</a:t>
            </a:r>
            <a:r>
              <a:rPr lang="en-GB" sz="2000" b="1" i="1" dirty="0" smtClean="0">
                <a:solidFill>
                  <a:srgbClr val="800000"/>
                </a:solidFill>
              </a:rPr>
              <a:t> </a:t>
            </a:r>
            <a:endParaRPr lang="en-GB" sz="2200" b="1" i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490858"/>
            <a:ext cx="87344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rgbClr val="800000"/>
                </a:solidFill>
              </a:rPr>
              <a:t>Probiotic </a:t>
            </a:r>
            <a:r>
              <a:rPr lang="en-GB" sz="2200" b="1" dirty="0">
                <a:solidFill>
                  <a:srgbClr val="800000"/>
                </a:solidFill>
              </a:rPr>
              <a:t>bacteria have been recommended as the only possible treatment for the STEC infections in </a:t>
            </a:r>
            <a:r>
              <a:rPr lang="en-GB" sz="2200" b="1" dirty="0" smtClean="0">
                <a:solidFill>
                  <a:srgbClr val="800000"/>
                </a:solidFill>
              </a:rPr>
              <a:t>people. </a:t>
            </a:r>
            <a:r>
              <a:rPr lang="en-GB" sz="2200" b="1" i="1" baseline="-25000" dirty="0" err="1" smtClean="0">
                <a:solidFill>
                  <a:srgbClr val="800000"/>
                </a:solidFill>
              </a:rPr>
              <a:t>Rund</a:t>
            </a:r>
            <a:r>
              <a:rPr lang="en-GB" sz="2200" b="1" i="1" baseline="-25000" dirty="0" smtClean="0">
                <a:solidFill>
                  <a:srgbClr val="800000"/>
                </a:solidFill>
              </a:rPr>
              <a:t> </a:t>
            </a:r>
            <a:r>
              <a:rPr lang="en-GB" sz="2200" b="1" i="1" baseline="-25000" dirty="0">
                <a:solidFill>
                  <a:srgbClr val="800000"/>
                </a:solidFill>
              </a:rPr>
              <a:t>et al., 2013; </a:t>
            </a:r>
            <a:r>
              <a:rPr lang="en-GB" sz="2200" b="1" i="1" baseline="-25000" dirty="0" err="1">
                <a:solidFill>
                  <a:srgbClr val="800000"/>
                </a:solidFill>
              </a:rPr>
              <a:t>Mohsin</a:t>
            </a:r>
            <a:r>
              <a:rPr lang="en-GB" sz="2200" b="1" i="1" baseline="-25000" dirty="0">
                <a:solidFill>
                  <a:srgbClr val="800000"/>
                </a:solidFill>
              </a:rPr>
              <a:t> et al., </a:t>
            </a:r>
            <a:r>
              <a:rPr lang="en-GB" sz="2200" b="1" i="1" baseline="-25000" dirty="0" smtClean="0">
                <a:solidFill>
                  <a:srgbClr val="800000"/>
                </a:solidFill>
              </a:rPr>
              <a:t>2015.</a:t>
            </a:r>
            <a:endParaRPr lang="en-GB" sz="2200" b="1" i="1" baseline="-250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214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Objective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Experimental 	Results       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Conclusions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2914</Words>
  <Application>Microsoft Office PowerPoint</Application>
  <PresentationFormat>On-screen Show (4:3)</PresentationFormat>
  <Paragraphs>507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1_Flow</vt:lpstr>
      <vt:lpstr>PowerPoint Presentation</vt:lpstr>
      <vt:lpstr> Prevention of Non-O157 Shiga Toxin Producing Escherichia coli in Traditionally Fermented African Complementary Foods.  by  Fayemi Olanrewaju (Ph.D)</vt:lpstr>
      <vt:lpstr>PowerPoint Presentation</vt:lpstr>
      <vt:lpstr>OUTLINE: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Autoaggregation of the LAB strains with hydrophobic cell surface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 2 </vt:lpstr>
      <vt:lpstr>Experimental-2 </vt:lpstr>
      <vt:lpstr>Acid adaptation of the non-O157 STEC strains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next??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fayemis</dc:creator>
  <cp:lastModifiedBy>The fayemis</cp:lastModifiedBy>
  <cp:revision>128</cp:revision>
  <dcterms:created xsi:type="dcterms:W3CDTF">2017-01-16T13:31:23Z</dcterms:created>
  <dcterms:modified xsi:type="dcterms:W3CDTF">2017-11-23T16:06:52Z</dcterms:modified>
</cp:coreProperties>
</file>