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70" r:id="rId11"/>
    <p:sldId id="269" r:id="rId12"/>
    <p:sldId id="265" r:id="rId13"/>
    <p:sldId id="266" r:id="rId14"/>
    <p:sldId id="267" r:id="rId15"/>
    <p:sldId id="268"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43" autoAdjust="0"/>
  </p:normalViewPr>
  <p:slideViewPr>
    <p:cSldViewPr snapToGrid="0">
      <p:cViewPr varScale="1">
        <p:scale>
          <a:sx n="69" d="100"/>
          <a:sy n="69" d="100"/>
        </p:scale>
        <p:origin x="780" y="6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GB"/>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122051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1CB6EE-6E5A-4A3D-8259-F509C5C3EAE7}" type="datetimeFigureOut">
              <a:rPr lang="en-GB" smtClean="0"/>
              <a:t>26/03/2019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2016284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25303112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3621955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9227460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A1CB6EE-6E5A-4A3D-8259-F509C5C3EAE7}" type="datetimeFigureOut">
              <a:rPr lang="en-GB" smtClean="0"/>
              <a:t>26/03/2019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2360231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8A1CB6EE-6E5A-4A3D-8259-F509C5C3EAE7}" type="datetimeFigureOut">
              <a:rPr lang="en-GB" smtClean="0"/>
              <a:t>26/03/2019</a:t>
            </a:fld>
            <a:endParaRPr lang="en-GB"/>
          </a:p>
        </p:txBody>
      </p:sp>
      <p:sp>
        <p:nvSpPr>
          <p:cNvPr id="8" name="Footer Placeholder 7"/>
          <p:cNvSpPr>
            <a:spLocks noGrp="1"/>
          </p:cNvSpPr>
          <p:nvPr>
            <p:ph type="ftr" sz="quarter" idx="11"/>
          </p:nvPr>
        </p:nvSpPr>
        <p:spPr>
          <a:xfrm>
            <a:off x="561111" y="6391838"/>
            <a:ext cx="3644282" cy="304801"/>
          </a:xfrm>
        </p:spPr>
        <p:txBody>
          <a:bodyPr/>
          <a:lstStyle/>
          <a:p>
            <a:endParaRPr lang="en-GB"/>
          </a:p>
        </p:txBody>
      </p:sp>
      <p:sp>
        <p:nvSpPr>
          <p:cNvPr id="9" name="Slide Number Placeholder 8"/>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26654132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762107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3575303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2785898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A1CB6EE-6E5A-4A3D-8259-F509C5C3EAE7}" type="datetimeFigureOut">
              <a:rPr lang="en-GB" smtClean="0"/>
              <a:t>26/03/2019</a:t>
            </a:fld>
            <a:endParaRPr lang="en-GB"/>
          </a:p>
        </p:txBody>
      </p:sp>
      <p:sp>
        <p:nvSpPr>
          <p:cNvPr id="5" name="Footer Placeholder 4"/>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685819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A1CB6EE-6E5A-4A3D-8259-F509C5C3EAE7}" type="datetimeFigureOut">
              <a:rPr lang="en-GB" smtClean="0"/>
              <a:t>26/03/2019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222568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1CB6EE-6E5A-4A3D-8259-F509C5C3EAE7}" type="datetimeFigureOut">
              <a:rPr lang="en-GB" smtClean="0"/>
              <a:t>26/03/2019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245063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1CB6EE-6E5A-4A3D-8259-F509C5C3EAE7}" type="datetimeFigureOut">
              <a:rPr lang="en-GB" smtClean="0"/>
              <a:t>26/03/2019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5494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1CB6EE-6E5A-4A3D-8259-F509C5C3EAE7}" type="datetimeFigureOut">
              <a:rPr lang="en-GB" smtClean="0"/>
              <a:t>26/03/2019</a:t>
            </a:fld>
            <a:endParaRPr lang="en-GB"/>
          </a:p>
        </p:txBody>
      </p:sp>
      <p:sp>
        <p:nvSpPr>
          <p:cNvPr id="3" name="Footer Placeholder 2"/>
          <p:cNvSpPr>
            <a:spLocks noGrp="1"/>
          </p:cNvSpPr>
          <p:nvPr>
            <p:ph type="ftr" sz="quarter" idx="11"/>
          </p:nvPr>
        </p:nvSpPr>
        <p:spPr/>
        <p:txBody>
          <a:bodyPr/>
          <a:lstStyle/>
          <a:p>
            <a:endParaRPr lang="en-GB"/>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404228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1CB6EE-6E5A-4A3D-8259-F509C5C3EAE7}" type="datetimeFigureOut">
              <a:rPr lang="en-GB" smtClean="0"/>
              <a:t>26/03/2019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1321901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A1CB6EE-6E5A-4A3D-8259-F509C5C3EAE7}" type="datetimeFigureOut">
              <a:rPr lang="en-GB" smtClean="0"/>
              <a:t>26/03/2019</a:t>
            </a:fld>
            <a:endParaRPr lang="en-GB"/>
          </a:p>
        </p:txBody>
      </p:sp>
      <p:sp>
        <p:nvSpPr>
          <p:cNvPr id="6" name="Footer Placeholder 5"/>
          <p:cNvSpPr>
            <a:spLocks noGrp="1"/>
          </p:cNvSpPr>
          <p:nvPr>
            <p:ph type="ftr" sz="quarter" idx="11"/>
          </p:nvPr>
        </p:nvSpPr>
        <p:spPr/>
        <p:txBody>
          <a:bodyPr/>
          <a:lstStyle/>
          <a:p>
            <a:endParaRPr lang="en-GB"/>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2363A289-9BC0-44C3-833B-48107EACDF10}" type="slidenum">
              <a:rPr lang="en-GB" smtClean="0"/>
              <a:t>‹#›</a:t>
            </a:fld>
            <a:endParaRPr lang="en-GB"/>
          </a:p>
        </p:txBody>
      </p:sp>
    </p:spTree>
    <p:extLst>
      <p:ext uri="{BB962C8B-B14F-4D97-AF65-F5344CB8AC3E}">
        <p14:creationId xmlns:p14="http://schemas.microsoft.com/office/powerpoint/2010/main" val="802749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8A1CB6EE-6E5A-4A3D-8259-F509C5C3EAE7}" type="datetimeFigureOut">
              <a:rPr lang="en-GB" smtClean="0"/>
              <a:t>26/03/2019</a:t>
            </a:fld>
            <a:endParaRPr lang="en-GB"/>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GB"/>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2363A289-9BC0-44C3-833B-48107EACDF10}" type="slidenum">
              <a:rPr lang="en-GB" smtClean="0"/>
              <a:t>‹#›</a:t>
            </a:fld>
            <a:endParaRPr lang="en-GB"/>
          </a:p>
        </p:txBody>
      </p:sp>
    </p:spTree>
    <p:extLst>
      <p:ext uri="{BB962C8B-B14F-4D97-AF65-F5344CB8AC3E}">
        <p14:creationId xmlns:p14="http://schemas.microsoft.com/office/powerpoint/2010/main" val="35047882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image" Target="../media/image2.wmf"/></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GB" sz="2200" dirty="0" smtClean="0">
                <a:latin typeface="Algerian" panose="04020705040A02060702" pitchFamily="82" charset="0"/>
              </a:rPr>
              <a:t>PUBLIC INVESTMENT AND ECONOMIC DEVELOPMENT IN SELECTED SUB-SAHARAN COUNTRIES: THE ROLE OF INSTITUTIONAL FACTORS</a:t>
            </a:r>
            <a:br>
              <a:rPr lang="en-GB" sz="2200" dirty="0" smtClean="0">
                <a:latin typeface="Algerian" panose="04020705040A02060702" pitchFamily="82" charset="0"/>
              </a:rPr>
            </a:br>
            <a:r>
              <a:rPr lang="en-GB" sz="2200" smtClean="0">
                <a:latin typeface="Algerian" panose="04020705040A02060702" pitchFamily="82" charset="0"/>
              </a:rPr>
              <a:t>BY </a:t>
            </a:r>
            <a:r>
              <a:rPr lang="en-GB" sz="2200">
                <a:latin typeface="Algerian" panose="04020705040A02060702" pitchFamily="82" charset="0"/>
              </a:rPr>
              <a:t/>
            </a:r>
            <a:br>
              <a:rPr lang="en-GB" sz="2200">
                <a:latin typeface="Algerian" panose="04020705040A02060702" pitchFamily="82" charset="0"/>
              </a:rPr>
            </a:br>
            <a:r>
              <a:rPr lang="en-GB" sz="2200">
                <a:latin typeface="Algerian" panose="04020705040A02060702" pitchFamily="82" charset="0"/>
              </a:rPr>
              <a:t>OLURIN, ENITAN </a:t>
            </a:r>
            <a:r>
              <a:rPr lang="en-GB" sz="2200" smtClean="0">
                <a:latin typeface="Algerian" panose="04020705040A02060702" pitchFamily="82" charset="0"/>
              </a:rPr>
              <a:t>OLUROTIMI,</a:t>
            </a:r>
            <a:br>
              <a:rPr lang="en-GB" sz="2200" smtClean="0">
                <a:latin typeface="Algerian" panose="04020705040A02060702" pitchFamily="82" charset="0"/>
              </a:rPr>
            </a:br>
            <a:r>
              <a:rPr lang="en-GB" sz="2200" smtClean="0">
                <a:latin typeface="Algerian" panose="04020705040A02060702" pitchFamily="82" charset="0"/>
              </a:rPr>
              <a:t>	OJO</a:t>
            </a:r>
            <a:r>
              <a:rPr lang="en-GB" sz="2200" dirty="0" smtClean="0">
                <a:latin typeface="Algerian" panose="04020705040A02060702" pitchFamily="82" charset="0"/>
              </a:rPr>
              <a:t>, JOSHUA ADEWALE THOMPSON,</a:t>
            </a:r>
            <a:br>
              <a:rPr lang="en-GB" sz="2200" dirty="0" smtClean="0">
                <a:latin typeface="Algerian" panose="04020705040A02060702" pitchFamily="82" charset="0"/>
              </a:rPr>
            </a:br>
            <a:r>
              <a:rPr lang="en-GB" sz="2200" dirty="0" smtClean="0">
                <a:latin typeface="Algerian" panose="04020705040A02060702" pitchFamily="82" charset="0"/>
              </a:rPr>
              <a:t>OLOKOYO, </a:t>
            </a:r>
            <a:r>
              <a:rPr lang="en-GB" sz="2200" smtClean="0">
                <a:latin typeface="Algerian" panose="04020705040A02060702" pitchFamily="82" charset="0"/>
              </a:rPr>
              <a:t>FELICIA OMOWUNMI.</a:t>
            </a:r>
            <a:br>
              <a:rPr lang="en-GB" sz="2200" smtClean="0">
                <a:latin typeface="Algerian" panose="04020705040A02060702" pitchFamily="82" charset="0"/>
              </a:rPr>
            </a:br>
            <a:endParaRPr lang="en-GB" sz="2800" dirty="0"/>
          </a:p>
        </p:txBody>
      </p:sp>
      <p:sp>
        <p:nvSpPr>
          <p:cNvPr id="3" name="Subtitle 2"/>
          <p:cNvSpPr>
            <a:spLocks noGrp="1"/>
          </p:cNvSpPr>
          <p:nvPr>
            <p:ph type="subTitle" idx="1"/>
          </p:nvPr>
        </p:nvSpPr>
        <p:spPr/>
        <p:txBody>
          <a:bodyPr>
            <a:normAutofit fontScale="85000" lnSpcReduction="10000"/>
          </a:bodyPr>
          <a:lstStyle/>
          <a:p>
            <a:r>
              <a:rPr lang="en-GB" dirty="0" smtClean="0"/>
              <a:t>A PAPER DELIVERED AT THE 3</a:t>
            </a:r>
            <a:r>
              <a:rPr lang="en-GB" baseline="30000" dirty="0" smtClean="0"/>
              <a:t>RD</a:t>
            </a:r>
            <a:r>
              <a:rPr lang="en-GB" dirty="0" smtClean="0"/>
              <a:t> COVENANT UNIVERSITY INTERNATIONAL CONFERENCE ON ENTREPRENEURSHIP(CU-ICE, 2019) TITLED “DISRUPTIVE INNOVATION AND SUSTAINABLE ENTREPRENEURSHIP”  HELD ON MARCH 20 – 22, 2019.</a:t>
            </a:r>
            <a:endParaRPr lang="en-GB" dirty="0"/>
          </a:p>
        </p:txBody>
      </p:sp>
    </p:spTree>
    <p:extLst>
      <p:ext uri="{BB962C8B-B14F-4D97-AF65-F5344CB8AC3E}">
        <p14:creationId xmlns:p14="http://schemas.microsoft.com/office/powerpoint/2010/main" val="6444234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AND DISCUSSION (cont.)</a:t>
            </a:r>
            <a:endParaRPr lang="en-GB" dirty="0"/>
          </a:p>
        </p:txBody>
      </p:sp>
      <p:pic>
        <p:nvPicPr>
          <p:cNvPr id="4" name="Content Placeholder 3"/>
          <p:cNvPicPr>
            <a:picLocks noGrp="1" noChangeAspect="1"/>
          </p:cNvPicPr>
          <p:nvPr>
            <p:ph idx="1"/>
          </p:nvPr>
        </p:nvPicPr>
        <p:blipFill>
          <a:blip r:embed="rId2"/>
          <a:stretch>
            <a:fillRect/>
          </a:stretch>
        </p:blipFill>
        <p:spPr>
          <a:xfrm>
            <a:off x="1634836" y="2253383"/>
            <a:ext cx="7301346" cy="4119708"/>
          </a:xfrm>
          <a:prstGeom prst="rect">
            <a:avLst/>
          </a:prstGeom>
        </p:spPr>
      </p:pic>
    </p:spTree>
    <p:extLst>
      <p:ext uri="{BB962C8B-B14F-4D97-AF65-F5344CB8AC3E}">
        <p14:creationId xmlns:p14="http://schemas.microsoft.com/office/powerpoint/2010/main" val="2750919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AND DISCUSSION (cont.)</a:t>
            </a:r>
            <a:endParaRPr lang="en-GB" dirty="0"/>
          </a:p>
        </p:txBody>
      </p:sp>
      <p:sp>
        <p:nvSpPr>
          <p:cNvPr id="3" name="Content Placeholder 2"/>
          <p:cNvSpPr>
            <a:spLocks noGrp="1"/>
          </p:cNvSpPr>
          <p:nvPr>
            <p:ph idx="1"/>
          </p:nvPr>
        </p:nvSpPr>
        <p:spPr/>
        <p:txBody>
          <a:bodyPr>
            <a:normAutofit fontScale="92500" lnSpcReduction="20000"/>
          </a:bodyPr>
          <a:lstStyle/>
          <a:p>
            <a:r>
              <a:rPr lang="en-GB" dirty="0"/>
              <a:t>The panel root tests reveal that apart from inflation which is stationary at levels and has an I (0), all other variables became stationary at first difference implying I(1). In essence, there is a mixed others of integration. The lag is automatically selected using </a:t>
            </a:r>
            <a:r>
              <a:rPr lang="en-GB" dirty="0" err="1"/>
              <a:t>Akaike</a:t>
            </a:r>
            <a:r>
              <a:rPr lang="en-GB" dirty="0"/>
              <a:t> Information Criteria (AIC).</a:t>
            </a:r>
          </a:p>
          <a:p>
            <a:r>
              <a:rPr lang="en-GB" dirty="0"/>
              <a:t>Results of short- run relationships among the variables show all the variables having a non-significant but positive relationships with GDP per capita, but  Gross Fixed Capital Formation of Public Sector (GFCF_PF) at lag 0 and lag  1 reveal a negative and non-significant relationships with the independent variable.</a:t>
            </a:r>
          </a:p>
          <a:p>
            <a:r>
              <a:rPr lang="en-GB" dirty="0"/>
              <a:t> In the long-run, all the independent variables have a positive and significant relationships with the dependent variables.  However the variable representing the interaction of GFCF_PF and OIF (Gross Fixed Capital Formation of Public Sector and Overall Institutional Factors) show a negative and significant relationship with dependent variable.</a:t>
            </a:r>
          </a:p>
          <a:p>
            <a:endParaRPr lang="en-GB" dirty="0"/>
          </a:p>
        </p:txBody>
      </p:sp>
    </p:spTree>
    <p:extLst>
      <p:ext uri="{BB962C8B-B14F-4D97-AF65-F5344CB8AC3E}">
        <p14:creationId xmlns:p14="http://schemas.microsoft.com/office/powerpoint/2010/main" val="3580914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AND DISCUSSION (Cont.)</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The </a:t>
            </a:r>
            <a:r>
              <a:rPr lang="en-GB" dirty="0" smtClean="0"/>
              <a:t>co-integration </a:t>
            </a:r>
            <a:r>
              <a:rPr lang="en-GB" dirty="0"/>
              <a:t>factor (COINTEQ01) reveal a long-run relationships among the variables. The coefficient of the factor is negatively signed and statistically significant</a:t>
            </a:r>
            <a:r>
              <a:rPr lang="en-GB" dirty="0" smtClean="0"/>
              <a:t>.</a:t>
            </a:r>
          </a:p>
          <a:p>
            <a:r>
              <a:rPr lang="en-GB" dirty="0" smtClean="0"/>
              <a:t>In </a:t>
            </a:r>
            <a:r>
              <a:rPr lang="en-GB" dirty="0"/>
              <a:t>the long run,  whereas all the variables has a positive and significant relationships with GDP per capita, the coefficient of the interaction between Gross Fixed Capital of Public Sector (GFCF_PF) and Overall Institutional factors (OIF) ,which measures the role institutional factors in Gross capital formation (a proxy for public investments) is negative and </a:t>
            </a:r>
            <a:r>
              <a:rPr lang="en-GB" dirty="0" smtClean="0"/>
              <a:t>significant.</a:t>
            </a:r>
          </a:p>
          <a:p>
            <a:r>
              <a:rPr lang="en-GB" dirty="0"/>
              <a:t>This suggests that institutional factors in sub-Saharan region impairs the positive growth and development effects of public investments. It is an indication that institutional environments are not favourable to economic growth and </a:t>
            </a:r>
            <a:r>
              <a:rPr lang="en-GB" dirty="0" smtClean="0"/>
              <a:t>development.</a:t>
            </a:r>
            <a:endParaRPr lang="en-GB" dirty="0"/>
          </a:p>
        </p:txBody>
      </p:sp>
    </p:spTree>
    <p:extLst>
      <p:ext uri="{BB962C8B-B14F-4D97-AF65-F5344CB8AC3E}">
        <p14:creationId xmlns:p14="http://schemas.microsoft.com/office/powerpoint/2010/main" val="14460870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 AND RECOMMENDATION</a:t>
            </a:r>
            <a:endParaRPr lang="en-GB" dirty="0"/>
          </a:p>
        </p:txBody>
      </p:sp>
      <p:sp>
        <p:nvSpPr>
          <p:cNvPr id="3" name="Content Placeholder 2"/>
          <p:cNvSpPr>
            <a:spLocks noGrp="1"/>
          </p:cNvSpPr>
          <p:nvPr>
            <p:ph idx="1"/>
          </p:nvPr>
        </p:nvSpPr>
        <p:spPr/>
        <p:txBody>
          <a:bodyPr/>
          <a:lstStyle/>
          <a:p>
            <a:r>
              <a:rPr lang="en-GB" dirty="0"/>
              <a:t>The study </a:t>
            </a:r>
            <a:r>
              <a:rPr lang="en-GB" dirty="0" smtClean="0"/>
              <a:t>reveals </a:t>
            </a:r>
            <a:r>
              <a:rPr lang="en-GB" dirty="0"/>
              <a:t>that rather than complementing the positive impact of public investment on economic growth, the institutional factors constitutes itself as a drag on the growth effect of the increase in the public investment embarked upon by the sub </a:t>
            </a:r>
            <a:r>
              <a:rPr lang="en-GB" dirty="0" smtClean="0"/>
              <a:t>region.</a:t>
            </a:r>
          </a:p>
          <a:p>
            <a:r>
              <a:rPr lang="en-GB" dirty="0"/>
              <a:t>It is therefore recommended that concerted efforts should be made by the relevant ministries, parastatals and government agencies at improving the quality of institutional factors governing and characterising the economic development in the SSA</a:t>
            </a:r>
            <a:r>
              <a:rPr lang="en-GB" dirty="0" smtClean="0"/>
              <a:t>.</a:t>
            </a:r>
          </a:p>
          <a:p>
            <a:r>
              <a:rPr lang="en-GB" dirty="0"/>
              <a:t>This might need total overhauling of the institutional frameworks within which public investment will be able to positively impact economic growth and development.</a:t>
            </a:r>
          </a:p>
        </p:txBody>
      </p:sp>
    </p:spTree>
    <p:extLst>
      <p:ext uri="{BB962C8B-B14F-4D97-AF65-F5344CB8AC3E}">
        <p14:creationId xmlns:p14="http://schemas.microsoft.com/office/powerpoint/2010/main" val="41859944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REFERENCES</a:t>
            </a:r>
            <a:endParaRPr lang="en-GB" dirty="0"/>
          </a:p>
        </p:txBody>
      </p:sp>
      <p:sp>
        <p:nvSpPr>
          <p:cNvPr id="3" name="Content Placeholder 2"/>
          <p:cNvSpPr>
            <a:spLocks noGrp="1"/>
          </p:cNvSpPr>
          <p:nvPr>
            <p:ph idx="1"/>
          </p:nvPr>
        </p:nvSpPr>
        <p:spPr/>
        <p:txBody>
          <a:bodyPr>
            <a:normAutofit fontScale="70000" lnSpcReduction="20000"/>
          </a:bodyPr>
          <a:lstStyle/>
          <a:p>
            <a:r>
              <a:rPr lang="en-GB" sz="1900" dirty="0" smtClean="0"/>
              <a:t>Angelopoulos</a:t>
            </a:r>
            <a:r>
              <a:rPr lang="en-GB" sz="1900" dirty="0"/>
              <a:t>, K., </a:t>
            </a:r>
            <a:r>
              <a:rPr lang="en-GB" sz="1900" dirty="0" err="1"/>
              <a:t>Philippopoulos</a:t>
            </a:r>
            <a:r>
              <a:rPr lang="en-GB" sz="1900" dirty="0"/>
              <a:t>, A., &amp; </a:t>
            </a:r>
            <a:r>
              <a:rPr lang="en-GB" sz="1900" dirty="0" err="1"/>
              <a:t>Tsionas</a:t>
            </a:r>
            <a:r>
              <a:rPr lang="en-GB" sz="1900" dirty="0"/>
              <a:t>, E. (2008). Does public sector efficiency matter? </a:t>
            </a:r>
            <a:r>
              <a:rPr lang="en-GB" sz="1900" dirty="0" smtClean="0"/>
              <a:t>Revisiting 		the </a:t>
            </a:r>
            <a:r>
              <a:rPr lang="en-GB" sz="1900" dirty="0"/>
              <a:t>relation </a:t>
            </a:r>
            <a:r>
              <a:rPr lang="en-GB" sz="1900" dirty="0" smtClean="0"/>
              <a:t>between </a:t>
            </a:r>
            <a:r>
              <a:rPr lang="en-GB" sz="1900" dirty="0"/>
              <a:t>fiscal size and economic growth in a world sample. , 137, pp. </a:t>
            </a:r>
            <a:r>
              <a:rPr lang="en-GB" sz="1900" dirty="0" smtClean="0"/>
              <a:t>245-278</a:t>
            </a:r>
          </a:p>
          <a:p>
            <a:r>
              <a:rPr lang="en-GB" sz="1900" dirty="0"/>
              <a:t>Aziri, E. (2017). The Impact of Public Investment on Economic Growth in Republic of Macedonia. </a:t>
            </a:r>
            <a:r>
              <a:rPr lang="en-GB" sz="1900" dirty="0" err="1" smtClean="0"/>
              <a:t>Revista</a:t>
            </a:r>
            <a:r>
              <a:rPr lang="en-GB" sz="1900" dirty="0" smtClean="0"/>
              <a:t> 		de </a:t>
            </a:r>
            <a:r>
              <a:rPr lang="en-GB" sz="1900" dirty="0" err="1" smtClean="0"/>
              <a:t>Stiinte</a:t>
            </a:r>
            <a:r>
              <a:rPr lang="en-GB" sz="1900" dirty="0" smtClean="0"/>
              <a:t> </a:t>
            </a:r>
            <a:r>
              <a:rPr lang="en-GB" sz="1900" dirty="0" err="1"/>
              <a:t>Politice</a:t>
            </a:r>
            <a:r>
              <a:rPr lang="en-GB" sz="1900" dirty="0"/>
              <a:t>, </a:t>
            </a:r>
            <a:r>
              <a:rPr lang="en-GB" sz="1900" dirty="0" smtClean="0"/>
              <a:t>(</a:t>
            </a:r>
            <a:r>
              <a:rPr lang="en-GB" sz="1900" dirty="0"/>
              <a:t>56</a:t>
            </a:r>
            <a:r>
              <a:rPr lang="en-GB" sz="1900" dirty="0" smtClean="0"/>
              <a:t>).</a:t>
            </a:r>
          </a:p>
          <a:p>
            <a:r>
              <a:rPr lang="en-GB" sz="1900" dirty="0" err="1"/>
              <a:t>Balaj</a:t>
            </a:r>
            <a:r>
              <a:rPr lang="en-GB" sz="1900" dirty="0"/>
              <a:t>, D., &amp; </a:t>
            </a:r>
            <a:r>
              <a:rPr lang="en-GB" sz="1900" dirty="0" err="1"/>
              <a:t>Lani</a:t>
            </a:r>
            <a:r>
              <a:rPr lang="en-GB" sz="1900" dirty="0"/>
              <a:t>, L. (2017). The impact of Public Expenditure on Economic Growth of Kosovo. </a:t>
            </a:r>
            <a:r>
              <a:rPr lang="en-GB" sz="1900" dirty="0" err="1"/>
              <a:t>Acta</a:t>
            </a:r>
            <a:r>
              <a:rPr lang="en-GB" sz="1900" dirty="0"/>
              <a:t> </a:t>
            </a:r>
            <a:r>
              <a:rPr lang="en-GB" sz="1900" dirty="0" smtClean="0"/>
              <a:t>			</a:t>
            </a:r>
            <a:r>
              <a:rPr lang="en-GB" sz="1900" dirty="0" err="1" smtClean="0"/>
              <a:t>Universitatis</a:t>
            </a:r>
            <a:r>
              <a:rPr lang="en-GB" sz="1900" dirty="0" smtClean="0"/>
              <a:t> </a:t>
            </a:r>
            <a:r>
              <a:rPr lang="en-GB" sz="1900" dirty="0" err="1" smtClean="0"/>
              <a:t>Danubius</a:t>
            </a:r>
            <a:r>
              <a:rPr lang="en-GB" sz="1900" dirty="0"/>
              <a:t>. </a:t>
            </a:r>
            <a:r>
              <a:rPr lang="en-GB" sz="1900" dirty="0" err="1" smtClean="0"/>
              <a:t>Economica</a:t>
            </a:r>
            <a:r>
              <a:rPr lang="en-GB" sz="1900" dirty="0"/>
              <a:t>, 13(5).</a:t>
            </a:r>
          </a:p>
          <a:p>
            <a:r>
              <a:rPr lang="en-GB" sz="1900" dirty="0" err="1" smtClean="0"/>
              <a:t>Bojanic</a:t>
            </a:r>
            <a:r>
              <a:rPr lang="en-GB" sz="1900" dirty="0"/>
              <a:t>, A. N. (2013). The composition of government expenditures and </a:t>
            </a:r>
            <a:r>
              <a:rPr lang="en-GB" sz="1900" dirty="0" smtClean="0"/>
              <a:t>economic </a:t>
            </a:r>
            <a:r>
              <a:rPr lang="en-GB" sz="1900" dirty="0"/>
              <a:t>growth in Bolivia. </a:t>
            </a:r>
            <a:r>
              <a:rPr lang="en-GB" sz="1900" dirty="0" smtClean="0"/>
              <a:t>		Latin 	American </a:t>
            </a:r>
            <a:r>
              <a:rPr lang="en-GB" sz="1900" dirty="0"/>
              <a:t>journal </a:t>
            </a:r>
            <a:r>
              <a:rPr lang="en-GB" sz="1900" dirty="0" smtClean="0"/>
              <a:t>of </a:t>
            </a:r>
            <a:r>
              <a:rPr lang="en-GB" sz="1900" dirty="0"/>
              <a:t>economics, 50(1), 83-105</a:t>
            </a:r>
            <a:r>
              <a:rPr lang="en-GB" sz="1900" dirty="0" smtClean="0"/>
              <a:t>.</a:t>
            </a:r>
          </a:p>
          <a:p>
            <a:r>
              <a:rPr lang="en-GB" sz="1900" dirty="0"/>
              <a:t>Bukhari, S. A. H. A. S., Ali, L., &amp; </a:t>
            </a:r>
            <a:r>
              <a:rPr lang="en-GB" sz="1900" dirty="0" err="1"/>
              <a:t>Saddaqat</a:t>
            </a:r>
            <a:r>
              <a:rPr lang="en-GB" sz="1900" dirty="0"/>
              <a:t>, M. (2007). Public investment and economic growth in the </a:t>
            </a:r>
            <a:r>
              <a:rPr lang="en-GB" sz="1900" dirty="0" smtClean="0"/>
              <a:t>		</a:t>
            </a:r>
            <a:r>
              <a:rPr lang="en-GB" sz="1900" dirty="0"/>
              <a:t>	three little </a:t>
            </a:r>
            <a:r>
              <a:rPr lang="en-GB" sz="1900" dirty="0" smtClean="0"/>
              <a:t>	dragons</a:t>
            </a:r>
            <a:r>
              <a:rPr lang="en-GB" sz="1900" dirty="0"/>
              <a:t>: </a:t>
            </a:r>
            <a:r>
              <a:rPr lang="en-GB" sz="1900" dirty="0" smtClean="0"/>
              <a:t>evidence </a:t>
            </a:r>
            <a:r>
              <a:rPr lang="en-GB" sz="1900" dirty="0"/>
              <a:t>from heterogeneous dynamic panel data. International Journal </a:t>
            </a:r>
            <a:r>
              <a:rPr lang="en-GB" sz="1900" dirty="0" smtClean="0"/>
              <a:t>		of </a:t>
            </a:r>
            <a:r>
              <a:rPr lang="en-GB" sz="1900" dirty="0"/>
              <a:t>Business and Information, 2(1</a:t>
            </a:r>
            <a:r>
              <a:rPr lang="en-GB" sz="1900" dirty="0" smtClean="0"/>
              <a:t>).</a:t>
            </a:r>
          </a:p>
          <a:p>
            <a:r>
              <a:rPr lang="en-GB" sz="1900" dirty="0" err="1"/>
              <a:t>Canh</a:t>
            </a:r>
            <a:r>
              <a:rPr lang="en-GB" sz="1900" dirty="0"/>
              <a:t>, N. T., &amp; </a:t>
            </a:r>
            <a:r>
              <a:rPr lang="en-GB" sz="1900" dirty="0" err="1"/>
              <a:t>Phong</a:t>
            </a:r>
            <a:r>
              <a:rPr lang="en-GB" sz="1900" dirty="0"/>
              <a:t>, N. A. (2017). Linkage between Public (State Sector) Investment, Private 	</a:t>
            </a:r>
            <a:r>
              <a:rPr lang="en-GB" sz="1900" dirty="0" smtClean="0"/>
              <a:t>			Investment </a:t>
            </a:r>
            <a:r>
              <a:rPr lang="en-GB" sz="1900" dirty="0"/>
              <a:t>and </a:t>
            </a:r>
            <a:r>
              <a:rPr lang="en-GB" sz="1900" dirty="0" smtClean="0"/>
              <a:t>	Economic 	Growth</a:t>
            </a:r>
            <a:r>
              <a:rPr lang="en-GB" sz="1900" dirty="0"/>
              <a:t>: Evidence from Vietnam. International Research </a:t>
            </a:r>
            <a:r>
              <a:rPr lang="en-GB" sz="1900" dirty="0" smtClean="0"/>
              <a:t>				Journal of </a:t>
            </a:r>
            <a:r>
              <a:rPr lang="en-GB" sz="1900" dirty="0"/>
              <a:t>Finance and </a:t>
            </a:r>
            <a:r>
              <a:rPr lang="en-GB" sz="1900" dirty="0" smtClean="0"/>
              <a:t>Economics</a:t>
            </a:r>
            <a:r>
              <a:rPr lang="en-GB" sz="1900" dirty="0"/>
              <a:t>, (164).</a:t>
            </a:r>
            <a:endParaRPr lang="en-GB" sz="1900" dirty="0" smtClean="0"/>
          </a:p>
          <a:p>
            <a:r>
              <a:rPr lang="en-GB" sz="1900" dirty="0"/>
              <a:t>Chen, P. F., Lee, C. C., &amp; Chiu, Y. B. (2014). The nexus between </a:t>
            </a:r>
            <a:r>
              <a:rPr lang="en-GB" sz="1900" dirty="0" smtClean="0"/>
              <a:t>defence </a:t>
            </a:r>
            <a:r>
              <a:rPr lang="en-GB" sz="1900" dirty="0"/>
              <a:t>expenditure and economic </a:t>
            </a:r>
            <a:r>
              <a:rPr lang="en-GB" sz="1900" dirty="0" smtClean="0"/>
              <a:t>		growth</a:t>
            </a:r>
            <a:r>
              <a:rPr lang="en-GB" sz="1900" dirty="0"/>
              <a:t>: </a:t>
            </a:r>
            <a:r>
              <a:rPr lang="en-GB" sz="1900" dirty="0" smtClean="0"/>
              <a:t>New </a:t>
            </a:r>
            <a:r>
              <a:rPr lang="en-GB" sz="1900" dirty="0"/>
              <a:t>global </a:t>
            </a:r>
            <a:r>
              <a:rPr lang="en-GB" sz="1900" dirty="0" smtClean="0"/>
              <a:t>evidence</a:t>
            </a:r>
            <a:r>
              <a:rPr lang="en-GB" sz="1900" dirty="0"/>
              <a:t>. Economic Modelling, 36, 474-483</a:t>
            </a:r>
            <a:r>
              <a:rPr lang="en-GB" sz="1900" dirty="0" smtClean="0"/>
              <a:t>.</a:t>
            </a:r>
          </a:p>
          <a:p>
            <a:endParaRPr lang="en-GB" dirty="0" smtClean="0"/>
          </a:p>
          <a:p>
            <a:endParaRPr lang="en-GB" dirty="0" smtClean="0"/>
          </a:p>
          <a:p>
            <a:endParaRPr lang="en-GB" dirty="0"/>
          </a:p>
        </p:txBody>
      </p:sp>
    </p:spTree>
    <p:extLst>
      <p:ext uri="{BB962C8B-B14F-4D97-AF65-F5344CB8AC3E}">
        <p14:creationId xmlns:p14="http://schemas.microsoft.com/office/powerpoint/2010/main" val="18083116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REFERENCES(Cont</a:t>
            </a:r>
            <a:r>
              <a:rPr lang="en-GB" dirty="0" smtClean="0"/>
              <a:t>.)</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Compton, R. A., &amp; </a:t>
            </a:r>
            <a:r>
              <a:rPr lang="en-GB" dirty="0" err="1" smtClean="0"/>
              <a:t>Giedeman</a:t>
            </a:r>
            <a:r>
              <a:rPr lang="en-GB" dirty="0" smtClean="0"/>
              <a:t>, D. C. (2011). Panel evidence on finance, institutions and economic 			growth. Applied Economics, 43(25), 3523-3547.</a:t>
            </a:r>
          </a:p>
          <a:p>
            <a:r>
              <a:rPr lang="en-GB" dirty="0" err="1" smtClean="0"/>
              <a:t>Devarajan</a:t>
            </a:r>
            <a:r>
              <a:rPr lang="en-GB" dirty="0" smtClean="0"/>
              <a:t>, S., </a:t>
            </a:r>
            <a:r>
              <a:rPr lang="en-GB" dirty="0" err="1" smtClean="0"/>
              <a:t>Swaroop</a:t>
            </a:r>
            <a:r>
              <a:rPr lang="en-GB" dirty="0" smtClean="0"/>
              <a:t>, V., &amp; Zou, H. F. (1996). The composition of public expenditure and economic 		growth. Journal of monetary economics, 37(2), 313-344.</a:t>
            </a:r>
          </a:p>
          <a:p>
            <a:r>
              <a:rPr lang="en-GB" dirty="0" err="1" smtClean="0"/>
              <a:t>Ebong</a:t>
            </a:r>
            <a:r>
              <a:rPr lang="en-GB" dirty="0" smtClean="0"/>
              <a:t>, F., </a:t>
            </a:r>
            <a:r>
              <a:rPr lang="en-GB" dirty="0" err="1" smtClean="0"/>
              <a:t>Ogwumike</a:t>
            </a:r>
            <a:r>
              <a:rPr lang="en-GB" dirty="0" smtClean="0"/>
              <a:t>, F., </a:t>
            </a:r>
            <a:r>
              <a:rPr lang="en-GB" dirty="0" err="1" smtClean="0"/>
              <a:t>Udongwo</a:t>
            </a:r>
            <a:r>
              <a:rPr lang="en-GB" dirty="0" smtClean="0"/>
              <a:t>, U., &amp; </a:t>
            </a:r>
            <a:r>
              <a:rPr lang="en-GB" dirty="0" err="1" smtClean="0"/>
              <a:t>Ayodele</a:t>
            </a:r>
            <a:r>
              <a:rPr lang="en-GB" dirty="0" smtClean="0"/>
              <a:t>, O. (2016). Impact of Government Expenditure on 		Economic Growth in Nigeria: A Disaggregated Analysis. Asian Journal of Economics and 			Empirical Research, 3(1), 113-121.</a:t>
            </a:r>
          </a:p>
          <a:p>
            <a:r>
              <a:rPr lang="en-GB" dirty="0" err="1" smtClean="0"/>
              <a:t>Egbetunde</a:t>
            </a:r>
            <a:r>
              <a:rPr lang="en-GB" dirty="0" smtClean="0"/>
              <a:t>, T., &amp; O </a:t>
            </a:r>
            <a:r>
              <a:rPr lang="en-GB" dirty="0" err="1" smtClean="0"/>
              <a:t>Fasanya</a:t>
            </a:r>
            <a:r>
              <a:rPr lang="en-GB" dirty="0" smtClean="0"/>
              <a:t>, I. (2013). Public Expenditure and Economic Growth in Nigeria: Evidence 		from Auto-Regressive Distributed Lag Specification. Zagreb international review of economics &amp; 		business, 16(1), 79-92.</a:t>
            </a:r>
          </a:p>
          <a:p>
            <a:r>
              <a:rPr lang="en-GB" dirty="0" err="1" smtClean="0"/>
              <a:t>Facchini</a:t>
            </a:r>
            <a:r>
              <a:rPr lang="en-GB" dirty="0" smtClean="0"/>
              <a:t>, F., &amp; </a:t>
            </a:r>
            <a:r>
              <a:rPr lang="en-GB" dirty="0" err="1" smtClean="0"/>
              <a:t>Melki</a:t>
            </a:r>
            <a:r>
              <a:rPr lang="en-GB" dirty="0" smtClean="0"/>
              <a:t>, M. (2013). Efficient government size: France in the 20th century. European Journal 		of Political Economy, 31, 1-14.</a:t>
            </a:r>
          </a:p>
          <a:p>
            <a:r>
              <a:rPr lang="en-GB" dirty="0" err="1"/>
              <a:t>Gazdar</a:t>
            </a:r>
            <a:r>
              <a:rPr lang="en-GB" dirty="0"/>
              <a:t>, K., &amp; </a:t>
            </a:r>
            <a:r>
              <a:rPr lang="en-GB" dirty="0" err="1"/>
              <a:t>Cherif</a:t>
            </a:r>
            <a:r>
              <a:rPr lang="en-GB" dirty="0"/>
              <a:t>, M. (2015). Institutions and the finance–growth nexus: Empirical evidence from </a:t>
            </a:r>
            <a:r>
              <a:rPr lang="en-GB" dirty="0" smtClean="0"/>
              <a:t>		</a:t>
            </a:r>
            <a:r>
              <a:rPr lang="en-GB" dirty="0"/>
              <a:t>	MENA countries. </a:t>
            </a:r>
            <a:r>
              <a:rPr lang="en-GB" dirty="0" err="1"/>
              <a:t>Borsa</a:t>
            </a:r>
            <a:r>
              <a:rPr lang="en-GB" dirty="0"/>
              <a:t> Istanbul Review, 15(3), 137-160</a:t>
            </a:r>
            <a:r>
              <a:rPr lang="en-GB" dirty="0" smtClean="0"/>
              <a:t>.</a:t>
            </a:r>
          </a:p>
          <a:p>
            <a:r>
              <a:rPr lang="en-GB" dirty="0" err="1"/>
              <a:t>Hadjimichael</a:t>
            </a:r>
            <a:r>
              <a:rPr lang="en-GB" dirty="0"/>
              <a:t>, M. T., </a:t>
            </a:r>
            <a:r>
              <a:rPr lang="en-GB" dirty="0" err="1"/>
              <a:t>Ghura</a:t>
            </a:r>
            <a:r>
              <a:rPr lang="en-GB" dirty="0"/>
              <a:t>, D., </a:t>
            </a:r>
            <a:r>
              <a:rPr lang="en-GB" dirty="0" err="1"/>
              <a:t>Mühleisen</a:t>
            </a:r>
            <a:r>
              <a:rPr lang="en-GB" dirty="0"/>
              <a:t>, M., Nord, R., &amp; </a:t>
            </a:r>
            <a:r>
              <a:rPr lang="en-GB" dirty="0" err="1"/>
              <a:t>Ucer</a:t>
            </a:r>
            <a:r>
              <a:rPr lang="en-GB" dirty="0"/>
              <a:t>, E. M. (1995). Sub-Saharan Africa: 	</a:t>
            </a:r>
            <a:r>
              <a:rPr lang="en-GB" dirty="0" smtClean="0"/>
              <a:t>		growth</a:t>
            </a:r>
            <a:r>
              <a:rPr lang="en-GB" dirty="0"/>
              <a:t>, savings, and investment, 1986-93.</a:t>
            </a:r>
          </a:p>
          <a:p>
            <a:endParaRPr lang="en-GB" dirty="0"/>
          </a:p>
        </p:txBody>
      </p:sp>
    </p:spTree>
    <p:extLst>
      <p:ext uri="{BB962C8B-B14F-4D97-AF65-F5344CB8AC3E}">
        <p14:creationId xmlns:p14="http://schemas.microsoft.com/office/powerpoint/2010/main" val="20508010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lnSpcReduction="10000"/>
          </a:bodyPr>
          <a:lstStyle/>
          <a:p>
            <a:endParaRPr lang="en-GB" dirty="0" smtClean="0"/>
          </a:p>
          <a:p>
            <a:pPr marL="0" indent="0">
              <a:buNone/>
            </a:pPr>
            <a:r>
              <a:rPr lang="en-GB" sz="4400" dirty="0" smtClean="0"/>
              <a:t> </a:t>
            </a:r>
            <a:r>
              <a:rPr lang="en-GB" sz="4400" dirty="0" smtClean="0">
                <a:latin typeface="Algerian" panose="04020705040A02060702" pitchFamily="82" charset="0"/>
              </a:rPr>
              <a:t>THANK </a:t>
            </a:r>
          </a:p>
          <a:p>
            <a:pPr marL="0" indent="0">
              <a:buNone/>
            </a:pPr>
            <a:r>
              <a:rPr lang="en-GB" sz="4400" dirty="0" smtClean="0">
                <a:latin typeface="Algerian" panose="04020705040A02060702" pitchFamily="82" charset="0"/>
              </a:rPr>
              <a:t>            YOU </a:t>
            </a:r>
          </a:p>
          <a:p>
            <a:pPr marL="0" indent="0">
              <a:buNone/>
            </a:pPr>
            <a:r>
              <a:rPr lang="en-GB" sz="4400" dirty="0">
                <a:latin typeface="Algerian" panose="04020705040A02060702" pitchFamily="82" charset="0"/>
              </a:rPr>
              <a:t>	</a:t>
            </a:r>
            <a:r>
              <a:rPr lang="en-GB" sz="4400" dirty="0" smtClean="0">
                <a:latin typeface="Algerian" panose="04020705040A02060702" pitchFamily="82" charset="0"/>
              </a:rPr>
              <a:t>					FOR </a:t>
            </a:r>
          </a:p>
          <a:p>
            <a:pPr marL="0" indent="0">
              <a:buNone/>
            </a:pPr>
            <a:r>
              <a:rPr lang="en-GB" sz="4400" dirty="0">
                <a:latin typeface="Algerian" panose="04020705040A02060702" pitchFamily="82" charset="0"/>
              </a:rPr>
              <a:t>	</a:t>
            </a:r>
            <a:r>
              <a:rPr lang="en-GB" sz="4400" dirty="0" smtClean="0">
                <a:latin typeface="Algerian" panose="04020705040A02060702" pitchFamily="82" charset="0"/>
              </a:rPr>
              <a:t>							LISTENING</a:t>
            </a:r>
            <a:endParaRPr lang="en-GB" sz="4400" dirty="0">
              <a:latin typeface="Algerian" panose="04020705040A02060702" pitchFamily="82" charset="0"/>
            </a:endParaRPr>
          </a:p>
        </p:txBody>
      </p:sp>
    </p:spTree>
    <p:extLst>
      <p:ext uri="{BB962C8B-B14F-4D97-AF65-F5344CB8AC3E}">
        <p14:creationId xmlns:p14="http://schemas.microsoft.com/office/powerpoint/2010/main" val="1350402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GB" dirty="0"/>
          </a:p>
        </p:txBody>
      </p:sp>
      <p:sp>
        <p:nvSpPr>
          <p:cNvPr id="3" name="Content Placeholder 2"/>
          <p:cNvSpPr>
            <a:spLocks noGrp="1"/>
          </p:cNvSpPr>
          <p:nvPr>
            <p:ph idx="1"/>
          </p:nvPr>
        </p:nvSpPr>
        <p:spPr/>
        <p:txBody>
          <a:bodyPr>
            <a:normAutofit fontScale="92500" lnSpcReduction="10000"/>
          </a:bodyPr>
          <a:lstStyle/>
          <a:p>
            <a:r>
              <a:rPr lang="en-GB" dirty="0"/>
              <a:t>The issues surrounding how public investment fosters economic growth and development abound in financial and development economics literature across the </a:t>
            </a:r>
            <a:r>
              <a:rPr lang="en-GB" dirty="0" smtClean="0"/>
              <a:t>globe ( </a:t>
            </a:r>
            <a:r>
              <a:rPr lang="en-GB" dirty="0" err="1" smtClean="0"/>
              <a:t>Ebong</a:t>
            </a:r>
            <a:r>
              <a:rPr lang="en-GB" dirty="0" smtClean="0"/>
              <a:t>, </a:t>
            </a:r>
            <a:r>
              <a:rPr lang="en-GB" dirty="0" err="1" smtClean="0"/>
              <a:t>Ogwumike</a:t>
            </a:r>
            <a:r>
              <a:rPr lang="en-GB" dirty="0" smtClean="0"/>
              <a:t>, </a:t>
            </a:r>
            <a:r>
              <a:rPr lang="en-GB" dirty="0" err="1" smtClean="0"/>
              <a:t>Udongwo</a:t>
            </a:r>
            <a:r>
              <a:rPr lang="en-GB" dirty="0" smtClean="0"/>
              <a:t> and </a:t>
            </a:r>
            <a:r>
              <a:rPr lang="en-GB" dirty="0" err="1" smtClean="0"/>
              <a:t>Ayodele</a:t>
            </a:r>
            <a:r>
              <a:rPr lang="en-GB" dirty="0" smtClean="0"/>
              <a:t>, 2016; Aziri, 2017; </a:t>
            </a:r>
            <a:r>
              <a:rPr lang="en-GB" dirty="0" err="1" smtClean="0"/>
              <a:t>Balaj</a:t>
            </a:r>
            <a:r>
              <a:rPr lang="en-GB" dirty="0" smtClean="0"/>
              <a:t> &amp; </a:t>
            </a:r>
            <a:r>
              <a:rPr lang="en-GB" dirty="0" err="1" smtClean="0"/>
              <a:t>Lani</a:t>
            </a:r>
            <a:r>
              <a:rPr lang="en-GB" dirty="0" smtClean="0"/>
              <a:t>, 2017; </a:t>
            </a:r>
            <a:r>
              <a:rPr lang="en-GB" dirty="0" err="1" smtClean="0"/>
              <a:t>Kimaro</a:t>
            </a:r>
            <a:r>
              <a:rPr lang="en-GB" dirty="0" smtClean="0"/>
              <a:t>, </a:t>
            </a:r>
            <a:r>
              <a:rPr lang="en-GB" dirty="0" err="1" smtClean="0"/>
              <a:t>Keong</a:t>
            </a:r>
            <a:r>
              <a:rPr lang="en-GB" dirty="0" smtClean="0"/>
              <a:t> and Sea, 2017; </a:t>
            </a:r>
            <a:r>
              <a:rPr lang="en-GB" dirty="0" err="1" smtClean="0"/>
              <a:t>Ncanywa</a:t>
            </a:r>
            <a:r>
              <a:rPr lang="en-GB" dirty="0" smtClean="0"/>
              <a:t> </a:t>
            </a:r>
            <a:r>
              <a:rPr lang="en-GB" dirty="0"/>
              <a:t>&amp; </a:t>
            </a:r>
            <a:r>
              <a:rPr lang="en-GB" dirty="0" err="1"/>
              <a:t>Masoga</a:t>
            </a:r>
            <a:r>
              <a:rPr lang="en-GB" dirty="0"/>
              <a:t>, </a:t>
            </a:r>
            <a:r>
              <a:rPr lang="en-GB" dirty="0" smtClean="0"/>
              <a:t>2018).</a:t>
            </a:r>
          </a:p>
          <a:p>
            <a:r>
              <a:rPr lang="en-GB" dirty="0"/>
              <a:t>Early development theories postulate the exigency for the state to create adequate physical infrastructure as well as institutions and social conditions for development. This follow the thought of Wagner’s law of increasing state activities. </a:t>
            </a:r>
            <a:endParaRPr lang="en-GB" dirty="0" smtClean="0"/>
          </a:p>
          <a:p>
            <a:r>
              <a:rPr lang="en-GB" dirty="0"/>
              <a:t>This law states that there are inherent tendencies for activities of different layers of governments to increase both intensively and extensively. In this assertion therefore, there exists a functional relationship between growth of an economy and growth of government activities in which the government sector grows faster than the economy (Wagner, 1911). </a:t>
            </a:r>
            <a:endParaRPr lang="en-GB" dirty="0" smtClean="0"/>
          </a:p>
          <a:p>
            <a:endParaRPr lang="en-GB" dirty="0" smtClean="0"/>
          </a:p>
        </p:txBody>
      </p:sp>
    </p:spTree>
    <p:extLst>
      <p:ext uri="{BB962C8B-B14F-4D97-AF65-F5344CB8AC3E}">
        <p14:creationId xmlns:p14="http://schemas.microsoft.com/office/powerpoint/2010/main" val="2323103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(cont.)</a:t>
            </a:r>
            <a:endParaRPr lang="en-GB" dirty="0"/>
          </a:p>
        </p:txBody>
      </p:sp>
      <p:sp>
        <p:nvSpPr>
          <p:cNvPr id="3" name="Content Placeholder 2"/>
          <p:cNvSpPr>
            <a:spLocks noGrp="1"/>
          </p:cNvSpPr>
          <p:nvPr>
            <p:ph idx="1"/>
          </p:nvPr>
        </p:nvSpPr>
        <p:spPr/>
        <p:txBody>
          <a:bodyPr>
            <a:normAutofit lnSpcReduction="10000"/>
          </a:bodyPr>
          <a:lstStyle/>
          <a:p>
            <a:r>
              <a:rPr lang="en-GB" dirty="0"/>
              <a:t>Sub-Saharan Africa is a region in Africa that comprises of developing countries </a:t>
            </a:r>
            <a:r>
              <a:rPr lang="en-GB" dirty="0" smtClean="0"/>
              <a:t>facing </a:t>
            </a:r>
            <a:r>
              <a:rPr lang="en-GB" dirty="0"/>
              <a:t>diverse challenges such high unemployment rate, poverty, inequality and low economic growth</a:t>
            </a:r>
            <a:r>
              <a:rPr lang="en-GB" dirty="0" smtClean="0"/>
              <a:t>.</a:t>
            </a:r>
          </a:p>
          <a:p>
            <a:r>
              <a:rPr lang="en-GB" dirty="0" smtClean="0"/>
              <a:t>In </a:t>
            </a:r>
            <a:r>
              <a:rPr lang="en-GB" dirty="0"/>
              <a:t>an attempt to address these issues, governments often embark on large public investment with the belief that this can spur economic development and even sustain it</a:t>
            </a:r>
            <a:r>
              <a:rPr lang="en-GB" dirty="0" smtClean="0"/>
              <a:t>.</a:t>
            </a:r>
          </a:p>
          <a:p>
            <a:r>
              <a:rPr lang="en-GB" dirty="0"/>
              <a:t>Public investments represent that part of national income allocated to cover public expenditures, which are general and special. </a:t>
            </a:r>
          </a:p>
          <a:p>
            <a:r>
              <a:rPr lang="en-GB" dirty="0" smtClean="0"/>
              <a:t>Pursuing this </a:t>
            </a:r>
            <a:r>
              <a:rPr lang="en-GB" dirty="0"/>
              <a:t>might be a wise and reasonable decision, but the institutional factors that pervaded in these countries have been somehow underestimated</a:t>
            </a:r>
            <a:r>
              <a:rPr lang="en-GB" dirty="0" smtClean="0"/>
              <a:t>.</a:t>
            </a:r>
          </a:p>
          <a:p>
            <a:endParaRPr lang="en-GB" dirty="0"/>
          </a:p>
          <a:p>
            <a:endParaRPr lang="en-GB" dirty="0"/>
          </a:p>
          <a:p>
            <a:endParaRPr lang="en-GB" dirty="0"/>
          </a:p>
        </p:txBody>
      </p:sp>
    </p:spTree>
    <p:extLst>
      <p:ext uri="{BB962C8B-B14F-4D97-AF65-F5344CB8AC3E}">
        <p14:creationId xmlns:p14="http://schemas.microsoft.com/office/powerpoint/2010/main" val="23252107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(Cont.)</a:t>
            </a:r>
            <a:endParaRPr lang="en-GB" dirty="0"/>
          </a:p>
        </p:txBody>
      </p:sp>
      <p:sp>
        <p:nvSpPr>
          <p:cNvPr id="3" name="Content Placeholder 2"/>
          <p:cNvSpPr>
            <a:spLocks noGrp="1"/>
          </p:cNvSpPr>
          <p:nvPr>
            <p:ph idx="1"/>
          </p:nvPr>
        </p:nvSpPr>
        <p:spPr/>
        <p:txBody>
          <a:bodyPr>
            <a:normAutofit fontScale="92500" lnSpcReduction="20000"/>
          </a:bodyPr>
          <a:lstStyle/>
          <a:p>
            <a:r>
              <a:rPr lang="en-GB" dirty="0"/>
              <a:t>Findings from various studies on the impact of public investment on economic growth and development are wide and varied. </a:t>
            </a:r>
            <a:endParaRPr lang="en-GB" dirty="0" smtClean="0"/>
          </a:p>
          <a:p>
            <a:r>
              <a:rPr lang="en-GB" dirty="0" smtClean="0"/>
              <a:t>While theory </a:t>
            </a:r>
            <a:r>
              <a:rPr lang="en-GB" dirty="0"/>
              <a:t>suggests that government expenditure should have a positive effect on economic growth (Keynes, 1936; Solow-Swan, 1956; Musgrave and Musgrave, 1989; </a:t>
            </a:r>
            <a:r>
              <a:rPr lang="en-GB" dirty="0" err="1"/>
              <a:t>Barro</a:t>
            </a:r>
            <a:r>
              <a:rPr lang="en-GB" dirty="0"/>
              <a:t>, 1990; </a:t>
            </a:r>
            <a:r>
              <a:rPr lang="en-GB" dirty="0" err="1"/>
              <a:t>Barro</a:t>
            </a:r>
            <a:r>
              <a:rPr lang="en-GB" dirty="0"/>
              <a:t> &amp;</a:t>
            </a:r>
            <a:r>
              <a:rPr lang="en-GB" dirty="0" smtClean="0"/>
              <a:t> </a:t>
            </a:r>
            <a:r>
              <a:rPr lang="en-GB" dirty="0" err="1"/>
              <a:t>Salai</a:t>
            </a:r>
            <a:r>
              <a:rPr lang="en-GB" dirty="0"/>
              <a:t>-</a:t>
            </a:r>
            <a:r>
              <a:rPr lang="en-GB" dirty="0" err="1"/>
              <a:t>i</a:t>
            </a:r>
            <a:r>
              <a:rPr lang="en-GB" dirty="0"/>
              <a:t>-Martin, 1992, </a:t>
            </a:r>
            <a:r>
              <a:rPr lang="en-GB" dirty="0" smtClean="0"/>
              <a:t>1995), results </a:t>
            </a:r>
            <a:r>
              <a:rPr lang="en-GB" dirty="0"/>
              <a:t>differ leading to inconclusiveness </a:t>
            </a:r>
            <a:r>
              <a:rPr lang="en-GB" dirty="0" smtClean="0"/>
              <a:t>between the theory and actual.</a:t>
            </a:r>
          </a:p>
          <a:p>
            <a:r>
              <a:rPr lang="en-GB" dirty="0"/>
              <a:t>The missing link between the theory and actual results might be the consideration of the institutional factors in the country and region of </a:t>
            </a:r>
            <a:r>
              <a:rPr lang="en-GB" dirty="0" smtClean="0"/>
              <a:t>study.</a:t>
            </a:r>
          </a:p>
          <a:p>
            <a:r>
              <a:rPr lang="en-GB" dirty="0"/>
              <a:t>This study investigates the trends of public investment and economic development in selected sub-Saharan African countries and their institutional factors. This is with a view to evaluating the extent to which institutional factors had influenced the link between public investment and economic </a:t>
            </a:r>
            <a:r>
              <a:rPr lang="en-GB" dirty="0" smtClean="0"/>
              <a:t>development.</a:t>
            </a:r>
            <a:endParaRPr lang="en-GB" dirty="0"/>
          </a:p>
        </p:txBody>
      </p:sp>
    </p:spTree>
    <p:extLst>
      <p:ext uri="{BB962C8B-B14F-4D97-AF65-F5344CB8AC3E}">
        <p14:creationId xmlns:p14="http://schemas.microsoft.com/office/powerpoint/2010/main" val="39788671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 (Cont.)</a:t>
            </a:r>
            <a:endParaRPr lang="en-GB" dirty="0"/>
          </a:p>
        </p:txBody>
      </p:sp>
      <p:sp>
        <p:nvSpPr>
          <p:cNvPr id="3" name="Content Placeholder 2"/>
          <p:cNvSpPr>
            <a:spLocks noGrp="1"/>
          </p:cNvSpPr>
          <p:nvPr>
            <p:ph idx="1"/>
          </p:nvPr>
        </p:nvSpPr>
        <p:spPr/>
        <p:txBody>
          <a:bodyPr/>
          <a:lstStyle/>
          <a:p>
            <a:r>
              <a:rPr lang="en-GB" dirty="0"/>
              <a:t>Based on this premise therefore, this paper intend to answer two questions. One is the on the impact of public investment on economic growth in the sub region, the other is on the effect of institutional factors on the nexus between public investment and economic growth and </a:t>
            </a:r>
            <a:r>
              <a:rPr lang="en-GB" dirty="0" smtClean="0"/>
              <a:t>development.</a:t>
            </a:r>
          </a:p>
          <a:p>
            <a:r>
              <a:rPr lang="en-GB" dirty="0"/>
              <a:t>The main theory driving this </a:t>
            </a:r>
            <a:r>
              <a:rPr lang="en-GB" dirty="0" smtClean="0"/>
              <a:t>study </a:t>
            </a:r>
            <a:r>
              <a:rPr lang="en-GB" dirty="0"/>
              <a:t>is the endogenous growth model as espoused by </a:t>
            </a:r>
            <a:r>
              <a:rPr lang="en-GB" dirty="0" err="1"/>
              <a:t>Barro</a:t>
            </a:r>
            <a:r>
              <a:rPr lang="en-GB" dirty="0"/>
              <a:t> &amp; Sala- </a:t>
            </a:r>
            <a:r>
              <a:rPr lang="en-GB" dirty="0" err="1"/>
              <a:t>i</a:t>
            </a:r>
            <a:r>
              <a:rPr lang="en-GB" dirty="0"/>
              <a:t> -Martin (1992), which incorporates public investment in their model</a:t>
            </a:r>
            <a:r>
              <a:rPr lang="en-GB" dirty="0" smtClean="0"/>
              <a:t>.</a:t>
            </a:r>
          </a:p>
          <a:p>
            <a:r>
              <a:rPr lang="en-GB" dirty="0"/>
              <a:t>The endogenous growth theories deals with models that can generate long-term growth without relying on exogenous changes in technology and population (Lucas, 1988; </a:t>
            </a:r>
            <a:r>
              <a:rPr lang="en-GB" dirty="0" err="1"/>
              <a:t>Romer</a:t>
            </a:r>
            <a:r>
              <a:rPr lang="en-GB" dirty="0"/>
              <a:t>, 1994)</a:t>
            </a:r>
          </a:p>
        </p:txBody>
      </p:sp>
    </p:spTree>
    <p:extLst>
      <p:ext uri="{BB962C8B-B14F-4D97-AF65-F5344CB8AC3E}">
        <p14:creationId xmlns:p14="http://schemas.microsoft.com/office/powerpoint/2010/main" val="11531424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AND METHODOLOGY</a:t>
            </a:r>
            <a:endParaRPr lang="en-GB" dirty="0"/>
          </a:p>
        </p:txBody>
      </p:sp>
      <p:sp>
        <p:nvSpPr>
          <p:cNvPr id="3" name="Content Placeholder 2"/>
          <p:cNvSpPr>
            <a:spLocks noGrp="1"/>
          </p:cNvSpPr>
          <p:nvPr>
            <p:ph idx="1"/>
          </p:nvPr>
        </p:nvSpPr>
        <p:spPr/>
        <p:txBody>
          <a:bodyPr>
            <a:normAutofit lnSpcReduction="10000"/>
          </a:bodyPr>
          <a:lstStyle/>
          <a:p>
            <a:r>
              <a:rPr lang="en-GB" dirty="0"/>
              <a:t>This paper employs panel data of selected </a:t>
            </a:r>
            <a:r>
              <a:rPr lang="en-GB" dirty="0" smtClean="0"/>
              <a:t>sub-Saharan </a:t>
            </a:r>
            <a:r>
              <a:rPr lang="en-GB" dirty="0"/>
              <a:t>African countries covering the period from 1996 to 2017. Due to deficiency in data for some important variables which are included in the model, the study made use of twenty countries categorised into three groups, namely West Africa, East and Central Africa, and Southern </a:t>
            </a:r>
            <a:r>
              <a:rPr lang="en-GB" dirty="0" smtClean="0"/>
              <a:t>Africa.</a:t>
            </a:r>
          </a:p>
          <a:p>
            <a:r>
              <a:rPr lang="en-GB" dirty="0"/>
              <a:t>The autoregressive distributive lag, Granger causality, impulse response function and variance decomposition were applied to achieve the objectives of the study using E-views 9. </a:t>
            </a:r>
            <a:r>
              <a:rPr lang="en-GB" dirty="0" smtClean="0"/>
              <a:t> </a:t>
            </a:r>
            <a:r>
              <a:rPr lang="en-GB" dirty="0"/>
              <a:t>Data are obtained from World Development </a:t>
            </a:r>
            <a:r>
              <a:rPr lang="en-GB" dirty="0" smtClean="0"/>
              <a:t>Indicators </a:t>
            </a:r>
            <a:r>
              <a:rPr lang="en-GB" dirty="0"/>
              <a:t>and World Bank </a:t>
            </a:r>
            <a:r>
              <a:rPr lang="en-GB" dirty="0" smtClean="0"/>
              <a:t>Governance Indicators database,  2017. </a:t>
            </a:r>
            <a:r>
              <a:rPr lang="en-GB" dirty="0"/>
              <a:t>The period from 1996 to 2017 is chosen because of the availability of data for these periods, especially data of quality of institutions which is available from 1996. </a:t>
            </a:r>
            <a:endParaRPr lang="en-GB" dirty="0" smtClean="0"/>
          </a:p>
          <a:p>
            <a:endParaRPr lang="en-GB" dirty="0" smtClean="0"/>
          </a:p>
          <a:p>
            <a:endParaRPr lang="en-GB" dirty="0"/>
          </a:p>
        </p:txBody>
      </p:sp>
    </p:spTree>
    <p:extLst>
      <p:ext uri="{BB962C8B-B14F-4D97-AF65-F5344CB8AC3E}">
        <p14:creationId xmlns:p14="http://schemas.microsoft.com/office/powerpoint/2010/main" val="28267471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AND METHODOLOGY (Cont.)</a:t>
            </a:r>
            <a:endParaRPr lang="en-GB" dirty="0"/>
          </a:p>
        </p:txBody>
      </p:sp>
      <p:sp>
        <p:nvSpPr>
          <p:cNvPr id="3" name="Content Placeholder 2"/>
          <p:cNvSpPr>
            <a:spLocks noGrp="1"/>
          </p:cNvSpPr>
          <p:nvPr>
            <p:ph idx="1"/>
          </p:nvPr>
        </p:nvSpPr>
        <p:spPr/>
        <p:txBody>
          <a:bodyPr>
            <a:normAutofit fontScale="92500" lnSpcReduction="10000"/>
          </a:bodyPr>
          <a:lstStyle/>
          <a:p>
            <a:r>
              <a:rPr lang="en-GB" dirty="0"/>
              <a:t>Accordingly, variables which are incorporated in this analysis are Log of GDP per capita (LGDP_PC) to represent economic </a:t>
            </a:r>
            <a:r>
              <a:rPr lang="en-GB" dirty="0" smtClean="0"/>
              <a:t>growth and development </a:t>
            </a:r>
            <a:r>
              <a:rPr lang="en-GB" dirty="0"/>
              <a:t>and it is used as an independent variable. Independent variables are as follows; gross capital formation (public sector) measured as a percentage of GDP (GFCF_PF) to represent the public investment (physical stock attributable to public sector), inflation (INFL) to proxy monetary policy, government final consumption expenditure measured as a percentage of GDP (</a:t>
            </a:r>
            <a:r>
              <a:rPr lang="en-GB" dirty="0" smtClean="0"/>
              <a:t>GFCE</a:t>
            </a:r>
            <a:r>
              <a:rPr lang="en-GB" dirty="0"/>
              <a:t>) to represent government total expenditure and Overall Institutional factors (OIF) to account for the overall index of quality of institutions (six indicators, namely voice and accountability, political stability, government efficiency, regulatory quality, rule of law and control of </a:t>
            </a:r>
            <a:r>
              <a:rPr lang="en-GB" dirty="0" smtClean="0"/>
              <a:t>corruption) </a:t>
            </a:r>
            <a:r>
              <a:rPr lang="en-GB" dirty="0"/>
              <a:t>. The overall institutional factors will be applied as an interaction with public investment represented with gross capital formation (public sector) GFCF_PF</a:t>
            </a:r>
            <a:r>
              <a:rPr lang="en-GB" dirty="0" smtClean="0"/>
              <a:t>. </a:t>
            </a:r>
            <a:endParaRPr lang="en-GB" dirty="0"/>
          </a:p>
        </p:txBody>
      </p:sp>
    </p:spTree>
    <p:extLst>
      <p:ext uri="{BB962C8B-B14F-4D97-AF65-F5344CB8AC3E}">
        <p14:creationId xmlns:p14="http://schemas.microsoft.com/office/powerpoint/2010/main" val="1118598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MODEL SPECIFICATION</a:t>
            </a:r>
            <a:endParaRPr lang="en-GB" dirty="0"/>
          </a:p>
        </p:txBody>
      </p:sp>
      <p:graphicFrame>
        <p:nvGraphicFramePr>
          <p:cNvPr id="4" name="Object 3"/>
          <p:cNvGraphicFramePr>
            <a:graphicFrameLocks noChangeAspect="1"/>
          </p:cNvGraphicFramePr>
          <p:nvPr>
            <p:extLst>
              <p:ext uri="{D42A27DB-BD31-4B8C-83A1-F6EECF244321}">
                <p14:modId xmlns:p14="http://schemas.microsoft.com/office/powerpoint/2010/main" val="2450950949"/>
              </p:ext>
            </p:extLst>
          </p:nvPr>
        </p:nvGraphicFramePr>
        <p:xfrm>
          <a:off x="6038850" y="3319463"/>
          <a:ext cx="114300" cy="215900"/>
        </p:xfrm>
        <a:graphic>
          <a:graphicData uri="http://schemas.openxmlformats.org/presentationml/2006/ole">
            <mc:AlternateContent xmlns:mc="http://schemas.openxmlformats.org/markup-compatibility/2006">
              <mc:Choice xmlns:v="urn:schemas-microsoft-com:vml" Requires="v">
                <p:oleObj spid="_x0000_s1058" name="Equation" r:id="rId3" imgW="114120" imgH="215640" progId="Equation.3">
                  <p:embed/>
                </p:oleObj>
              </mc:Choice>
              <mc:Fallback>
                <p:oleObj name="Equation" r:id="rId3" imgW="114120" imgH="215640" progId="Equation.3">
                  <p:embed/>
                  <p:pic>
                    <p:nvPicPr>
                      <p:cNvPr id="0" name=""/>
                      <p:cNvPicPr/>
                      <p:nvPr/>
                    </p:nvPicPr>
                    <p:blipFill>
                      <a:blip r:embed="rId4"/>
                      <a:stretch>
                        <a:fillRect/>
                      </a:stretch>
                    </p:blipFill>
                    <p:spPr>
                      <a:xfrm>
                        <a:off x="6038850" y="3319463"/>
                        <a:ext cx="114300" cy="215900"/>
                      </a:xfrm>
                      <a:prstGeom prst="rect">
                        <a:avLst/>
                      </a:prstGeom>
                    </p:spPr>
                  </p:pic>
                </p:oleObj>
              </mc:Fallback>
            </mc:AlternateContent>
          </a:graphicData>
        </a:graphic>
      </p:graphicFrame>
      <p:sp>
        <p:nvSpPr>
          <p:cNvPr id="7" name="Content Placeholder 6"/>
          <p:cNvSpPr>
            <a:spLocks noGrp="1"/>
          </p:cNvSpPr>
          <p:nvPr>
            <p:ph idx="1"/>
          </p:nvPr>
        </p:nvSpPr>
        <p:spPr/>
        <p:txBody>
          <a:bodyPr/>
          <a:lstStyle/>
          <a:p>
            <a:r>
              <a:rPr lang="en-GB" dirty="0" smtClean="0"/>
              <a:t> </a:t>
            </a:r>
            <a:r>
              <a:rPr lang="en-GB" dirty="0"/>
              <a:t>Following the </a:t>
            </a:r>
            <a:r>
              <a:rPr lang="en-GB" dirty="0" err="1"/>
              <a:t>Pesaran</a:t>
            </a:r>
            <a:r>
              <a:rPr lang="en-GB" dirty="0"/>
              <a:t> et al, (2001), the unrestricted error correction version of the </a:t>
            </a:r>
            <a:r>
              <a:rPr lang="en-GB" dirty="0" smtClean="0"/>
              <a:t>ARDL </a:t>
            </a:r>
            <a:r>
              <a:rPr lang="en-GB" dirty="0"/>
              <a:t>model pertaining to the variables is as stated </a:t>
            </a:r>
            <a:r>
              <a:rPr lang="en-GB" dirty="0" smtClean="0"/>
              <a:t>below:</a:t>
            </a:r>
          </a:p>
          <a:p>
            <a:endParaRPr lang="en-GB" dirty="0" smtClean="0"/>
          </a:p>
          <a:p>
            <a:endParaRPr lang="en-GB" dirty="0"/>
          </a:p>
        </p:txBody>
      </p:sp>
      <p:pic>
        <p:nvPicPr>
          <p:cNvPr id="10" name="Picture 9"/>
          <p:cNvPicPr>
            <a:picLocks noChangeAspect="1"/>
          </p:cNvPicPr>
          <p:nvPr/>
        </p:nvPicPr>
        <p:blipFill>
          <a:blip r:embed="rId5"/>
          <a:stretch>
            <a:fillRect/>
          </a:stretch>
        </p:blipFill>
        <p:spPr>
          <a:xfrm>
            <a:off x="1607127" y="3522029"/>
            <a:ext cx="9171708" cy="2629388"/>
          </a:xfrm>
          <a:prstGeom prst="rect">
            <a:avLst/>
          </a:prstGeom>
        </p:spPr>
      </p:pic>
    </p:spTree>
    <p:extLst>
      <p:ext uri="{BB962C8B-B14F-4D97-AF65-F5344CB8AC3E}">
        <p14:creationId xmlns:p14="http://schemas.microsoft.com/office/powerpoint/2010/main" val="1646532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RESULTS and DISCUSSION </a:t>
            </a:r>
            <a:endParaRPr lang="en-GB" dirty="0"/>
          </a:p>
        </p:txBody>
      </p:sp>
      <p:pic>
        <p:nvPicPr>
          <p:cNvPr id="4" name="Content Placeholder 3"/>
          <p:cNvPicPr>
            <a:picLocks noGrp="1" noChangeAspect="1"/>
          </p:cNvPicPr>
          <p:nvPr>
            <p:ph idx="1"/>
          </p:nvPr>
        </p:nvPicPr>
        <p:blipFill>
          <a:blip r:embed="rId2"/>
          <a:stretch>
            <a:fillRect/>
          </a:stretch>
        </p:blipFill>
        <p:spPr>
          <a:xfrm>
            <a:off x="1154953" y="2438400"/>
            <a:ext cx="9028137" cy="3768435"/>
          </a:xfrm>
          <a:prstGeom prst="rect">
            <a:avLst/>
          </a:prstGeom>
        </p:spPr>
      </p:pic>
    </p:spTree>
    <p:extLst>
      <p:ext uri="{BB962C8B-B14F-4D97-AF65-F5344CB8AC3E}">
        <p14:creationId xmlns:p14="http://schemas.microsoft.com/office/powerpoint/2010/main" val="3490130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1262</TotalTime>
  <Words>1365</Words>
  <Application>Microsoft Office PowerPoint</Application>
  <PresentationFormat>Widescreen</PresentationFormat>
  <Paragraphs>64</Paragraphs>
  <Slides>16</Slides>
  <Notes>0</Notes>
  <HiddenSlides>1</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Algerian</vt:lpstr>
      <vt:lpstr>Arial</vt:lpstr>
      <vt:lpstr>Century Gothic</vt:lpstr>
      <vt:lpstr>Wingdings 3</vt:lpstr>
      <vt:lpstr>Ion Boardroom</vt:lpstr>
      <vt:lpstr>Equation</vt:lpstr>
      <vt:lpstr>PUBLIC INVESTMENT AND ECONOMIC DEVELOPMENT IN SELECTED SUB-SAHARAN COUNTRIES: THE ROLE OF INSTITUTIONAL FACTORS BY  OLURIN, ENITAN OLUROTIMI,  OJO, JOSHUA ADEWALE THOMPSON, OLOKOYO, FELICIA OMOWUNMI. </vt:lpstr>
      <vt:lpstr>INTRODUCTION</vt:lpstr>
      <vt:lpstr>INTRODUCTION (cont.)</vt:lpstr>
      <vt:lpstr>INTRODUCTION (Cont.)</vt:lpstr>
      <vt:lpstr>INTRODUCTION (Cont.)</vt:lpstr>
      <vt:lpstr>DATA AND METHODOLOGY</vt:lpstr>
      <vt:lpstr>DATA AND METHODOLOGY (Cont.)</vt:lpstr>
      <vt:lpstr>MODEL SPECIFICATION</vt:lpstr>
      <vt:lpstr>RESULTS and DISCUSSION </vt:lpstr>
      <vt:lpstr>RESULTS AND DISCUSSION (cont.)</vt:lpstr>
      <vt:lpstr>RESULTS AND DISCUSSION (cont.)</vt:lpstr>
      <vt:lpstr>RESULTS AND DISCUSSION (Cont.)</vt:lpstr>
      <vt:lpstr>CONCLUSION AND RECOMMENDATION</vt:lpstr>
      <vt:lpstr>REFERENCES</vt:lpstr>
      <vt:lpstr>REFERENCES(Cont.)</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INVESTMENT AND ECONOMIC DEVELOPMENT IN SELECTED SUB-SAHARA COUNTRIES: THE ROLE OF INSTITUTIONAL FACTORS BY  OJO, JOSHUA ADEWALE THOMPSON, OLOKOYO, FELICIA OMOWUNMI, OLURIN, ENITAN OLUROTIMI.</dc:title>
  <dc:creator>Microsoft</dc:creator>
  <cp:lastModifiedBy>Microsoft</cp:lastModifiedBy>
  <cp:revision>37</cp:revision>
  <dcterms:created xsi:type="dcterms:W3CDTF">2019-03-18T16:18:03Z</dcterms:created>
  <dcterms:modified xsi:type="dcterms:W3CDTF">2019-03-26T11:20:43Z</dcterms:modified>
</cp:coreProperties>
</file>