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9"/>
  </p:notesMasterIdLst>
  <p:sldIdLst>
    <p:sldId id="256" r:id="rId2"/>
    <p:sldId id="257" r:id="rId3"/>
    <p:sldId id="265" r:id="rId4"/>
    <p:sldId id="266" r:id="rId5"/>
    <p:sldId id="258" r:id="rId6"/>
    <p:sldId id="259" r:id="rId7"/>
    <p:sldId id="260" r:id="rId8"/>
    <p:sldId id="261" r:id="rId9"/>
    <p:sldId id="262" r:id="rId10"/>
    <p:sldId id="263" r:id="rId11"/>
    <p:sldId id="264"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 id="379" r:id="rId125"/>
    <p:sldId id="380" r:id="rId126"/>
    <p:sldId id="381" r:id="rId127"/>
    <p:sldId id="382" r:id="rId1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1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EB6C52-D630-4154-8642-9A39C3E8AAD6}" type="datetimeFigureOut">
              <a:rPr lang="en-US" smtClean="0"/>
              <a:t>12/3/2018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10209F-8171-4F80-B618-DB6FA9364270}" type="slidenum">
              <a:rPr lang="en-US" smtClean="0"/>
              <a:t>‹#›</a:t>
            </a:fld>
            <a:endParaRPr lang="en-US"/>
          </a:p>
        </p:txBody>
      </p:sp>
    </p:spTree>
    <p:extLst>
      <p:ext uri="{BB962C8B-B14F-4D97-AF65-F5344CB8AC3E}">
        <p14:creationId xmlns:p14="http://schemas.microsoft.com/office/powerpoint/2010/main" val="1876221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10209F-8171-4F80-B618-DB6FA9364270}" type="slidenum">
              <a:rPr lang="en-US" smtClean="0"/>
              <a:t>11</a:t>
            </a:fld>
            <a:endParaRPr lang="en-US"/>
          </a:p>
        </p:txBody>
      </p:sp>
    </p:spTree>
    <p:extLst>
      <p:ext uri="{BB962C8B-B14F-4D97-AF65-F5344CB8AC3E}">
        <p14:creationId xmlns:p14="http://schemas.microsoft.com/office/powerpoint/2010/main" val="3242813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17DB12-39A2-40C3-907F-5EE16050D43E}"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07DA7-2724-4C81-9428-2D00B6194C46}" type="slidenum">
              <a:rPr lang="en-US" smtClean="0"/>
              <a:t>‹#›</a:t>
            </a:fld>
            <a:endParaRPr lang="en-US"/>
          </a:p>
        </p:txBody>
      </p:sp>
    </p:spTree>
    <p:extLst>
      <p:ext uri="{BB962C8B-B14F-4D97-AF65-F5344CB8AC3E}">
        <p14:creationId xmlns:p14="http://schemas.microsoft.com/office/powerpoint/2010/main" val="51879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7DB12-39A2-40C3-907F-5EE16050D43E}"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07DA7-2724-4C81-9428-2D00B6194C46}" type="slidenum">
              <a:rPr lang="en-US" smtClean="0"/>
              <a:t>‹#›</a:t>
            </a:fld>
            <a:endParaRPr lang="en-US"/>
          </a:p>
        </p:txBody>
      </p:sp>
    </p:spTree>
    <p:extLst>
      <p:ext uri="{BB962C8B-B14F-4D97-AF65-F5344CB8AC3E}">
        <p14:creationId xmlns:p14="http://schemas.microsoft.com/office/powerpoint/2010/main" val="2666831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7DB12-39A2-40C3-907F-5EE16050D43E}"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07DA7-2724-4C81-9428-2D00B6194C46}" type="slidenum">
              <a:rPr lang="en-US" smtClean="0"/>
              <a:t>‹#›</a:t>
            </a:fld>
            <a:endParaRPr lang="en-US"/>
          </a:p>
        </p:txBody>
      </p:sp>
    </p:spTree>
    <p:extLst>
      <p:ext uri="{BB962C8B-B14F-4D97-AF65-F5344CB8AC3E}">
        <p14:creationId xmlns:p14="http://schemas.microsoft.com/office/powerpoint/2010/main" val="1494792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7DB12-39A2-40C3-907F-5EE16050D43E}"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07DA7-2724-4C81-9428-2D00B6194C46}" type="slidenum">
              <a:rPr lang="en-US" smtClean="0"/>
              <a:t>‹#›</a:t>
            </a:fld>
            <a:endParaRPr lang="en-US"/>
          </a:p>
        </p:txBody>
      </p:sp>
    </p:spTree>
    <p:extLst>
      <p:ext uri="{BB962C8B-B14F-4D97-AF65-F5344CB8AC3E}">
        <p14:creationId xmlns:p14="http://schemas.microsoft.com/office/powerpoint/2010/main" val="108322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17DB12-39A2-40C3-907F-5EE16050D43E}"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07DA7-2724-4C81-9428-2D00B6194C46}" type="slidenum">
              <a:rPr lang="en-US" smtClean="0"/>
              <a:t>‹#›</a:t>
            </a:fld>
            <a:endParaRPr lang="en-US"/>
          </a:p>
        </p:txBody>
      </p:sp>
    </p:spTree>
    <p:extLst>
      <p:ext uri="{BB962C8B-B14F-4D97-AF65-F5344CB8AC3E}">
        <p14:creationId xmlns:p14="http://schemas.microsoft.com/office/powerpoint/2010/main" val="3563692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17DB12-39A2-40C3-907F-5EE16050D43E}" type="datetimeFigureOut">
              <a:rPr lang="en-US" smtClean="0"/>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07DA7-2724-4C81-9428-2D00B6194C46}" type="slidenum">
              <a:rPr lang="en-US" smtClean="0"/>
              <a:t>‹#›</a:t>
            </a:fld>
            <a:endParaRPr lang="en-US"/>
          </a:p>
        </p:txBody>
      </p:sp>
    </p:spTree>
    <p:extLst>
      <p:ext uri="{BB962C8B-B14F-4D97-AF65-F5344CB8AC3E}">
        <p14:creationId xmlns:p14="http://schemas.microsoft.com/office/powerpoint/2010/main" val="1037405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17DB12-39A2-40C3-907F-5EE16050D43E}" type="datetimeFigureOut">
              <a:rPr lang="en-US" smtClean="0"/>
              <a:t>12/3/2018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07DA7-2724-4C81-9428-2D00B6194C46}" type="slidenum">
              <a:rPr lang="en-US" smtClean="0"/>
              <a:t>‹#›</a:t>
            </a:fld>
            <a:endParaRPr lang="en-US"/>
          </a:p>
        </p:txBody>
      </p:sp>
    </p:spTree>
    <p:extLst>
      <p:ext uri="{BB962C8B-B14F-4D97-AF65-F5344CB8AC3E}">
        <p14:creationId xmlns:p14="http://schemas.microsoft.com/office/powerpoint/2010/main" val="3277798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17DB12-39A2-40C3-907F-5EE16050D43E}" type="datetimeFigureOut">
              <a:rPr lang="en-US" smtClean="0"/>
              <a:t>12/3/2018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07DA7-2724-4C81-9428-2D00B6194C46}" type="slidenum">
              <a:rPr lang="en-US" smtClean="0"/>
              <a:t>‹#›</a:t>
            </a:fld>
            <a:endParaRPr lang="en-US"/>
          </a:p>
        </p:txBody>
      </p:sp>
    </p:spTree>
    <p:extLst>
      <p:ext uri="{BB962C8B-B14F-4D97-AF65-F5344CB8AC3E}">
        <p14:creationId xmlns:p14="http://schemas.microsoft.com/office/powerpoint/2010/main" val="1527643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17DB12-39A2-40C3-907F-5EE16050D43E}" type="datetimeFigureOut">
              <a:rPr lang="en-US" smtClean="0"/>
              <a:t>12/3/2018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07DA7-2724-4C81-9428-2D00B6194C46}" type="slidenum">
              <a:rPr lang="en-US" smtClean="0"/>
              <a:t>‹#›</a:t>
            </a:fld>
            <a:endParaRPr lang="en-US"/>
          </a:p>
        </p:txBody>
      </p:sp>
    </p:spTree>
    <p:extLst>
      <p:ext uri="{BB962C8B-B14F-4D97-AF65-F5344CB8AC3E}">
        <p14:creationId xmlns:p14="http://schemas.microsoft.com/office/powerpoint/2010/main" val="381398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7DB12-39A2-40C3-907F-5EE16050D43E}" type="datetimeFigureOut">
              <a:rPr lang="en-US" smtClean="0"/>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07DA7-2724-4C81-9428-2D00B6194C46}" type="slidenum">
              <a:rPr lang="en-US" smtClean="0"/>
              <a:t>‹#›</a:t>
            </a:fld>
            <a:endParaRPr lang="en-US"/>
          </a:p>
        </p:txBody>
      </p:sp>
    </p:spTree>
    <p:extLst>
      <p:ext uri="{BB962C8B-B14F-4D97-AF65-F5344CB8AC3E}">
        <p14:creationId xmlns:p14="http://schemas.microsoft.com/office/powerpoint/2010/main" val="104789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7DB12-39A2-40C3-907F-5EE16050D43E}" type="datetimeFigureOut">
              <a:rPr lang="en-US" smtClean="0"/>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07DA7-2724-4C81-9428-2D00B6194C46}" type="slidenum">
              <a:rPr lang="en-US" smtClean="0"/>
              <a:t>‹#›</a:t>
            </a:fld>
            <a:endParaRPr lang="en-US"/>
          </a:p>
        </p:txBody>
      </p:sp>
    </p:spTree>
    <p:extLst>
      <p:ext uri="{BB962C8B-B14F-4D97-AF65-F5344CB8AC3E}">
        <p14:creationId xmlns:p14="http://schemas.microsoft.com/office/powerpoint/2010/main" val="2255227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17DB12-39A2-40C3-907F-5EE16050D43E}" type="datetimeFigureOut">
              <a:rPr lang="en-US" smtClean="0"/>
              <a:t>12/3/2018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07DA7-2724-4C81-9428-2D00B6194C46}" type="slidenum">
              <a:rPr lang="en-US" smtClean="0"/>
              <a:t>‹#›</a:t>
            </a:fld>
            <a:endParaRPr lang="en-US"/>
          </a:p>
        </p:txBody>
      </p:sp>
    </p:spTree>
    <p:extLst>
      <p:ext uri="{BB962C8B-B14F-4D97-AF65-F5344CB8AC3E}">
        <p14:creationId xmlns:p14="http://schemas.microsoft.com/office/powerpoint/2010/main" val="197572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PUBLIC SECTOR ACCOUNTING</a:t>
            </a:r>
            <a:br>
              <a:rPr lang="en-US" dirty="0" smtClean="0"/>
            </a:br>
            <a:r>
              <a:rPr lang="en-US" dirty="0" smtClean="0"/>
              <a:t>ACC 308</a:t>
            </a:r>
            <a:endParaRPr lang="en-US" dirty="0"/>
          </a:p>
        </p:txBody>
      </p:sp>
      <p:sp>
        <p:nvSpPr>
          <p:cNvPr id="3" name="Subtitle 2"/>
          <p:cNvSpPr>
            <a:spLocks noGrp="1"/>
          </p:cNvSpPr>
          <p:nvPr>
            <p:ph type="subTitle" idx="1"/>
          </p:nvPr>
        </p:nvSpPr>
        <p:spPr/>
        <p:txBody>
          <a:bodyPr/>
          <a:lstStyle/>
          <a:p>
            <a:r>
              <a:rPr lang="en-US" b="1" dirty="0" smtClean="0"/>
              <a:t>LECTURER(S): </a:t>
            </a:r>
            <a:r>
              <a:rPr lang="en-US" b="1" dirty="0" smtClean="0"/>
              <a:t>TALEATU, </a:t>
            </a:r>
            <a:r>
              <a:rPr lang="en-US" b="1" dirty="0" err="1" smtClean="0"/>
              <a:t>Akinwumi</a:t>
            </a:r>
            <a:r>
              <a:rPr lang="en-US" b="1" dirty="0" smtClean="0"/>
              <a:t> </a:t>
            </a:r>
            <a:r>
              <a:rPr lang="en-US" b="1" dirty="0" smtClean="0"/>
              <a:t>&amp; O. J. AKINYOMI (</a:t>
            </a:r>
            <a:r>
              <a:rPr lang="en-US" b="1" dirty="0" err="1" smtClean="0"/>
              <a:t>Ph.D</a:t>
            </a:r>
            <a:r>
              <a:rPr lang="en-US" b="1" dirty="0" smtClean="0"/>
              <a:t>)</a:t>
            </a:r>
            <a:endParaRPr lang="en-US" dirty="0" smtClean="0"/>
          </a:p>
          <a:p>
            <a:endParaRPr lang="en-US" dirty="0"/>
          </a:p>
        </p:txBody>
      </p:sp>
    </p:spTree>
    <p:extLst>
      <p:ext uri="{BB962C8B-B14F-4D97-AF65-F5344CB8AC3E}">
        <p14:creationId xmlns:p14="http://schemas.microsoft.com/office/powerpoint/2010/main" val="1142382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External Users</a:t>
            </a:r>
            <a:r>
              <a:rPr lang="en-US" dirty="0" smtClean="0"/>
              <a:t> </a:t>
            </a:r>
            <a:br>
              <a:rPr lang="en-US" dirty="0" smtClean="0"/>
            </a:br>
            <a:endParaRPr lang="en-US" dirty="0"/>
          </a:p>
        </p:txBody>
      </p:sp>
      <p:sp>
        <p:nvSpPr>
          <p:cNvPr id="3" name="Content Placeholder 2"/>
          <p:cNvSpPr>
            <a:spLocks noGrp="1"/>
          </p:cNvSpPr>
          <p:nvPr>
            <p:ph idx="1"/>
          </p:nvPr>
        </p:nvSpPr>
        <p:spPr/>
        <p:txBody>
          <a:bodyPr>
            <a:normAutofit/>
          </a:bodyPr>
          <a:lstStyle/>
          <a:p>
            <a:r>
              <a:rPr lang="en-US" b="1" dirty="0" smtClean="0"/>
              <a:t>Members </a:t>
            </a:r>
            <a:r>
              <a:rPr lang="en-US" b="1" dirty="0"/>
              <a:t>of the Legislature </a:t>
            </a:r>
            <a:r>
              <a:rPr lang="en-US" dirty="0"/>
              <a:t>at both National, State and Local Government </a:t>
            </a:r>
            <a:r>
              <a:rPr lang="en-US" dirty="0" smtClean="0"/>
              <a:t>levels </a:t>
            </a:r>
            <a:endParaRPr lang="en-US" dirty="0"/>
          </a:p>
          <a:p>
            <a:r>
              <a:rPr lang="en-US" b="1" dirty="0" smtClean="0"/>
              <a:t>The </a:t>
            </a:r>
            <a:r>
              <a:rPr lang="en-US" b="1" dirty="0"/>
              <a:t>Members of the </a:t>
            </a:r>
            <a:r>
              <a:rPr lang="en-US" b="1" dirty="0" smtClean="0"/>
              <a:t>Public</a:t>
            </a:r>
            <a:endParaRPr lang="en-US" dirty="0"/>
          </a:p>
          <a:p>
            <a:r>
              <a:rPr lang="en-US" b="1" dirty="0" smtClean="0"/>
              <a:t>Researchers </a:t>
            </a:r>
            <a:r>
              <a:rPr lang="en-US" b="1" dirty="0"/>
              <a:t>and Financial </a:t>
            </a:r>
            <a:r>
              <a:rPr lang="en-US" b="1" dirty="0" smtClean="0"/>
              <a:t>Journalists</a:t>
            </a:r>
            <a:endParaRPr lang="en-US" dirty="0"/>
          </a:p>
          <a:p>
            <a:r>
              <a:rPr lang="en-US" b="1" dirty="0" smtClean="0"/>
              <a:t>Financial </a:t>
            </a:r>
            <a:r>
              <a:rPr lang="en-US" b="1" dirty="0"/>
              <a:t>Institutions</a:t>
            </a:r>
            <a:r>
              <a:rPr lang="en-US" dirty="0"/>
              <a:t>, such as the Commercial Banks, World Bank and International Monetary Fund (IMF</a:t>
            </a:r>
            <a:r>
              <a:rPr lang="en-US" dirty="0" smtClean="0"/>
              <a:t>)</a:t>
            </a:r>
            <a:endParaRPr lang="en-US" dirty="0"/>
          </a:p>
          <a:p>
            <a:r>
              <a:rPr lang="en-US" b="1" dirty="0" smtClean="0"/>
              <a:t>Governments</a:t>
            </a:r>
            <a:r>
              <a:rPr lang="en-US" b="1" dirty="0"/>
              <a:t>, apart from the ones </a:t>
            </a:r>
            <a:r>
              <a:rPr lang="en-US" b="1" dirty="0" smtClean="0"/>
              <a:t>reporting</a:t>
            </a:r>
            <a:r>
              <a:rPr lang="en-US" dirty="0" smtClean="0"/>
              <a:t> </a:t>
            </a:r>
            <a:endParaRPr lang="en-US" dirty="0"/>
          </a:p>
          <a:p>
            <a:endParaRPr lang="en-US" dirty="0"/>
          </a:p>
        </p:txBody>
      </p:sp>
    </p:spTree>
    <p:extLst>
      <p:ext uri="{BB962C8B-B14F-4D97-AF65-F5344CB8AC3E}">
        <p14:creationId xmlns:p14="http://schemas.microsoft.com/office/powerpoint/2010/main" val="349873074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Cycle</a:t>
            </a:r>
            <a:endParaRPr lang="en-US" dirty="0"/>
          </a:p>
        </p:txBody>
      </p:sp>
      <p:sp>
        <p:nvSpPr>
          <p:cNvPr id="3" name="Content Placeholder 2"/>
          <p:cNvSpPr>
            <a:spLocks noGrp="1"/>
          </p:cNvSpPr>
          <p:nvPr>
            <p:ph idx="1"/>
          </p:nvPr>
        </p:nvSpPr>
        <p:spPr/>
        <p:txBody>
          <a:bodyPr/>
          <a:lstStyle/>
          <a:p>
            <a:r>
              <a:rPr lang="en-US" dirty="0" smtClean="0"/>
              <a:t>Formulation stage</a:t>
            </a:r>
          </a:p>
          <a:p>
            <a:r>
              <a:rPr lang="en-US" dirty="0" smtClean="0"/>
              <a:t>Approval stage</a:t>
            </a:r>
          </a:p>
          <a:p>
            <a:r>
              <a:rPr lang="en-US" dirty="0" smtClean="0"/>
              <a:t>Implementation stage</a:t>
            </a:r>
          </a:p>
          <a:p>
            <a:r>
              <a:rPr lang="en-US" dirty="0" smtClean="0"/>
              <a:t>Monitoring and evaluation stage</a:t>
            </a:r>
            <a:endParaRPr lang="en-US" dirty="0"/>
          </a:p>
        </p:txBody>
      </p:sp>
    </p:spTree>
    <p:extLst>
      <p:ext uri="{BB962C8B-B14F-4D97-AF65-F5344CB8AC3E}">
        <p14:creationId xmlns:p14="http://schemas.microsoft.com/office/powerpoint/2010/main" val="262876050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Budgetary Control</a:t>
            </a:r>
            <a:endParaRPr lang="en-US" dirty="0"/>
          </a:p>
        </p:txBody>
      </p:sp>
      <p:sp>
        <p:nvSpPr>
          <p:cNvPr id="3" name="Content Placeholder 2"/>
          <p:cNvSpPr>
            <a:spLocks noGrp="1"/>
          </p:cNvSpPr>
          <p:nvPr>
            <p:ph idx="1"/>
          </p:nvPr>
        </p:nvSpPr>
        <p:spPr/>
        <p:txBody>
          <a:bodyPr/>
          <a:lstStyle/>
          <a:p>
            <a:r>
              <a:rPr lang="en-US" dirty="0" smtClean="0"/>
              <a:t>Revenue control</a:t>
            </a:r>
          </a:p>
          <a:p>
            <a:r>
              <a:rPr lang="en-US" dirty="0" smtClean="0"/>
              <a:t>Fund control</a:t>
            </a:r>
          </a:p>
          <a:p>
            <a:r>
              <a:rPr lang="en-US" dirty="0" smtClean="0"/>
              <a:t>Expenditure control</a:t>
            </a:r>
          </a:p>
          <a:p>
            <a:r>
              <a:rPr lang="en-US" dirty="0" smtClean="0"/>
              <a:t>Cash control</a:t>
            </a:r>
          </a:p>
          <a:p>
            <a:r>
              <a:rPr lang="en-US" dirty="0" smtClean="0"/>
              <a:t>Payment control</a:t>
            </a:r>
          </a:p>
          <a:p>
            <a:r>
              <a:rPr lang="en-US" dirty="0" smtClean="0"/>
              <a:t>Payroll control</a:t>
            </a:r>
            <a:endParaRPr lang="en-US" dirty="0"/>
          </a:p>
        </p:txBody>
      </p:sp>
    </p:spTree>
    <p:extLst>
      <p:ext uri="{BB962C8B-B14F-4D97-AF65-F5344CB8AC3E}">
        <p14:creationId xmlns:p14="http://schemas.microsoft.com/office/powerpoint/2010/main" val="417733225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Types of Budget System</a:t>
            </a:r>
            <a:endParaRPr lang="en-US" dirty="0"/>
          </a:p>
        </p:txBody>
      </p:sp>
      <p:sp>
        <p:nvSpPr>
          <p:cNvPr id="3" name="Content Placeholder 2"/>
          <p:cNvSpPr>
            <a:spLocks noGrp="1"/>
          </p:cNvSpPr>
          <p:nvPr>
            <p:ph idx="1"/>
          </p:nvPr>
        </p:nvSpPr>
        <p:spPr/>
        <p:txBody>
          <a:bodyPr/>
          <a:lstStyle/>
          <a:p>
            <a:r>
              <a:rPr lang="en-US" dirty="0" smtClean="0"/>
              <a:t>Traditional budgeting</a:t>
            </a:r>
          </a:p>
          <a:p>
            <a:r>
              <a:rPr lang="en-US" dirty="0" smtClean="0"/>
              <a:t>Performance Budgeting</a:t>
            </a:r>
          </a:p>
          <a:p>
            <a:r>
              <a:rPr lang="en-US" dirty="0" smtClean="0"/>
              <a:t>ZBB</a:t>
            </a:r>
          </a:p>
          <a:p>
            <a:r>
              <a:rPr lang="en-US" dirty="0" smtClean="0"/>
              <a:t>PPBS</a:t>
            </a:r>
          </a:p>
          <a:p>
            <a:endParaRPr lang="en-US" dirty="0"/>
          </a:p>
        </p:txBody>
      </p:sp>
    </p:spTree>
    <p:extLst>
      <p:ext uri="{BB962C8B-B14F-4D97-AF65-F5344CB8AC3E}">
        <p14:creationId xmlns:p14="http://schemas.microsoft.com/office/powerpoint/2010/main" val="36652902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Medium Term Expenditure Framework (MTEF)  </a:t>
            </a:r>
            <a:r>
              <a:rPr lang="en-US" sz="3600" dirty="0"/>
              <a:t/>
            </a:r>
            <a:br>
              <a:rPr lang="en-US" sz="3600" dirty="0"/>
            </a:br>
            <a:endParaRPr lang="en-US" sz="3600" dirty="0"/>
          </a:p>
        </p:txBody>
      </p:sp>
      <p:sp>
        <p:nvSpPr>
          <p:cNvPr id="3" name="Content Placeholder 2"/>
          <p:cNvSpPr>
            <a:spLocks noGrp="1"/>
          </p:cNvSpPr>
          <p:nvPr>
            <p:ph idx="1"/>
          </p:nvPr>
        </p:nvSpPr>
        <p:spPr/>
        <p:txBody>
          <a:bodyPr>
            <a:normAutofit lnSpcReduction="10000"/>
          </a:bodyPr>
          <a:lstStyle/>
          <a:p>
            <a:r>
              <a:rPr lang="en-US" dirty="0" smtClean="0"/>
              <a:t>MTEF </a:t>
            </a:r>
            <a:r>
              <a:rPr lang="en-US" dirty="0"/>
              <a:t>is a high level strategic plan of the government, spanning three years in Nigeria and which forms the basis of annual budgeting. </a:t>
            </a:r>
            <a:endParaRPr lang="en-US" dirty="0" smtClean="0"/>
          </a:p>
          <a:p>
            <a:r>
              <a:rPr lang="en-US" dirty="0" smtClean="0"/>
              <a:t>It </a:t>
            </a:r>
            <a:r>
              <a:rPr lang="en-US" dirty="0"/>
              <a:t>takes into consideration the law requirement that spending should not exceed revenue by more than 3% of GDP. It shifts the psychology of budgeting from “needs” to an “availability of resources”. </a:t>
            </a:r>
          </a:p>
          <a:p>
            <a:endParaRPr lang="en-US" dirty="0"/>
          </a:p>
        </p:txBody>
      </p:sp>
    </p:spTree>
    <p:extLst>
      <p:ext uri="{BB962C8B-B14F-4D97-AF65-F5344CB8AC3E}">
        <p14:creationId xmlns:p14="http://schemas.microsoft.com/office/powerpoint/2010/main" val="12827536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ELEVEN</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pPr marL="0" indent="0" algn="ctr">
              <a:buNone/>
            </a:pPr>
            <a:r>
              <a:rPr lang="en-US" dirty="0" smtClean="0"/>
              <a:t>PENSION AND GRATUITY</a:t>
            </a:r>
            <a:endParaRPr lang="en-US" dirty="0"/>
          </a:p>
        </p:txBody>
      </p:sp>
    </p:spTree>
    <p:extLst>
      <p:ext uri="{BB962C8B-B14F-4D97-AF65-F5344CB8AC3E}">
        <p14:creationId xmlns:p14="http://schemas.microsoft.com/office/powerpoint/2010/main" val="328702246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rmAutofit fontScale="77500" lnSpcReduction="20000"/>
          </a:bodyPr>
          <a:lstStyle/>
          <a:p>
            <a:r>
              <a:rPr lang="en-US" dirty="0"/>
              <a:t>(a) </a:t>
            </a:r>
            <a:r>
              <a:rPr lang="en-US" b="1" dirty="0"/>
              <a:t>Pension: </a:t>
            </a:r>
            <a:r>
              <a:rPr lang="en-US" dirty="0"/>
              <a:t>It is a monthly payment made to a retired officer who has served for a statutory period. Pension is payable for a minimum period of five years or till death. </a:t>
            </a:r>
          </a:p>
          <a:p>
            <a:r>
              <a:rPr lang="en-US" dirty="0"/>
              <a:t>(b) </a:t>
            </a:r>
            <a:r>
              <a:rPr lang="en-US" b="1" dirty="0"/>
              <a:t>Gratuity: </a:t>
            </a:r>
            <a:r>
              <a:rPr lang="en-US" dirty="0"/>
              <a:t>It is a lump sum of money paid once to a retired officer who has served for a minimum of 5 years in service. </a:t>
            </a:r>
          </a:p>
          <a:p>
            <a:r>
              <a:rPr lang="en-US" dirty="0"/>
              <a:t>(c) </a:t>
            </a:r>
            <a:r>
              <a:rPr lang="en-US" b="1" dirty="0"/>
              <a:t>Pensionable Emoluments: </a:t>
            </a:r>
            <a:r>
              <a:rPr lang="en-US" dirty="0"/>
              <a:t>It is the gross salary (basic salary and allowances) attached to a retiring officer’s substantive rank as at the time of his retirement. </a:t>
            </a:r>
          </a:p>
          <a:p>
            <a:r>
              <a:rPr lang="en-US" dirty="0" smtClean="0"/>
              <a:t>(d) </a:t>
            </a:r>
            <a:r>
              <a:rPr lang="en-US" b="1" dirty="0"/>
              <a:t>Withdrawal of service: </a:t>
            </a:r>
            <a:r>
              <a:rPr lang="en-US" dirty="0"/>
              <a:t>This is the cessation of service after an officer has served for a minimum of 5 years, but below 10 years. This condition qualifies him for gratuity only. </a:t>
            </a:r>
          </a:p>
          <a:p>
            <a:endParaRPr lang="en-US" dirty="0"/>
          </a:p>
        </p:txBody>
      </p:sp>
    </p:spTree>
    <p:extLst>
      <p:ext uri="{BB962C8B-B14F-4D97-AF65-F5344CB8AC3E}">
        <p14:creationId xmlns:p14="http://schemas.microsoft.com/office/powerpoint/2010/main" val="91446640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(Contd.)</a:t>
            </a:r>
            <a:endParaRPr lang="en-US" dirty="0"/>
          </a:p>
        </p:txBody>
      </p:sp>
      <p:sp>
        <p:nvSpPr>
          <p:cNvPr id="3" name="Content Placeholder 2"/>
          <p:cNvSpPr>
            <a:spLocks noGrp="1"/>
          </p:cNvSpPr>
          <p:nvPr>
            <p:ph idx="1"/>
          </p:nvPr>
        </p:nvSpPr>
        <p:spPr/>
        <p:txBody>
          <a:bodyPr>
            <a:normAutofit fontScale="62500" lnSpcReduction="20000"/>
          </a:bodyPr>
          <a:lstStyle/>
          <a:p>
            <a:r>
              <a:rPr lang="en-US" dirty="0"/>
              <a:t>(e) </a:t>
            </a:r>
            <a:r>
              <a:rPr lang="en-US" b="1" dirty="0"/>
              <a:t>Retirement: </a:t>
            </a:r>
            <a:r>
              <a:rPr lang="en-US" dirty="0"/>
              <a:t>It is the cessation of service after an officer has served for a minimum of 10 years, qualifying the person for gratuity and pension. </a:t>
            </a:r>
            <a:endParaRPr lang="en-US" dirty="0" smtClean="0"/>
          </a:p>
          <a:p>
            <a:endParaRPr lang="en-US" dirty="0"/>
          </a:p>
          <a:p>
            <a:r>
              <a:rPr lang="en-US" dirty="0"/>
              <a:t>(f) </a:t>
            </a:r>
            <a:r>
              <a:rPr lang="en-US" b="1" dirty="0"/>
              <a:t>Qualifying Service: </a:t>
            </a:r>
            <a:r>
              <a:rPr lang="en-US" dirty="0"/>
              <a:t>Means service after an officer has served for a period of not less than the minimum qualifying years, which is 5 years for gratuity and 10 years for gratuity and pension. Qualifying service determines the qualification or otherwise of the person for pension and gratuity. </a:t>
            </a:r>
          </a:p>
          <a:p>
            <a:r>
              <a:rPr lang="en-US" dirty="0"/>
              <a:t>(g) </a:t>
            </a:r>
            <a:r>
              <a:rPr lang="en-US" b="1" dirty="0"/>
              <a:t>Next of Kin: </a:t>
            </a:r>
            <a:r>
              <a:rPr lang="en-US" dirty="0"/>
              <a:t>Means those persons whose names were furnished by the deceased officer on his record of service kept in the Records Office of the Establishment or furnished by him to the Ministry, in writing, at any time before his death. </a:t>
            </a:r>
          </a:p>
          <a:p>
            <a:r>
              <a:rPr lang="en-US" dirty="0"/>
              <a:t>(h) </a:t>
            </a:r>
            <a:r>
              <a:rPr lang="en-US" b="1" dirty="0"/>
              <a:t>Public Service: </a:t>
            </a:r>
            <a:r>
              <a:rPr lang="en-US" dirty="0"/>
              <a:t>Means any service or employment under the Government of the Federation in a civil position, recognized as such by the Establishment. It shall include employment declared as Approved Service, by the Pension Act (as amended</a:t>
            </a:r>
            <a:r>
              <a:rPr lang="en-US" dirty="0" smtClean="0"/>
              <a:t>).</a:t>
            </a:r>
            <a:endParaRPr lang="en-US" dirty="0"/>
          </a:p>
        </p:txBody>
      </p:sp>
    </p:spTree>
    <p:extLst>
      <p:ext uri="{BB962C8B-B14F-4D97-AF65-F5344CB8AC3E}">
        <p14:creationId xmlns:p14="http://schemas.microsoft.com/office/powerpoint/2010/main" val="317645790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Conditions for granting retirement benefits </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t>
            </a:r>
            <a:r>
              <a:rPr lang="en-US" dirty="0"/>
              <a:t>a) On voluntary retirement, after a qualifying service of 10 years. </a:t>
            </a:r>
          </a:p>
          <a:p>
            <a:r>
              <a:rPr lang="en-US" dirty="0"/>
              <a:t>(b) On compulsory retirement for the purpose of facilitating improvement in the Department or Ministry. </a:t>
            </a:r>
          </a:p>
          <a:p>
            <a:r>
              <a:rPr lang="en-US" dirty="0"/>
              <a:t>(c) On compulsory retirement upon attaining the retiring age of 60 years or 35 years in service, whichever comes earlier. </a:t>
            </a:r>
          </a:p>
          <a:p>
            <a:r>
              <a:rPr lang="en-US" dirty="0"/>
              <a:t>(d) On total or permanent disablement while in service. </a:t>
            </a:r>
          </a:p>
          <a:p>
            <a:r>
              <a:rPr lang="en-US" dirty="0"/>
              <a:t>(e) In Public Interest. </a:t>
            </a:r>
          </a:p>
          <a:p>
            <a:r>
              <a:rPr lang="en-US" dirty="0"/>
              <a:t>(f) On Abolition of office, e.g. for the reasons of re-organization and redundancy.</a:t>
            </a:r>
          </a:p>
          <a:p>
            <a:endParaRPr lang="en-US" dirty="0"/>
          </a:p>
        </p:txBody>
      </p:sp>
    </p:spTree>
    <p:extLst>
      <p:ext uri="{BB962C8B-B14F-4D97-AF65-F5344CB8AC3E}">
        <p14:creationId xmlns:p14="http://schemas.microsoft.com/office/powerpoint/2010/main" val="136666162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Statutory age of retirement</a:t>
            </a:r>
            <a:endParaRPr lang="en-US" dirty="0"/>
          </a:p>
        </p:txBody>
      </p:sp>
      <p:sp>
        <p:nvSpPr>
          <p:cNvPr id="3" name="Content Placeholder 2"/>
          <p:cNvSpPr>
            <a:spLocks noGrp="1"/>
          </p:cNvSpPr>
          <p:nvPr>
            <p:ph idx="1"/>
          </p:nvPr>
        </p:nvSpPr>
        <p:spPr/>
        <p:txBody>
          <a:bodyPr/>
          <a:lstStyle/>
          <a:p>
            <a:r>
              <a:rPr lang="en-US" dirty="0"/>
              <a:t>All officers shall retire on reaching the age of 60 years or having served for 35 years in service, whichever comes earlier. </a:t>
            </a:r>
            <a:endParaRPr lang="en-US" dirty="0" smtClean="0"/>
          </a:p>
          <a:p>
            <a:r>
              <a:rPr lang="en-US" dirty="0" smtClean="0"/>
              <a:t>But </a:t>
            </a:r>
            <a:r>
              <a:rPr lang="en-US" dirty="0"/>
              <a:t>an officer may be retired at anytime on reaching the minimum age of 50 years, subject to 3 months’ notice in writing or 3 months’ salary in lieu of notice being paid. </a:t>
            </a:r>
          </a:p>
          <a:p>
            <a:endParaRPr lang="en-US" dirty="0"/>
          </a:p>
        </p:txBody>
      </p:sp>
    </p:spTree>
    <p:extLst>
      <p:ext uri="{BB962C8B-B14F-4D97-AF65-F5344CB8AC3E}">
        <p14:creationId xmlns:p14="http://schemas.microsoft.com/office/powerpoint/2010/main" val="41697840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Notice of withdrawal or retirement</a:t>
            </a:r>
            <a:endParaRPr lang="en-US" dirty="0"/>
          </a:p>
        </p:txBody>
      </p:sp>
      <p:sp>
        <p:nvSpPr>
          <p:cNvPr id="3" name="Content Placeholder 2"/>
          <p:cNvSpPr>
            <a:spLocks noGrp="1"/>
          </p:cNvSpPr>
          <p:nvPr>
            <p:ph idx="1"/>
          </p:nvPr>
        </p:nvSpPr>
        <p:spPr/>
        <p:txBody>
          <a:bodyPr/>
          <a:lstStyle/>
          <a:p>
            <a:r>
              <a:rPr lang="en-US" dirty="0"/>
              <a:t>Officers who have served for less than ten (10) years give one month’s notice or pay a month’s salary in lieu of notice. </a:t>
            </a:r>
            <a:endParaRPr lang="en-US" dirty="0" smtClean="0"/>
          </a:p>
          <a:p>
            <a:r>
              <a:rPr lang="en-US" dirty="0" smtClean="0"/>
              <a:t>Those </a:t>
            </a:r>
            <a:r>
              <a:rPr lang="en-US" dirty="0"/>
              <a:t>who have put in ten (10) or more years service give three months’ notice or pay three (3) months’ salaries in lieu of notice. </a:t>
            </a:r>
          </a:p>
          <a:p>
            <a:pPr marL="0" indent="0">
              <a:buNone/>
            </a:pPr>
            <a:endParaRPr lang="en-US" dirty="0"/>
          </a:p>
        </p:txBody>
      </p:sp>
    </p:spTree>
    <p:extLst>
      <p:ext uri="{BB962C8B-B14F-4D97-AF65-F5344CB8AC3E}">
        <p14:creationId xmlns:p14="http://schemas.microsoft.com/office/powerpoint/2010/main" val="3100215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Differences between private sector accounting and public sector accounting</a:t>
            </a:r>
            <a:endParaRPr lang="en-US" sz="3600" dirty="0"/>
          </a:p>
        </p:txBody>
      </p:sp>
      <p:sp>
        <p:nvSpPr>
          <p:cNvPr id="3" name="Content Placeholder 2"/>
          <p:cNvSpPr>
            <a:spLocks noGrp="1"/>
          </p:cNvSpPr>
          <p:nvPr>
            <p:ph idx="1"/>
          </p:nvPr>
        </p:nvSpPr>
        <p:spPr/>
        <p:txBody>
          <a:bodyPr>
            <a:normAutofit fontScale="77500" lnSpcReduction="20000"/>
          </a:bodyPr>
          <a:lstStyle/>
          <a:p>
            <a:pPr marL="0" lvl="0" indent="0" algn="just">
              <a:buNone/>
            </a:pPr>
            <a:r>
              <a:rPr lang="en-US" dirty="0" smtClean="0"/>
              <a:t>Differences include:</a:t>
            </a:r>
          </a:p>
          <a:p>
            <a:pPr lvl="0" algn="just"/>
            <a:r>
              <a:rPr lang="en-US" dirty="0" smtClean="0"/>
              <a:t>Private </a:t>
            </a:r>
            <a:r>
              <a:rPr lang="en-US" dirty="0"/>
              <a:t>Sector Accounting is peculiar to commercial undertakings </a:t>
            </a:r>
            <a:r>
              <a:rPr lang="en-US" dirty="0" smtClean="0"/>
              <a:t>while public </a:t>
            </a:r>
            <a:r>
              <a:rPr lang="en-US" dirty="0"/>
              <a:t>Sector Accounting focuses on the provision of adequate welfare to the </a:t>
            </a:r>
            <a:r>
              <a:rPr lang="en-US" dirty="0" smtClean="0"/>
              <a:t>people. </a:t>
            </a:r>
            <a:endParaRPr lang="en-US" dirty="0"/>
          </a:p>
          <a:p>
            <a:pPr lvl="0" algn="just"/>
            <a:r>
              <a:rPr lang="en-US" dirty="0"/>
              <a:t>Government revenue is derived from the public in the form of </a:t>
            </a:r>
            <a:r>
              <a:rPr lang="en-US" dirty="0" smtClean="0"/>
              <a:t>taxation whereas </a:t>
            </a:r>
            <a:r>
              <a:rPr lang="en-US" dirty="0"/>
              <a:t>business concerns obtain their income principally from the sales of goods and services.</a:t>
            </a:r>
          </a:p>
          <a:p>
            <a:pPr lvl="0" algn="just"/>
            <a:r>
              <a:rPr lang="en-US" dirty="0"/>
              <a:t>In Government there is no Annual General Meeting of </a:t>
            </a:r>
            <a:r>
              <a:rPr lang="en-US" dirty="0" smtClean="0"/>
              <a:t>shareholders</a:t>
            </a:r>
            <a:r>
              <a:rPr lang="en-US" dirty="0"/>
              <a:t>, unlike the situation with commercial enterprises</a:t>
            </a:r>
            <a:r>
              <a:rPr lang="en-US" dirty="0" smtClean="0"/>
              <a:t>.</a:t>
            </a:r>
            <a:endParaRPr lang="en-US" dirty="0"/>
          </a:p>
          <a:p>
            <a:pPr lvl="0" algn="just"/>
            <a:r>
              <a:rPr lang="en-US" dirty="0"/>
              <a:t>Public Sector Accounting operates </a:t>
            </a:r>
            <a:r>
              <a:rPr lang="en-US" dirty="0" smtClean="0"/>
              <a:t>predominantly fund accounting method while Private </a:t>
            </a:r>
            <a:r>
              <a:rPr lang="en-US" dirty="0"/>
              <a:t>Sector Accounting uses the proprietary </a:t>
            </a:r>
            <a:r>
              <a:rPr lang="en-US" dirty="0" smtClean="0"/>
              <a:t>style.</a:t>
            </a:r>
            <a:endParaRPr lang="en-US" dirty="0"/>
          </a:p>
          <a:p>
            <a:pPr marL="0" indent="0">
              <a:buNone/>
            </a:pPr>
            <a:endParaRPr lang="en-US" dirty="0"/>
          </a:p>
        </p:txBody>
      </p:sp>
    </p:spTree>
    <p:extLst>
      <p:ext uri="{BB962C8B-B14F-4D97-AF65-F5344CB8AC3E}">
        <p14:creationId xmlns:p14="http://schemas.microsoft.com/office/powerpoint/2010/main" val="52891825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Qualifying service for pension and gratuity</a:t>
            </a:r>
            <a:endParaRPr lang="en-US" dirty="0"/>
          </a:p>
        </p:txBody>
      </p:sp>
      <p:sp>
        <p:nvSpPr>
          <p:cNvPr id="3" name="Content Placeholder 2"/>
          <p:cNvSpPr>
            <a:spLocks noGrp="1"/>
          </p:cNvSpPr>
          <p:nvPr>
            <p:ph idx="1"/>
          </p:nvPr>
        </p:nvSpPr>
        <p:spPr/>
        <p:txBody>
          <a:bodyPr>
            <a:normAutofit fontScale="85000" lnSpcReduction="10000"/>
          </a:bodyPr>
          <a:lstStyle/>
          <a:p>
            <a:r>
              <a:rPr lang="en-US" dirty="0"/>
              <a:t>(a) For gratuity, the officer must serve for minimum of five (5) years but not up to ten (10) years. </a:t>
            </a:r>
          </a:p>
          <a:p>
            <a:r>
              <a:rPr lang="en-US" dirty="0"/>
              <a:t>(b) For gratuity and pension, the officer must serve for at least ten (10) years. </a:t>
            </a:r>
            <a:endParaRPr lang="en-US" dirty="0" smtClean="0"/>
          </a:p>
          <a:p>
            <a:r>
              <a:rPr lang="en-US" dirty="0" smtClean="0"/>
              <a:t>Pension </a:t>
            </a:r>
            <a:r>
              <a:rPr lang="en-US" dirty="0"/>
              <a:t>is payable when the retiring officer reaches the age of 50 years, with the exception of ill-health or compulsory retirement of officer in the public interest, when pension becomes payable immediately without the officer reaching the age of 50 years. </a:t>
            </a:r>
          </a:p>
          <a:p>
            <a:r>
              <a:rPr lang="en-US" dirty="0"/>
              <a:t>(c) ‘War Services’ </a:t>
            </a:r>
            <a:endParaRPr lang="en-US" dirty="0"/>
          </a:p>
        </p:txBody>
      </p:sp>
    </p:spTree>
    <p:extLst>
      <p:ext uri="{BB962C8B-B14F-4D97-AF65-F5344CB8AC3E}">
        <p14:creationId xmlns:p14="http://schemas.microsoft.com/office/powerpoint/2010/main" val="180432790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Death gratuity</a:t>
            </a:r>
          </a:p>
        </p:txBody>
      </p:sp>
      <p:sp>
        <p:nvSpPr>
          <p:cNvPr id="3" name="Content Placeholder 2"/>
          <p:cNvSpPr>
            <a:spLocks noGrp="1"/>
          </p:cNvSpPr>
          <p:nvPr>
            <p:ph idx="1"/>
          </p:nvPr>
        </p:nvSpPr>
        <p:spPr/>
        <p:txBody>
          <a:bodyPr>
            <a:normAutofit fontScale="92500" lnSpcReduction="10000"/>
          </a:bodyPr>
          <a:lstStyle/>
          <a:p>
            <a:r>
              <a:rPr lang="en-US" dirty="0"/>
              <a:t>D</a:t>
            </a:r>
            <a:r>
              <a:rPr lang="en-US" dirty="0" smtClean="0"/>
              <a:t>eath </a:t>
            </a:r>
            <a:r>
              <a:rPr lang="en-US" dirty="0"/>
              <a:t>gratuity based on the following rates will be paid to his legal representative or survivor:</a:t>
            </a:r>
          </a:p>
          <a:p>
            <a:r>
              <a:rPr lang="en-US" dirty="0"/>
              <a:t>5 years: 100% final pay. </a:t>
            </a:r>
          </a:p>
          <a:p>
            <a:r>
              <a:rPr lang="en-US" dirty="0"/>
              <a:t>6 years: 108% of final pay. </a:t>
            </a:r>
          </a:p>
          <a:p>
            <a:r>
              <a:rPr lang="en-US" dirty="0"/>
              <a:t>7 years: 116% of final pay. </a:t>
            </a:r>
          </a:p>
          <a:p>
            <a:r>
              <a:rPr lang="en-US" dirty="0"/>
              <a:t>8 years: 124% of final pay. </a:t>
            </a:r>
          </a:p>
          <a:p>
            <a:r>
              <a:rPr lang="en-US" dirty="0"/>
              <a:t>9 years: 132% of final pay. </a:t>
            </a:r>
          </a:p>
          <a:p>
            <a:r>
              <a:rPr lang="en-US" dirty="0"/>
              <a:t>10 years and above: Death gratuity is based on the rates as per the Pension and Gratuity Table.</a:t>
            </a:r>
            <a:endParaRPr lang="en-US" dirty="0"/>
          </a:p>
        </p:txBody>
      </p:sp>
    </p:spTree>
    <p:extLst>
      <p:ext uri="{BB962C8B-B14F-4D97-AF65-F5344CB8AC3E}">
        <p14:creationId xmlns:p14="http://schemas.microsoft.com/office/powerpoint/2010/main" val="155480795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Minimum and Maximum pension</a:t>
            </a:r>
            <a:endParaRPr lang="en-US" dirty="0"/>
          </a:p>
        </p:txBody>
      </p:sp>
      <p:sp>
        <p:nvSpPr>
          <p:cNvPr id="3" name="Content Placeholder 2"/>
          <p:cNvSpPr>
            <a:spLocks noGrp="1"/>
          </p:cNvSpPr>
          <p:nvPr>
            <p:ph idx="1"/>
          </p:nvPr>
        </p:nvSpPr>
        <p:spPr/>
        <p:txBody>
          <a:bodyPr/>
          <a:lstStyle/>
          <a:p>
            <a:r>
              <a:rPr lang="en-US" dirty="0"/>
              <a:t>The minimum pension payable is 8,000.00 per annum, </a:t>
            </a:r>
            <a:endParaRPr lang="en-US" dirty="0" smtClean="0"/>
          </a:p>
          <a:p>
            <a:r>
              <a:rPr lang="en-US" dirty="0" smtClean="0"/>
              <a:t>while </a:t>
            </a:r>
            <a:r>
              <a:rPr lang="en-US" dirty="0"/>
              <a:t>the maximum is 80% of final pay. </a:t>
            </a:r>
          </a:p>
          <a:p>
            <a:endParaRPr lang="en-US" dirty="0"/>
          </a:p>
        </p:txBody>
      </p:sp>
    </p:spTree>
    <p:extLst>
      <p:ext uri="{BB962C8B-B14F-4D97-AF65-F5344CB8AC3E}">
        <p14:creationId xmlns:p14="http://schemas.microsoft.com/office/powerpoint/2010/main" val="326808192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Conditions for transfer of service</a:t>
            </a:r>
            <a:endParaRPr lang="en-US" dirty="0"/>
          </a:p>
        </p:txBody>
      </p:sp>
      <p:sp>
        <p:nvSpPr>
          <p:cNvPr id="3" name="Content Placeholder 2"/>
          <p:cNvSpPr>
            <a:spLocks noGrp="1"/>
          </p:cNvSpPr>
          <p:nvPr>
            <p:ph idx="1"/>
          </p:nvPr>
        </p:nvSpPr>
        <p:spPr/>
        <p:txBody>
          <a:bodyPr/>
          <a:lstStyle/>
          <a:p>
            <a:r>
              <a:rPr lang="en-US" dirty="0"/>
              <a:t>(a) The transfer must be effected within two (2) years. </a:t>
            </a:r>
          </a:p>
          <a:p>
            <a:r>
              <a:rPr lang="en-US" dirty="0"/>
              <a:t>(b) The normal procedure for recruitment to such appointment has to be followed, </a:t>
            </a:r>
            <a:r>
              <a:rPr lang="en-US" dirty="0" err="1"/>
              <a:t>e.g</a:t>
            </a:r>
            <a:r>
              <a:rPr lang="en-US" dirty="0"/>
              <a:t> by advertisement and interview. </a:t>
            </a:r>
          </a:p>
          <a:p>
            <a:endParaRPr lang="en-US" dirty="0"/>
          </a:p>
        </p:txBody>
      </p:sp>
    </p:spTree>
    <p:extLst>
      <p:ext uri="{BB962C8B-B14F-4D97-AF65-F5344CB8AC3E}">
        <p14:creationId xmlns:p14="http://schemas.microsoft.com/office/powerpoint/2010/main" val="80477442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Minimum years for collection of pension</a:t>
            </a:r>
            <a:endParaRPr lang="en-US" dirty="0"/>
          </a:p>
        </p:txBody>
      </p:sp>
      <p:sp>
        <p:nvSpPr>
          <p:cNvPr id="3" name="Content Placeholder 2"/>
          <p:cNvSpPr>
            <a:spLocks noGrp="1"/>
          </p:cNvSpPr>
          <p:nvPr>
            <p:ph idx="1"/>
          </p:nvPr>
        </p:nvSpPr>
        <p:spPr/>
        <p:txBody>
          <a:bodyPr/>
          <a:lstStyle/>
          <a:p>
            <a:r>
              <a:rPr lang="en-US" dirty="0"/>
              <a:t>All officers who qualify for pension will enjoy it for a minimum period of five (5) years. </a:t>
            </a:r>
            <a:endParaRPr lang="en-US" dirty="0" smtClean="0"/>
          </a:p>
          <a:p>
            <a:r>
              <a:rPr lang="en-US" dirty="0" smtClean="0"/>
              <a:t>That </a:t>
            </a:r>
            <a:r>
              <a:rPr lang="en-US" dirty="0"/>
              <a:t>is, where an officer dies within five (5) years after retirement, his next of kin will be entitled to the same pension till the end of five (5) years, from the date of his retirement. </a:t>
            </a:r>
          </a:p>
          <a:p>
            <a:endParaRPr lang="en-US" dirty="0"/>
          </a:p>
        </p:txBody>
      </p:sp>
    </p:spTree>
    <p:extLst>
      <p:ext uri="{BB962C8B-B14F-4D97-AF65-F5344CB8AC3E}">
        <p14:creationId xmlns:p14="http://schemas.microsoft.com/office/powerpoint/2010/main" val="112064719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Non-pensionable Service</a:t>
            </a:r>
            <a:endParaRPr lang="en-US" dirty="0"/>
          </a:p>
        </p:txBody>
      </p:sp>
      <p:sp>
        <p:nvSpPr>
          <p:cNvPr id="3" name="Content Placeholder 2"/>
          <p:cNvSpPr>
            <a:spLocks noGrp="1"/>
          </p:cNvSpPr>
          <p:nvPr>
            <p:ph idx="1"/>
          </p:nvPr>
        </p:nvSpPr>
        <p:spPr/>
        <p:txBody>
          <a:bodyPr>
            <a:normAutofit fontScale="92500"/>
          </a:bodyPr>
          <a:lstStyle/>
          <a:p>
            <a:r>
              <a:rPr lang="en-US" dirty="0"/>
              <a:t>(a) Where an officer joins service before the age of 15 years, all the years he served before reaching 15 years of age shall not be recognized for computation of his pension or gratuity. </a:t>
            </a:r>
          </a:p>
          <a:p>
            <a:r>
              <a:rPr lang="en-US" dirty="0"/>
              <a:t>(b) Where an Officer was absent from duty, or was on leave without pay, except prior permission has been received from the Minister, such period will be regarded as non-pensionable.</a:t>
            </a:r>
          </a:p>
          <a:p>
            <a:endParaRPr lang="en-US" dirty="0"/>
          </a:p>
        </p:txBody>
      </p:sp>
    </p:spTree>
    <p:extLst>
      <p:ext uri="{BB962C8B-B14F-4D97-AF65-F5344CB8AC3E}">
        <p14:creationId xmlns:p14="http://schemas.microsoft.com/office/powerpoint/2010/main" val="1889209315"/>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Pension Reform Act 2014</a:t>
            </a:r>
            <a:endParaRPr lang="en-US" dirty="0"/>
          </a:p>
        </p:txBody>
      </p:sp>
      <p:sp>
        <p:nvSpPr>
          <p:cNvPr id="3" name="Content Placeholder 2"/>
          <p:cNvSpPr>
            <a:spLocks noGrp="1"/>
          </p:cNvSpPr>
          <p:nvPr>
            <p:ph idx="1"/>
          </p:nvPr>
        </p:nvSpPr>
        <p:spPr/>
        <p:txBody>
          <a:bodyPr>
            <a:normAutofit/>
          </a:bodyPr>
          <a:lstStyle/>
          <a:p>
            <a:r>
              <a:rPr lang="en-US" dirty="0"/>
              <a:t>By virtue of the Act both the Public and Private Sectors Pension Schemes are now contributory. </a:t>
            </a:r>
            <a:endParaRPr lang="en-US" dirty="0" smtClean="0"/>
          </a:p>
          <a:p>
            <a:r>
              <a:rPr lang="en-US" dirty="0" smtClean="0"/>
              <a:t>The </a:t>
            </a:r>
            <a:r>
              <a:rPr lang="en-US" dirty="0"/>
              <a:t>employers and employees are expected to contribute a minimum of 18% in aggregate towards the retirement of the employee. </a:t>
            </a:r>
            <a:endParaRPr lang="en-US" dirty="0" smtClean="0"/>
          </a:p>
          <a:p>
            <a:r>
              <a:rPr lang="en-US" dirty="0" smtClean="0"/>
              <a:t>The </a:t>
            </a:r>
            <a:r>
              <a:rPr lang="en-US" dirty="0"/>
              <a:t>rate is subject to review as may be agreed between the employer and employee. </a:t>
            </a:r>
          </a:p>
          <a:p>
            <a:endParaRPr lang="en-US" dirty="0"/>
          </a:p>
        </p:txBody>
      </p:sp>
    </p:spTree>
    <p:extLst>
      <p:ext uri="{BB962C8B-B14F-4D97-AF65-F5344CB8AC3E}">
        <p14:creationId xmlns:p14="http://schemas.microsoft.com/office/powerpoint/2010/main" val="308387481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Objectives of Pension Reform Act 2014</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Include:</a:t>
            </a:r>
          </a:p>
          <a:p>
            <a:r>
              <a:rPr lang="en-US" dirty="0" smtClean="0"/>
              <a:t>(a</a:t>
            </a:r>
            <a:r>
              <a:rPr lang="en-US" dirty="0"/>
              <a:t>) To provide a sustainable and well managed pension to employees both in the public &amp; private sectors. </a:t>
            </a:r>
          </a:p>
          <a:p>
            <a:r>
              <a:rPr lang="en-US" dirty="0"/>
              <a:t>(b) To ensure that all and sundry in the working class save in order to make provision for life after retirement. </a:t>
            </a:r>
          </a:p>
          <a:p>
            <a:r>
              <a:rPr lang="en-US" dirty="0"/>
              <a:t>(c) To ensure that all and sundry is entitled to and receive terminal benefits as and when due.</a:t>
            </a:r>
          </a:p>
          <a:p>
            <a:r>
              <a:rPr lang="en-US" dirty="0"/>
              <a:t>(d) To ensure that all regulations and guidelines available for administration and payment of retirement benefits are applicable to both public and private sector officers. </a:t>
            </a:r>
          </a:p>
          <a:p>
            <a:r>
              <a:rPr lang="en-US" dirty="0"/>
              <a:t>(e) To sustain a worthwhile standard of living of all employees after retirement. </a:t>
            </a:r>
          </a:p>
          <a:p>
            <a:endParaRPr lang="en-US" dirty="0"/>
          </a:p>
        </p:txBody>
      </p:sp>
    </p:spTree>
    <p:extLst>
      <p:ext uri="{BB962C8B-B14F-4D97-AF65-F5344CB8AC3E}">
        <p14:creationId xmlns:p14="http://schemas.microsoft.com/office/powerpoint/2010/main" val="3004127531"/>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National Pension Commission</a:t>
            </a:r>
            <a:endParaRPr lang="en-US" b="1" dirty="0"/>
          </a:p>
        </p:txBody>
      </p:sp>
      <p:sp>
        <p:nvSpPr>
          <p:cNvPr id="3" name="Content Placeholder 2"/>
          <p:cNvSpPr>
            <a:spLocks noGrp="1"/>
          </p:cNvSpPr>
          <p:nvPr>
            <p:ph idx="1"/>
          </p:nvPr>
        </p:nvSpPr>
        <p:spPr/>
        <p:txBody>
          <a:bodyPr>
            <a:normAutofit fontScale="77500" lnSpcReduction="20000"/>
          </a:bodyPr>
          <a:lstStyle/>
          <a:p>
            <a:r>
              <a:rPr lang="en-US" dirty="0"/>
              <a:t>The objectives of establishing the National Pension Commission are: </a:t>
            </a:r>
          </a:p>
          <a:p>
            <a:r>
              <a:rPr lang="en-US" dirty="0"/>
              <a:t>(a) To ensure that every person who works in the public service of the </a:t>
            </a:r>
          </a:p>
          <a:p>
            <a:r>
              <a:rPr lang="en-US" dirty="0"/>
              <a:t>Federation, FCT and private sector receives his retirement benefits as and when due. </a:t>
            </a:r>
          </a:p>
          <a:p>
            <a:r>
              <a:rPr lang="en-US" dirty="0"/>
              <a:t>(b) To assist improvident individuals by ensuring that they save in order to cater for their livelihood during old age. </a:t>
            </a:r>
          </a:p>
          <a:p>
            <a:r>
              <a:rPr lang="en-US" dirty="0"/>
              <a:t>(b) To establish a uniform set of rules, regulations and standards for the administration and payments of retirement benefits for the public service of the Federation, Federal Capital Territory and the private sector. </a:t>
            </a:r>
          </a:p>
          <a:p>
            <a:endParaRPr lang="en-US" dirty="0"/>
          </a:p>
        </p:txBody>
      </p:sp>
    </p:spTree>
    <p:extLst>
      <p:ext uri="{BB962C8B-B14F-4D97-AF65-F5344CB8AC3E}">
        <p14:creationId xmlns:p14="http://schemas.microsoft.com/office/powerpoint/2010/main" val="388315267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TWELVE</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pPr marL="0" indent="0" algn="ctr">
              <a:buNone/>
            </a:pPr>
            <a:r>
              <a:rPr lang="en-US" dirty="0" smtClean="0"/>
              <a:t>PUBLIC SECTOR AUDIT AND ETHICS</a:t>
            </a:r>
            <a:endParaRPr lang="en-US" dirty="0"/>
          </a:p>
        </p:txBody>
      </p:sp>
    </p:spTree>
    <p:extLst>
      <p:ext uri="{BB962C8B-B14F-4D97-AF65-F5344CB8AC3E}">
        <p14:creationId xmlns:p14="http://schemas.microsoft.com/office/powerpoint/2010/main" val="1432727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Research Challenges in Public Sector Accounting in Nigeria</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Challenges </a:t>
            </a:r>
            <a:r>
              <a:rPr lang="en-US" dirty="0"/>
              <a:t>of conducting research in the public sector in Nigeria include the following:</a:t>
            </a:r>
          </a:p>
          <a:p>
            <a:pPr lvl="0"/>
            <a:r>
              <a:rPr lang="en-US" dirty="0"/>
              <a:t>Lack of data</a:t>
            </a:r>
          </a:p>
          <a:p>
            <a:pPr lvl="0"/>
            <a:r>
              <a:rPr lang="en-US" dirty="0"/>
              <a:t>Lack of fund</a:t>
            </a:r>
          </a:p>
          <a:p>
            <a:pPr lvl="0"/>
            <a:r>
              <a:rPr lang="en-US" dirty="0"/>
              <a:t>Problem of methodological approach to be adopted.</a:t>
            </a:r>
          </a:p>
          <a:p>
            <a:pPr lvl="0"/>
            <a:r>
              <a:rPr lang="en-US" dirty="0"/>
              <a:t>Keeping of official secrets.</a:t>
            </a:r>
          </a:p>
          <a:p>
            <a:endParaRPr lang="en-US" dirty="0"/>
          </a:p>
        </p:txBody>
      </p:sp>
    </p:spTree>
    <p:extLst>
      <p:ext uri="{BB962C8B-B14F-4D97-AF65-F5344CB8AC3E}">
        <p14:creationId xmlns:p14="http://schemas.microsoft.com/office/powerpoint/2010/main" val="220613220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Sector Audit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Auditor </a:t>
            </a:r>
            <a:r>
              <a:rPr lang="en-US" dirty="0"/>
              <a:t>– General for the Federation of Nigeria who, under section 85 of the 1999 Constitution is to ensure that the Executive arm of </a:t>
            </a:r>
            <a:r>
              <a:rPr lang="en-US" dirty="0" smtClean="0"/>
              <a:t>Federal Government </a:t>
            </a:r>
            <a:r>
              <a:rPr lang="en-US" dirty="0"/>
              <a:t>is carrying out its avowed duties with probity, efficiency, effectiveness and accountability. </a:t>
            </a:r>
            <a:endParaRPr lang="en-US" dirty="0" smtClean="0"/>
          </a:p>
          <a:p>
            <a:r>
              <a:rPr lang="en-US" dirty="0" smtClean="0"/>
              <a:t>At </a:t>
            </a:r>
            <a:r>
              <a:rPr lang="en-US" dirty="0"/>
              <a:t>the State Level, section 125 of the Constitution caters for the appointment of Auditors – General who replicate the symbol and the role of their Federal counterpart. </a:t>
            </a:r>
            <a:endParaRPr lang="en-US" dirty="0" smtClean="0"/>
          </a:p>
          <a:p>
            <a:r>
              <a:rPr lang="en-US" dirty="0" smtClean="0"/>
              <a:t>However</a:t>
            </a:r>
            <a:r>
              <a:rPr lang="en-US" dirty="0"/>
              <a:t>, at the local government level, Auditor – General for Local Government appointed by the state governor handles the external audit function at that level.</a:t>
            </a:r>
          </a:p>
          <a:p>
            <a:endParaRPr lang="en-US" dirty="0"/>
          </a:p>
        </p:txBody>
      </p:sp>
    </p:spTree>
    <p:extLst>
      <p:ext uri="{BB962C8B-B14F-4D97-AF65-F5344CB8AC3E}">
        <p14:creationId xmlns:p14="http://schemas.microsoft.com/office/powerpoint/2010/main" val="2901405661"/>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t>Audit of the accounts of corporations, boards and government </a:t>
            </a:r>
            <a:r>
              <a:rPr lang="en-US" sz="3600" b="1" dirty="0" smtClean="0"/>
              <a:t>companies</a:t>
            </a:r>
            <a:r>
              <a:rPr lang="en-US" dirty="0" smtClean="0"/>
              <a:t> </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a:t>
            </a:r>
            <a:r>
              <a:rPr lang="en-US" dirty="0"/>
              <a:t>organizations, under their enabling laws, have the right to appoint statutory (external) auditors under the guidance of the State or Federal Auditor-General. </a:t>
            </a:r>
            <a:endParaRPr lang="en-US" dirty="0" smtClean="0"/>
          </a:p>
          <a:p>
            <a:r>
              <a:rPr lang="en-US" dirty="0" smtClean="0"/>
              <a:t>The </a:t>
            </a:r>
            <a:r>
              <a:rPr lang="en-US" dirty="0"/>
              <a:t>latter also influences the scale of fees payable to the external auditors and has the right to appraise the audited accounts and comment on them. </a:t>
            </a:r>
            <a:endParaRPr lang="en-US" dirty="0" smtClean="0"/>
          </a:p>
          <a:p>
            <a:r>
              <a:rPr lang="en-US" dirty="0" smtClean="0"/>
              <a:t>The </a:t>
            </a:r>
            <a:r>
              <a:rPr lang="en-US" dirty="0"/>
              <a:t>role of the internal auditor is that of a watchdog of the agency’s resources</a:t>
            </a:r>
            <a:endParaRPr lang="en-US" dirty="0"/>
          </a:p>
        </p:txBody>
      </p:sp>
    </p:spTree>
    <p:extLst>
      <p:ext uri="{BB962C8B-B14F-4D97-AF65-F5344CB8AC3E}">
        <p14:creationId xmlns:p14="http://schemas.microsoft.com/office/powerpoint/2010/main" val="167800960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Types of Audits in the Public Sector</a:t>
            </a:r>
            <a:r>
              <a:rPr lang="en-US" dirty="0"/>
              <a:t/>
            </a:r>
            <a:br>
              <a:rPr lang="en-US" dirty="0"/>
            </a:br>
            <a:endParaRPr lang="en-US" dirty="0"/>
          </a:p>
        </p:txBody>
      </p:sp>
      <p:sp>
        <p:nvSpPr>
          <p:cNvPr id="3" name="Content Placeholder 2"/>
          <p:cNvSpPr>
            <a:spLocks noGrp="1"/>
          </p:cNvSpPr>
          <p:nvPr>
            <p:ph idx="1"/>
          </p:nvPr>
        </p:nvSpPr>
        <p:spPr/>
        <p:txBody>
          <a:bodyPr/>
          <a:lstStyle/>
          <a:p>
            <a:r>
              <a:rPr lang="en-US" dirty="0" smtClean="0"/>
              <a:t>Financial Audit</a:t>
            </a:r>
          </a:p>
          <a:p>
            <a:r>
              <a:rPr lang="en-US" dirty="0" smtClean="0"/>
              <a:t>Regulatory Audit</a:t>
            </a:r>
          </a:p>
          <a:p>
            <a:r>
              <a:rPr lang="en-US" dirty="0" smtClean="0"/>
              <a:t>Value for Money Audit</a:t>
            </a:r>
          </a:p>
          <a:p>
            <a:endParaRPr lang="en-US" dirty="0"/>
          </a:p>
        </p:txBody>
      </p:sp>
    </p:spTree>
    <p:extLst>
      <p:ext uri="{BB962C8B-B14F-4D97-AF65-F5344CB8AC3E}">
        <p14:creationId xmlns:p14="http://schemas.microsoft.com/office/powerpoint/2010/main" val="66461179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Auditor’s Report</a:t>
            </a:r>
            <a:endParaRPr lang="en-US" dirty="0"/>
          </a:p>
        </p:txBody>
      </p:sp>
      <p:sp>
        <p:nvSpPr>
          <p:cNvPr id="3" name="Content Placeholder 2"/>
          <p:cNvSpPr>
            <a:spLocks noGrp="1"/>
          </p:cNvSpPr>
          <p:nvPr>
            <p:ph idx="1"/>
          </p:nvPr>
        </p:nvSpPr>
        <p:spPr/>
        <p:txBody>
          <a:bodyPr>
            <a:normAutofit fontScale="92500" lnSpcReduction="10000"/>
          </a:bodyPr>
          <a:lstStyle/>
          <a:p>
            <a:r>
              <a:rPr lang="en-US" dirty="0"/>
              <a:t>a) Title; </a:t>
            </a:r>
          </a:p>
          <a:p>
            <a:r>
              <a:rPr lang="en-US" dirty="0"/>
              <a:t>b) Addressee; </a:t>
            </a:r>
          </a:p>
          <a:p>
            <a:r>
              <a:rPr lang="en-US" dirty="0"/>
              <a:t>c) </a:t>
            </a:r>
            <a:r>
              <a:rPr lang="en-US" i="1" dirty="0"/>
              <a:t>Opening or introductory </a:t>
            </a:r>
            <a:r>
              <a:rPr lang="en-US" i="1" dirty="0" smtClean="0"/>
              <a:t>paragraph</a:t>
            </a:r>
            <a:endParaRPr lang="en-US" dirty="0"/>
          </a:p>
          <a:p>
            <a:r>
              <a:rPr lang="en-US" dirty="0"/>
              <a:t>d) </a:t>
            </a:r>
            <a:r>
              <a:rPr lang="en-US" i="1" dirty="0"/>
              <a:t>Scope paragraph (describing the nature of an audit</a:t>
            </a:r>
            <a:r>
              <a:rPr lang="en-US" i="1" dirty="0" smtClean="0"/>
              <a:t>)</a:t>
            </a:r>
            <a:endParaRPr lang="en-US" dirty="0"/>
          </a:p>
          <a:p>
            <a:r>
              <a:rPr lang="en-US" dirty="0"/>
              <a:t>e) </a:t>
            </a:r>
            <a:r>
              <a:rPr lang="en-US" i="1" dirty="0"/>
              <a:t>Opinion </a:t>
            </a:r>
            <a:r>
              <a:rPr lang="en-US" i="1" dirty="0" smtClean="0"/>
              <a:t>paragraph</a:t>
            </a:r>
            <a:endParaRPr lang="en-US" dirty="0"/>
          </a:p>
          <a:p>
            <a:r>
              <a:rPr lang="en-US" dirty="0"/>
              <a:t>f) Date of the report; </a:t>
            </a:r>
          </a:p>
          <a:p>
            <a:r>
              <a:rPr lang="en-US" dirty="0"/>
              <a:t>g) Auditor’s address; and </a:t>
            </a:r>
          </a:p>
          <a:p>
            <a:r>
              <a:rPr lang="en-US" dirty="0"/>
              <a:t>h) Auditor’s signature. </a:t>
            </a:r>
          </a:p>
          <a:p>
            <a:endParaRPr lang="en-US" dirty="0"/>
          </a:p>
        </p:txBody>
      </p:sp>
    </p:spTree>
    <p:extLst>
      <p:ext uri="{BB962C8B-B14F-4D97-AF65-F5344CB8AC3E}">
        <p14:creationId xmlns:p14="http://schemas.microsoft.com/office/powerpoint/2010/main" val="139030012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Ethics in Public Sector</a:t>
            </a:r>
            <a:endParaRPr lang="en-US" dirty="0"/>
          </a:p>
        </p:txBody>
      </p:sp>
      <p:sp>
        <p:nvSpPr>
          <p:cNvPr id="3" name="Content Placeholder 2"/>
          <p:cNvSpPr>
            <a:spLocks noGrp="1"/>
          </p:cNvSpPr>
          <p:nvPr>
            <p:ph idx="1"/>
          </p:nvPr>
        </p:nvSpPr>
        <p:spPr/>
        <p:txBody>
          <a:bodyPr>
            <a:normAutofit fontScale="92500"/>
          </a:bodyPr>
          <a:lstStyle/>
          <a:p>
            <a:r>
              <a:rPr lang="en-US" dirty="0"/>
              <a:t>Ethics is a branch of Philosophy that deals with the concepts of what is right and what is wrong. </a:t>
            </a:r>
            <a:endParaRPr lang="en-US" dirty="0" smtClean="0"/>
          </a:p>
          <a:p>
            <a:r>
              <a:rPr lang="en-US" dirty="0" smtClean="0"/>
              <a:t>It </a:t>
            </a:r>
            <a:r>
              <a:rPr lang="en-US" dirty="0"/>
              <a:t>focuses on the concept of morality. </a:t>
            </a:r>
            <a:endParaRPr lang="en-US" dirty="0" smtClean="0"/>
          </a:p>
          <a:p>
            <a:r>
              <a:rPr lang="en-US" dirty="0" smtClean="0"/>
              <a:t>A </a:t>
            </a:r>
            <a:r>
              <a:rPr lang="en-US" dirty="0"/>
              <a:t>public sector accountant is expected to comply with code of ethics of his professional body. </a:t>
            </a:r>
            <a:endParaRPr lang="en-US" dirty="0" smtClean="0"/>
          </a:p>
          <a:p>
            <a:r>
              <a:rPr lang="en-US" dirty="0" smtClean="0"/>
              <a:t>ICAN </a:t>
            </a:r>
            <a:r>
              <a:rPr lang="en-US" dirty="0"/>
              <a:t>has code of conduct that sets minimum behavior expected of its members. It includes integrity, objectivity, independence, competence and professional behavior. </a:t>
            </a:r>
            <a:endParaRPr lang="en-US" dirty="0"/>
          </a:p>
        </p:txBody>
      </p:sp>
    </p:spTree>
    <p:extLst>
      <p:ext uri="{BB962C8B-B14F-4D97-AF65-F5344CB8AC3E}">
        <p14:creationId xmlns:p14="http://schemas.microsoft.com/office/powerpoint/2010/main" val="138249404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 Codes of Conducts</a:t>
            </a:r>
            <a:endParaRPr lang="en-US" dirty="0"/>
          </a:p>
        </p:txBody>
      </p:sp>
      <p:sp>
        <p:nvSpPr>
          <p:cNvPr id="3" name="Content Placeholder 2"/>
          <p:cNvSpPr>
            <a:spLocks noGrp="1"/>
          </p:cNvSpPr>
          <p:nvPr>
            <p:ph idx="1"/>
          </p:nvPr>
        </p:nvSpPr>
        <p:spPr/>
        <p:txBody>
          <a:bodyPr/>
          <a:lstStyle/>
          <a:p>
            <a:r>
              <a:rPr lang="en-US" dirty="0" smtClean="0"/>
              <a:t>It includes:</a:t>
            </a:r>
          </a:p>
          <a:p>
            <a:r>
              <a:rPr lang="en-US" dirty="0" smtClean="0"/>
              <a:t>Integrity </a:t>
            </a:r>
          </a:p>
          <a:p>
            <a:r>
              <a:rPr lang="en-US" dirty="0" smtClean="0"/>
              <a:t>Objectivity </a:t>
            </a:r>
          </a:p>
          <a:p>
            <a:r>
              <a:rPr lang="en-US" dirty="0" smtClean="0"/>
              <a:t>Independence </a:t>
            </a:r>
          </a:p>
          <a:p>
            <a:r>
              <a:rPr lang="en-US" dirty="0" smtClean="0"/>
              <a:t>Competence </a:t>
            </a:r>
          </a:p>
          <a:p>
            <a:r>
              <a:rPr lang="en-US" dirty="0" smtClean="0"/>
              <a:t>Professional </a:t>
            </a:r>
            <a:r>
              <a:rPr lang="en-US" dirty="0"/>
              <a:t>behavior. </a:t>
            </a:r>
            <a:endParaRPr lang="en-US" dirty="0"/>
          </a:p>
        </p:txBody>
      </p:sp>
    </p:spTree>
    <p:extLst>
      <p:ext uri="{BB962C8B-B14F-4D97-AF65-F5344CB8AC3E}">
        <p14:creationId xmlns:p14="http://schemas.microsoft.com/office/powerpoint/2010/main" val="249406926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t>Ethical bodies for Public Sector Accounting in Nigeria</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Such </a:t>
            </a:r>
            <a:r>
              <a:rPr lang="en-US" dirty="0"/>
              <a:t>bodies include:</a:t>
            </a:r>
          </a:p>
          <a:p>
            <a:pPr lvl="0"/>
            <a:r>
              <a:rPr lang="en-US" dirty="0"/>
              <a:t>EFCC</a:t>
            </a:r>
          </a:p>
          <a:p>
            <a:pPr lvl="0"/>
            <a:r>
              <a:rPr lang="en-US" dirty="0"/>
              <a:t>ICPC</a:t>
            </a:r>
          </a:p>
          <a:p>
            <a:pPr lvl="0"/>
            <a:r>
              <a:rPr lang="en-US" dirty="0"/>
              <a:t>Fiscal Responsibility Commission</a:t>
            </a:r>
          </a:p>
          <a:p>
            <a:pPr lvl="0"/>
            <a:r>
              <a:rPr lang="en-US" dirty="0"/>
              <a:t>Bureau of public procurement</a:t>
            </a:r>
          </a:p>
          <a:p>
            <a:pPr lvl="0"/>
            <a:r>
              <a:rPr lang="en-US" dirty="0"/>
              <a:t>Code of conduct bureau</a:t>
            </a:r>
          </a:p>
          <a:p>
            <a:pPr lvl="0"/>
            <a:r>
              <a:rPr lang="en-US" dirty="0"/>
              <a:t>Financial reporting council</a:t>
            </a:r>
          </a:p>
          <a:p>
            <a:pPr lvl="0"/>
            <a:r>
              <a:rPr lang="en-US" dirty="0"/>
              <a:t>SEC</a:t>
            </a:r>
          </a:p>
          <a:p>
            <a:pPr lvl="0"/>
            <a:r>
              <a:rPr lang="en-US" dirty="0"/>
              <a:t>Security exchange and investment tribunal</a:t>
            </a:r>
          </a:p>
          <a:p>
            <a:pPr lvl="0"/>
            <a:r>
              <a:rPr lang="en-US" dirty="0"/>
              <a:t>Public complaint commission</a:t>
            </a:r>
          </a:p>
          <a:p>
            <a:endParaRPr lang="en-US" dirty="0"/>
          </a:p>
        </p:txBody>
      </p:sp>
    </p:spTree>
    <p:extLst>
      <p:ext uri="{BB962C8B-B14F-4D97-AF65-F5344CB8AC3E}">
        <p14:creationId xmlns:p14="http://schemas.microsoft.com/office/powerpoint/2010/main" val="2380730594"/>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Bibliography</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dirty="0" smtClean="0"/>
              <a:t>ABWA </a:t>
            </a:r>
            <a:r>
              <a:rPr lang="en-US" dirty="0"/>
              <a:t>(2009). Public sector accounting (3</a:t>
            </a:r>
            <a:r>
              <a:rPr lang="en-US" baseline="30000" dirty="0"/>
              <a:t>rd</a:t>
            </a:r>
            <a:r>
              <a:rPr lang="en-US" dirty="0"/>
              <a:t>ed.), Lagos, ABWA Publishers.</a:t>
            </a:r>
          </a:p>
          <a:p>
            <a:pPr marL="0" indent="0">
              <a:buNone/>
            </a:pPr>
            <a:endParaRPr lang="en-US" dirty="0"/>
          </a:p>
          <a:p>
            <a:r>
              <a:rPr lang="en-US" dirty="0" err="1"/>
              <a:t>Omolehinwa</a:t>
            </a:r>
            <a:r>
              <a:rPr lang="en-US" dirty="0"/>
              <a:t> E. O. and </a:t>
            </a:r>
            <a:r>
              <a:rPr lang="en-US" dirty="0" err="1"/>
              <a:t>Niayeju</a:t>
            </a:r>
            <a:r>
              <a:rPr lang="en-US" dirty="0"/>
              <a:t>, J. K. (2011). Theory and practice of government accounting in Nigeria (1</a:t>
            </a:r>
            <a:r>
              <a:rPr lang="en-US" baseline="30000" dirty="0"/>
              <a:t>st</a:t>
            </a:r>
            <a:r>
              <a:rPr lang="en-US" dirty="0"/>
              <a:t> ed.), Lagos, </a:t>
            </a:r>
            <a:r>
              <a:rPr lang="en-US" dirty="0" err="1"/>
              <a:t>Pumark</a:t>
            </a:r>
            <a:r>
              <a:rPr lang="en-US" dirty="0"/>
              <a:t> Nigeria Limited.</a:t>
            </a:r>
          </a:p>
          <a:p>
            <a:pPr marL="0" indent="0">
              <a:buNone/>
            </a:pPr>
            <a:endParaRPr lang="en-US" dirty="0"/>
          </a:p>
          <a:p>
            <a:endParaRPr lang="en-US" dirty="0"/>
          </a:p>
        </p:txBody>
      </p:sp>
    </p:spTree>
    <p:extLst>
      <p:ext uri="{BB962C8B-B14F-4D97-AF65-F5344CB8AC3E}">
        <p14:creationId xmlns:p14="http://schemas.microsoft.com/office/powerpoint/2010/main" val="2986654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Research Opportunities in Public Sector Accounting Nigeria</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pPr marL="0" indent="0" algn="just">
              <a:buNone/>
            </a:pPr>
            <a:r>
              <a:rPr lang="en-US" dirty="0" smtClean="0"/>
              <a:t>Opportunity </a:t>
            </a:r>
            <a:r>
              <a:rPr lang="en-US" dirty="0"/>
              <a:t>for conducting research in Public Sector Accounting in Nigeria has increased as a result of the following conditions:</a:t>
            </a:r>
          </a:p>
          <a:p>
            <a:pPr lvl="0" algn="just"/>
            <a:r>
              <a:rPr lang="en-US" dirty="0"/>
              <a:t>Nigerian government financial information is now available on the internet.</a:t>
            </a:r>
          </a:p>
          <a:p>
            <a:pPr lvl="0" algn="just"/>
            <a:r>
              <a:rPr lang="en-US" dirty="0"/>
              <a:t>Enactment of Fiscal Responsibility Act </a:t>
            </a:r>
          </a:p>
          <a:p>
            <a:pPr lvl="0" algn="just"/>
            <a:r>
              <a:rPr lang="en-US" dirty="0"/>
              <a:t>Freedom of Information Bill </a:t>
            </a:r>
            <a:r>
              <a:rPr lang="en-US" dirty="0" smtClean="0"/>
              <a:t>will </a:t>
            </a:r>
            <a:r>
              <a:rPr lang="en-US" dirty="0"/>
              <a:t>guarantee unfettered access to government financial information.</a:t>
            </a:r>
          </a:p>
          <a:p>
            <a:pPr lvl="0" algn="just"/>
            <a:r>
              <a:rPr lang="en-US" dirty="0"/>
              <a:t>Researchers may choose any of the 3 tiers of government </a:t>
            </a:r>
            <a:r>
              <a:rPr lang="en-US" dirty="0" smtClean="0"/>
              <a:t>as </a:t>
            </a:r>
            <a:r>
              <a:rPr lang="en-US" dirty="0"/>
              <a:t>their study location.</a:t>
            </a:r>
          </a:p>
          <a:p>
            <a:pPr marL="0" indent="0">
              <a:buNone/>
            </a:pPr>
            <a:endParaRPr lang="en-US" dirty="0"/>
          </a:p>
        </p:txBody>
      </p:sp>
    </p:spTree>
    <p:extLst>
      <p:ext uri="{BB962C8B-B14F-4D97-AF65-F5344CB8AC3E}">
        <p14:creationId xmlns:p14="http://schemas.microsoft.com/office/powerpoint/2010/main" val="4082643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TWO</a:t>
            </a:r>
            <a:endParaRPr lang="en-US" dirty="0"/>
          </a:p>
        </p:txBody>
      </p:sp>
      <p:sp>
        <p:nvSpPr>
          <p:cNvPr id="3" name="Content Placeholder 2"/>
          <p:cNvSpPr>
            <a:spLocks noGrp="1"/>
          </p:cNvSpPr>
          <p:nvPr>
            <p:ph idx="1"/>
          </p:nvPr>
        </p:nvSpPr>
        <p:spPr/>
        <p:txBody>
          <a:bodyPr/>
          <a:lstStyle/>
          <a:p>
            <a:r>
              <a:rPr lang="en-US" b="1" dirty="0"/>
              <a:t>Sources of Public Sector Accounting Regulations</a:t>
            </a:r>
            <a:endParaRPr lang="en-US" dirty="0"/>
          </a:p>
          <a:p>
            <a:endParaRPr lang="en-US" dirty="0"/>
          </a:p>
        </p:txBody>
      </p:sp>
    </p:spTree>
    <p:extLst>
      <p:ext uri="{BB962C8B-B14F-4D97-AF65-F5344CB8AC3E}">
        <p14:creationId xmlns:p14="http://schemas.microsoft.com/office/powerpoint/2010/main" val="1448531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US" sz="3600" b="1" dirty="0" smtClean="0"/>
              <a:t>Legal Framework of Public Sector Accounting in Nigeria</a:t>
            </a:r>
            <a:r>
              <a:rPr lang="en-US" sz="3600" dirty="0" smtClean="0"/>
              <a:t/>
            </a:r>
            <a:br>
              <a:rPr lang="en-US" sz="3600" dirty="0" smtClean="0"/>
            </a:br>
            <a:endParaRPr lang="en-US" sz="3600" dirty="0"/>
          </a:p>
        </p:txBody>
      </p:sp>
      <p:sp>
        <p:nvSpPr>
          <p:cNvPr id="3" name="Content Placeholder 2"/>
          <p:cNvSpPr>
            <a:spLocks noGrp="1"/>
          </p:cNvSpPr>
          <p:nvPr>
            <p:ph idx="1"/>
          </p:nvPr>
        </p:nvSpPr>
        <p:spPr/>
        <p:txBody>
          <a:bodyPr>
            <a:normAutofit fontScale="92500" lnSpcReduction="10000"/>
          </a:bodyPr>
          <a:lstStyle/>
          <a:p>
            <a:pPr lvl="0"/>
            <a:r>
              <a:rPr lang="en-US" b="1" dirty="0" smtClean="0"/>
              <a:t>1999 </a:t>
            </a:r>
            <a:r>
              <a:rPr lang="en-US" b="1" dirty="0"/>
              <a:t>Constitutional Provisions of the Federal Republic of Nigeria </a:t>
            </a:r>
            <a:endParaRPr lang="en-US" dirty="0"/>
          </a:p>
          <a:p>
            <a:pPr lvl="0"/>
            <a:r>
              <a:rPr lang="en-US" b="1" dirty="0"/>
              <a:t>Finance (Control and Management) Act of 1958, Cap. 144, 1990 </a:t>
            </a:r>
            <a:endParaRPr lang="en-US" dirty="0"/>
          </a:p>
          <a:p>
            <a:pPr lvl="0"/>
            <a:r>
              <a:rPr lang="en-US" b="1" dirty="0"/>
              <a:t>Audit Ordinance of 1956 or Act of 1956: </a:t>
            </a:r>
            <a:endParaRPr lang="en-US" dirty="0"/>
          </a:p>
          <a:p>
            <a:r>
              <a:rPr lang="en-US" b="1" dirty="0" smtClean="0"/>
              <a:t>Appropriation Act</a:t>
            </a:r>
          </a:p>
          <a:p>
            <a:r>
              <a:rPr lang="en-US" b="1" dirty="0" smtClean="0"/>
              <a:t>Financial Regulations (2009)</a:t>
            </a:r>
          </a:p>
          <a:p>
            <a:pPr lvl="0"/>
            <a:r>
              <a:rPr lang="en-US" b="1" dirty="0"/>
              <a:t>Treasury or Finance Circulars And Circular Letters </a:t>
            </a:r>
            <a:endParaRPr lang="en-US" dirty="0"/>
          </a:p>
          <a:p>
            <a:pPr lvl="0"/>
            <a:r>
              <a:rPr lang="en-US" b="1" dirty="0"/>
              <a:t>Fiscal Responsibility Act, 2007 </a:t>
            </a:r>
            <a:endParaRPr lang="en-US" dirty="0"/>
          </a:p>
          <a:p>
            <a:endParaRPr lang="en-US" dirty="0"/>
          </a:p>
        </p:txBody>
      </p:sp>
    </p:spTree>
    <p:extLst>
      <p:ext uri="{BB962C8B-B14F-4D97-AF65-F5344CB8AC3E}">
        <p14:creationId xmlns:p14="http://schemas.microsoft.com/office/powerpoint/2010/main" val="3182185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Legal Framework of Public Sector Accounting in Nigeria (Contd.)</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lvl="0"/>
            <a:r>
              <a:rPr lang="en-US" b="1" dirty="0"/>
              <a:t>Economic and Financial Crimes Commission (EFCC) Act, 2002</a:t>
            </a:r>
            <a:endParaRPr lang="en-US" dirty="0"/>
          </a:p>
          <a:p>
            <a:r>
              <a:rPr lang="en-US" b="1" dirty="0" smtClean="0"/>
              <a:t>Public Procurement Act, 2007</a:t>
            </a:r>
          </a:p>
          <a:p>
            <a:pPr lvl="0"/>
            <a:r>
              <a:rPr lang="en-US" b="1" dirty="0"/>
              <a:t>Independent Corrupt Practice and Other Related Offences Commission (ICPC) Act, 2000</a:t>
            </a:r>
            <a:endParaRPr lang="en-US" dirty="0"/>
          </a:p>
          <a:p>
            <a:pPr lvl="0"/>
            <a:r>
              <a:rPr lang="en-US" b="1" dirty="0"/>
              <a:t>Code of Conduct Bureau/Code of Conduct Tribunal Act, 1991</a:t>
            </a:r>
            <a:endParaRPr lang="en-US" dirty="0"/>
          </a:p>
          <a:p>
            <a:endParaRPr lang="en-US" dirty="0"/>
          </a:p>
        </p:txBody>
      </p:sp>
    </p:spTree>
    <p:extLst>
      <p:ext uri="{BB962C8B-B14F-4D97-AF65-F5344CB8AC3E}">
        <p14:creationId xmlns:p14="http://schemas.microsoft.com/office/powerpoint/2010/main" val="16497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Basis of Accounting in Public Sector</a:t>
            </a:r>
            <a:endParaRPr lang="en-US" dirty="0"/>
          </a:p>
        </p:txBody>
      </p:sp>
      <p:sp>
        <p:nvSpPr>
          <p:cNvPr id="3" name="Content Placeholder 2"/>
          <p:cNvSpPr>
            <a:spLocks noGrp="1"/>
          </p:cNvSpPr>
          <p:nvPr>
            <p:ph idx="1"/>
          </p:nvPr>
        </p:nvSpPr>
        <p:spPr/>
        <p:txBody>
          <a:bodyPr/>
          <a:lstStyle/>
          <a:p>
            <a:r>
              <a:rPr lang="en-US" dirty="0" smtClean="0"/>
              <a:t>Cash Basis</a:t>
            </a:r>
          </a:p>
          <a:p>
            <a:r>
              <a:rPr lang="en-US" dirty="0" smtClean="0"/>
              <a:t>Accrual Basis</a:t>
            </a:r>
          </a:p>
          <a:p>
            <a:r>
              <a:rPr lang="en-US" dirty="0" smtClean="0"/>
              <a:t>Modified Accrual Basis</a:t>
            </a:r>
          </a:p>
          <a:p>
            <a:r>
              <a:rPr lang="en-US" dirty="0" smtClean="0"/>
              <a:t>Modified Cash Basis</a:t>
            </a:r>
          </a:p>
          <a:p>
            <a:r>
              <a:rPr lang="en-US" dirty="0" smtClean="0"/>
              <a:t>Commitment Basis</a:t>
            </a:r>
            <a:endParaRPr lang="en-US" dirty="0"/>
          </a:p>
        </p:txBody>
      </p:sp>
    </p:spTree>
    <p:extLst>
      <p:ext uri="{BB962C8B-B14F-4D97-AF65-F5344CB8AC3E}">
        <p14:creationId xmlns:p14="http://schemas.microsoft.com/office/powerpoint/2010/main" val="24586278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Accounting manual</a:t>
            </a:r>
            <a:endParaRPr lang="en-US" dirty="0"/>
          </a:p>
        </p:txBody>
      </p:sp>
      <p:sp>
        <p:nvSpPr>
          <p:cNvPr id="3" name="Content Placeholder 2"/>
          <p:cNvSpPr>
            <a:spLocks noGrp="1"/>
          </p:cNvSpPr>
          <p:nvPr>
            <p:ph idx="1"/>
          </p:nvPr>
        </p:nvSpPr>
        <p:spPr/>
        <p:txBody>
          <a:bodyPr>
            <a:normAutofit/>
          </a:bodyPr>
          <a:lstStyle/>
          <a:p>
            <a:r>
              <a:rPr lang="en-US" dirty="0"/>
              <a:t>Accounting manual is a book, prepared by the office of accountant general, containing procedures, guidelines and rules to be followed in keeping books, records and accounts of ministries, departments and agencies (MDAs) of governments. </a:t>
            </a:r>
            <a:endParaRPr lang="en-US" dirty="0" smtClean="0"/>
          </a:p>
          <a:p>
            <a:r>
              <a:rPr lang="en-US" dirty="0" smtClean="0"/>
              <a:t>It </a:t>
            </a:r>
            <a:r>
              <a:rPr lang="en-US" dirty="0"/>
              <a:t>also provides penalties for breach of the rules and guidelines.</a:t>
            </a:r>
          </a:p>
          <a:p>
            <a:endParaRPr lang="en-US" dirty="0"/>
          </a:p>
        </p:txBody>
      </p:sp>
    </p:spTree>
    <p:extLst>
      <p:ext uri="{BB962C8B-B14F-4D97-AF65-F5344CB8AC3E}">
        <p14:creationId xmlns:p14="http://schemas.microsoft.com/office/powerpoint/2010/main" val="7185957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Advantages of Accounting Manual </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i)` The book acts as a point of ‘vengeance’ for those who infringe the rules stipulated </a:t>
            </a:r>
          </a:p>
          <a:p>
            <a:r>
              <a:rPr lang="en-US" dirty="0" smtClean="0"/>
              <a:t>ii) It ensures consistency in the application of its stipulations </a:t>
            </a:r>
          </a:p>
          <a:p>
            <a:r>
              <a:rPr lang="en-US" dirty="0" smtClean="0"/>
              <a:t>iii) It ensures continuity </a:t>
            </a:r>
          </a:p>
          <a:p>
            <a:r>
              <a:rPr lang="en-US" dirty="0" smtClean="0"/>
              <a:t>iv) It serves as a training tool </a:t>
            </a:r>
          </a:p>
          <a:p>
            <a:r>
              <a:rPr lang="en-US" dirty="0" smtClean="0"/>
              <a:t>v) It serves as a guide </a:t>
            </a:r>
          </a:p>
          <a:p>
            <a:r>
              <a:rPr lang="en-US" dirty="0" smtClean="0"/>
              <a:t> </a:t>
            </a:r>
          </a:p>
          <a:p>
            <a:endParaRPr lang="en-US" dirty="0"/>
          </a:p>
        </p:txBody>
      </p:sp>
    </p:spTree>
    <p:extLst>
      <p:ext uri="{BB962C8B-B14F-4D97-AF65-F5344CB8AC3E}">
        <p14:creationId xmlns:p14="http://schemas.microsoft.com/office/powerpoint/2010/main" val="54337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b="1" dirty="0"/>
              <a:t>Government:</a:t>
            </a:r>
            <a:r>
              <a:rPr lang="en-US" dirty="0"/>
              <a:t> It refers to the collection of public institutions established and given the authority to run the affairs of a country. It is a system of governance and includes the body of individuals who are authorized to administer the laws of a Nation</a:t>
            </a:r>
            <a:r>
              <a:rPr lang="en-US" dirty="0" smtClean="0"/>
              <a:t>.</a:t>
            </a:r>
            <a:endParaRPr lang="en-US" dirty="0"/>
          </a:p>
          <a:p>
            <a:pPr algn="just"/>
            <a:r>
              <a:rPr lang="en-US" b="1" dirty="0"/>
              <a:t>Public Sector:</a:t>
            </a:r>
            <a:r>
              <a:rPr lang="en-US" dirty="0"/>
              <a:t> It refers to all organizations which are not privately owned and operated, but which are established, run and financed by Government on behalf of the public</a:t>
            </a:r>
            <a:r>
              <a:rPr lang="en-US" dirty="0" smtClean="0"/>
              <a:t>.</a:t>
            </a:r>
            <a:endParaRPr lang="en-US" dirty="0"/>
          </a:p>
          <a:p>
            <a:pPr marL="0" indent="0">
              <a:buNone/>
            </a:pPr>
            <a:endParaRPr lang="en-US" dirty="0"/>
          </a:p>
          <a:p>
            <a:endParaRPr lang="en-US" dirty="0"/>
          </a:p>
        </p:txBody>
      </p:sp>
    </p:spTree>
    <p:extLst>
      <p:ext uri="{BB962C8B-B14F-4D97-AF65-F5344CB8AC3E}">
        <p14:creationId xmlns:p14="http://schemas.microsoft.com/office/powerpoint/2010/main" val="41120576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Disadvantages of Accounting Manual </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i) It is very rigid, since its application does not encourage the use of initiative </a:t>
            </a:r>
          </a:p>
          <a:p>
            <a:r>
              <a:rPr lang="en-US" dirty="0" smtClean="0"/>
              <a:t>ii) Since the use of initiative is not encouraged it is de-motivational </a:t>
            </a:r>
          </a:p>
          <a:p>
            <a:r>
              <a:rPr lang="en-US" dirty="0" smtClean="0"/>
              <a:t>iii) It makes job monotonous </a:t>
            </a:r>
          </a:p>
          <a:p>
            <a:r>
              <a:rPr lang="en-US" dirty="0" smtClean="0"/>
              <a:t>iv) Workers may not produce best results in view of the de-motivational factor</a:t>
            </a:r>
          </a:p>
          <a:p>
            <a:pPr marL="0" indent="0">
              <a:buNone/>
            </a:pPr>
            <a:endParaRPr lang="en-US" dirty="0"/>
          </a:p>
        </p:txBody>
      </p:sp>
    </p:spTree>
    <p:extLst>
      <p:ext uri="{BB962C8B-B14F-4D97-AF65-F5344CB8AC3E}">
        <p14:creationId xmlns:p14="http://schemas.microsoft.com/office/powerpoint/2010/main" val="1781779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THREE</a:t>
            </a:r>
            <a:endParaRPr lang="en-US" dirty="0"/>
          </a:p>
        </p:txBody>
      </p:sp>
      <p:sp>
        <p:nvSpPr>
          <p:cNvPr id="3" name="Content Placeholder 2"/>
          <p:cNvSpPr>
            <a:spLocks noGrp="1"/>
          </p:cNvSpPr>
          <p:nvPr>
            <p:ph idx="1"/>
          </p:nvPr>
        </p:nvSpPr>
        <p:spPr/>
        <p:txBody>
          <a:bodyPr/>
          <a:lstStyle/>
          <a:p>
            <a:r>
              <a:rPr lang="en-US" b="1" dirty="0"/>
              <a:t>RESPONSIBILITIES OF GOVERNMENT FINANCIAL OFFICERS</a:t>
            </a:r>
            <a:endParaRPr lang="en-US" dirty="0"/>
          </a:p>
          <a:p>
            <a:endParaRPr lang="en-US" dirty="0"/>
          </a:p>
        </p:txBody>
      </p:sp>
    </p:spTree>
    <p:extLst>
      <p:ext uri="{BB962C8B-B14F-4D97-AF65-F5344CB8AC3E}">
        <p14:creationId xmlns:p14="http://schemas.microsoft.com/office/powerpoint/2010/main" val="4235682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Government Officials</a:t>
            </a:r>
            <a:endParaRPr lang="en-US" dirty="0"/>
          </a:p>
        </p:txBody>
      </p:sp>
      <p:sp>
        <p:nvSpPr>
          <p:cNvPr id="3" name="Content Placeholder 2"/>
          <p:cNvSpPr>
            <a:spLocks noGrp="1"/>
          </p:cNvSpPr>
          <p:nvPr>
            <p:ph idx="1"/>
          </p:nvPr>
        </p:nvSpPr>
        <p:spPr/>
        <p:txBody>
          <a:bodyPr/>
          <a:lstStyle/>
          <a:p>
            <a:r>
              <a:rPr lang="en-US" dirty="0"/>
              <a:t>Government Officials are saddled with the responsibility of managing government funds and property. </a:t>
            </a:r>
            <a:endParaRPr lang="en-US" dirty="0" smtClean="0"/>
          </a:p>
          <a:p>
            <a:r>
              <a:rPr lang="en-US" dirty="0" smtClean="0"/>
              <a:t>They </a:t>
            </a:r>
            <a:r>
              <a:rPr lang="en-US" dirty="0"/>
              <a:t>can be grouped into two </a:t>
            </a:r>
            <a:r>
              <a:rPr lang="en-US" dirty="0" smtClean="0"/>
              <a:t>categories: </a:t>
            </a:r>
          </a:p>
          <a:p>
            <a:r>
              <a:rPr lang="en-US" dirty="0" smtClean="0"/>
              <a:t>The </a:t>
            </a:r>
            <a:r>
              <a:rPr lang="en-US" dirty="0"/>
              <a:t>first category are the </a:t>
            </a:r>
            <a:r>
              <a:rPr lang="en-US" b="1" dirty="0"/>
              <a:t>career officers</a:t>
            </a:r>
            <a:r>
              <a:rPr lang="en-US" dirty="0"/>
              <a:t> </a:t>
            </a:r>
            <a:endParaRPr lang="en-US" dirty="0" smtClean="0"/>
          </a:p>
          <a:p>
            <a:r>
              <a:rPr lang="en-US" dirty="0"/>
              <a:t>The second categories are the </a:t>
            </a:r>
            <a:r>
              <a:rPr lang="en-US" b="1" dirty="0"/>
              <a:t>political functionaries</a:t>
            </a:r>
            <a:endParaRPr lang="en-US" dirty="0"/>
          </a:p>
        </p:txBody>
      </p:sp>
    </p:spTree>
    <p:extLst>
      <p:ext uri="{BB962C8B-B14F-4D97-AF65-F5344CB8AC3E}">
        <p14:creationId xmlns:p14="http://schemas.microsoft.com/office/powerpoint/2010/main" val="4245630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ACCOUNTING OFFICER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a:bodyPr>
          <a:lstStyle/>
          <a:p>
            <a:r>
              <a:rPr lang="en-US" dirty="0" smtClean="0"/>
              <a:t>The </a:t>
            </a:r>
            <a:r>
              <a:rPr lang="en-US" dirty="0"/>
              <a:t>term “Accounting Officer” means the Head of a Ministry/Extra Ministerial Department or whoever is empowered to manage the affairs of a government enterprise. </a:t>
            </a:r>
            <a:endParaRPr lang="en-US" dirty="0" smtClean="0"/>
          </a:p>
          <a:p>
            <a:r>
              <a:rPr lang="en-US" dirty="0" smtClean="0"/>
              <a:t>He </a:t>
            </a:r>
            <a:r>
              <a:rPr lang="en-US" dirty="0"/>
              <a:t>is responsible for all receipts and payments of public money in his Department or Ministry. </a:t>
            </a:r>
            <a:endParaRPr lang="en-US" dirty="0" smtClean="0"/>
          </a:p>
          <a:p>
            <a:r>
              <a:rPr lang="en-US" dirty="0" smtClean="0"/>
              <a:t>He </a:t>
            </a:r>
            <a:r>
              <a:rPr lang="en-US" dirty="0"/>
              <a:t>is saddled with the responsibility of reporting on the financial activities of his Ministry or Department.</a:t>
            </a:r>
          </a:p>
        </p:txBody>
      </p:sp>
    </p:spTree>
    <p:extLst>
      <p:ext uri="{BB962C8B-B14F-4D97-AF65-F5344CB8AC3E}">
        <p14:creationId xmlns:p14="http://schemas.microsoft.com/office/powerpoint/2010/main" val="10406911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ACCOUNTANT-GENERAL OF THE FEDERATION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Financial </a:t>
            </a:r>
            <a:r>
              <a:rPr lang="en-US" dirty="0"/>
              <a:t>Regulation No. 107 of January, 2009, defines the Accountant-General of the Federation as “The Chief Accounting Officer of the receipts and payments of the government of the Federation. </a:t>
            </a:r>
            <a:endParaRPr lang="en-US" dirty="0" smtClean="0"/>
          </a:p>
          <a:p>
            <a:r>
              <a:rPr lang="en-US" dirty="0" smtClean="0"/>
              <a:t>He </a:t>
            </a:r>
            <a:r>
              <a:rPr lang="en-US" dirty="0"/>
              <a:t>is saddled with the responsibility of general control, custody and supervision of all ministries and departments within the Federation. </a:t>
            </a:r>
            <a:endParaRPr lang="en-US" dirty="0" smtClean="0"/>
          </a:p>
          <a:p>
            <a:r>
              <a:rPr lang="en-US" dirty="0" smtClean="0"/>
              <a:t>He </a:t>
            </a:r>
            <a:r>
              <a:rPr lang="en-US" dirty="0"/>
              <a:t>is responsible for the preparation of the annual financial statements of accounts of the Nation as may be required by the Minister of Finance.” </a:t>
            </a:r>
          </a:p>
        </p:txBody>
      </p:sp>
    </p:spTree>
    <p:extLst>
      <p:ext uri="{BB962C8B-B14F-4D97-AF65-F5344CB8AC3E}">
        <p14:creationId xmlns:p14="http://schemas.microsoft.com/office/powerpoint/2010/main" val="25372280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AUDITOR-GENERAL FOR THE FEDERATION </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In </a:t>
            </a:r>
            <a:r>
              <a:rPr lang="en-US" dirty="0"/>
              <a:t>accordance with the provisions of Government Financial Regulations, this is the officer responsible under the 1999 Constitution of the Federation, for the </a:t>
            </a:r>
            <a:r>
              <a:rPr lang="en-US" b="1" dirty="0"/>
              <a:t>audit and reports on the public accounts of the Federation,</a:t>
            </a:r>
            <a:r>
              <a:rPr lang="en-US" dirty="0"/>
              <a:t> including all persons and bodies established by law </a:t>
            </a:r>
            <a:endParaRPr lang="en-US" dirty="0" smtClean="0"/>
          </a:p>
          <a:p>
            <a:r>
              <a:rPr lang="en-US" dirty="0" smtClean="0"/>
              <a:t>He </a:t>
            </a:r>
            <a:r>
              <a:rPr lang="en-US" dirty="0"/>
              <a:t>is given free hand to examine the accounts in such a manner as he may deem fit. </a:t>
            </a:r>
          </a:p>
          <a:p>
            <a:endParaRPr lang="en-US" dirty="0"/>
          </a:p>
        </p:txBody>
      </p:sp>
    </p:spTree>
    <p:extLst>
      <p:ext uri="{BB962C8B-B14F-4D97-AF65-F5344CB8AC3E}">
        <p14:creationId xmlns:p14="http://schemas.microsoft.com/office/powerpoint/2010/main" val="16305177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OFFICE OF THE AUDITOR-GENERAL FOR LOCAL GOVERNMENT </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The </a:t>
            </a:r>
            <a:r>
              <a:rPr lang="en-US" dirty="0"/>
              <a:t>office of the Auditor-General for Local Government was established in 1999, in line with the Civil Service Reform of 1998. </a:t>
            </a:r>
            <a:endParaRPr lang="en-US" dirty="0" smtClean="0"/>
          </a:p>
          <a:p>
            <a:r>
              <a:rPr lang="en-US" dirty="0" smtClean="0"/>
              <a:t>It </a:t>
            </a:r>
            <a:r>
              <a:rPr lang="en-US" dirty="0"/>
              <a:t>was excised from the State Audit Department as it was then known. </a:t>
            </a:r>
          </a:p>
          <a:p>
            <a:r>
              <a:rPr lang="en-US" b="1" dirty="0"/>
              <a:t> </a:t>
            </a:r>
            <a:endParaRPr lang="en-US" dirty="0"/>
          </a:p>
          <a:p>
            <a:endParaRPr lang="en-US" dirty="0"/>
          </a:p>
        </p:txBody>
      </p:sp>
    </p:spTree>
    <p:extLst>
      <p:ext uri="{BB962C8B-B14F-4D97-AF65-F5344CB8AC3E}">
        <p14:creationId xmlns:p14="http://schemas.microsoft.com/office/powerpoint/2010/main" val="14651607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SUB-ACCOUNTING OFFICER </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This </a:t>
            </a:r>
            <a:r>
              <a:rPr lang="en-US" dirty="0"/>
              <a:t>is an officer entrusted with the receipts, custody and disbursements of public </a:t>
            </a:r>
            <a:r>
              <a:rPr lang="en-US" dirty="0" smtClean="0"/>
              <a:t>funds.</a:t>
            </a:r>
          </a:p>
          <a:p>
            <a:r>
              <a:rPr lang="en-US" dirty="0" smtClean="0"/>
              <a:t>He </a:t>
            </a:r>
            <a:r>
              <a:rPr lang="en-US" dirty="0"/>
              <a:t>is required to maintain a recognized cashbook together with such other books of accounts as may be required by the Accountant-General. </a:t>
            </a:r>
          </a:p>
        </p:txBody>
      </p:sp>
    </p:spTree>
    <p:extLst>
      <p:ext uri="{BB962C8B-B14F-4D97-AF65-F5344CB8AC3E}">
        <p14:creationId xmlns:p14="http://schemas.microsoft.com/office/powerpoint/2010/main" val="38958861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SUB -TREASURER OF THE FEDERATION </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The </a:t>
            </a:r>
            <a:r>
              <a:rPr lang="en-US" dirty="0"/>
              <a:t>Sub-Treasurer of the Federation is an accounting officer who is responsible for the custody, receipt and disbursement of all public money earned and spent from </a:t>
            </a:r>
            <a:r>
              <a:rPr lang="en-US" b="1" dirty="0"/>
              <a:t>foreign and indigenous investments</a:t>
            </a:r>
            <a:r>
              <a:rPr lang="en-US" dirty="0"/>
              <a:t>. </a:t>
            </a:r>
          </a:p>
          <a:p>
            <a:pPr marL="0" indent="0">
              <a:buNone/>
            </a:pPr>
            <a:r>
              <a:rPr lang="en-US" dirty="0"/>
              <a:t> </a:t>
            </a:r>
          </a:p>
          <a:p>
            <a:endParaRPr lang="en-US" dirty="0"/>
          </a:p>
        </p:txBody>
      </p:sp>
    </p:spTree>
    <p:extLst>
      <p:ext uri="{BB962C8B-B14F-4D97-AF65-F5344CB8AC3E}">
        <p14:creationId xmlns:p14="http://schemas.microsoft.com/office/powerpoint/2010/main" val="42584725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REVENUE COLLECTOR </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A </a:t>
            </a:r>
            <a:r>
              <a:rPr lang="en-US" dirty="0"/>
              <a:t>Revenue Collector is an officer who is saddled with the responsibility of collecting some specified forms of revenue on behalf of the Government. </a:t>
            </a:r>
            <a:endParaRPr lang="en-US" dirty="0" smtClean="0"/>
          </a:p>
          <a:p>
            <a:r>
              <a:rPr lang="en-US" dirty="0" smtClean="0"/>
              <a:t>He </a:t>
            </a:r>
            <a:r>
              <a:rPr lang="en-US" dirty="0"/>
              <a:t>is issued an official Treasury Receipt Book 6A for the regular collection of particular items of revenue as specified in the estimate. </a:t>
            </a:r>
          </a:p>
          <a:p>
            <a:pPr marL="0" indent="0">
              <a:buNone/>
            </a:pPr>
            <a:endParaRPr lang="en-US" dirty="0"/>
          </a:p>
        </p:txBody>
      </p:sp>
    </p:spTree>
    <p:extLst>
      <p:ext uri="{BB962C8B-B14F-4D97-AF65-F5344CB8AC3E}">
        <p14:creationId xmlns:p14="http://schemas.microsoft.com/office/powerpoint/2010/main" val="1923715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(Contd.)</a:t>
            </a:r>
            <a:endParaRPr lang="en-US" dirty="0"/>
          </a:p>
        </p:txBody>
      </p:sp>
      <p:sp>
        <p:nvSpPr>
          <p:cNvPr id="3" name="Content Placeholder 2"/>
          <p:cNvSpPr>
            <a:spLocks noGrp="1"/>
          </p:cNvSpPr>
          <p:nvPr>
            <p:ph idx="1"/>
          </p:nvPr>
        </p:nvSpPr>
        <p:spPr/>
        <p:txBody>
          <a:bodyPr>
            <a:normAutofit/>
          </a:bodyPr>
          <a:lstStyle/>
          <a:p>
            <a:pPr algn="just"/>
            <a:r>
              <a:rPr lang="en-US" b="1" dirty="0" smtClean="0"/>
              <a:t>Accounting:</a:t>
            </a:r>
            <a:r>
              <a:rPr lang="en-US" dirty="0" smtClean="0"/>
              <a:t> Accounting can be described as the process of recording, analyzing, classifying, summarizing, communicating and interpreting both financial and non-financial activities undertaken by the company in a particular period, so as to aid the users or prospective users make informed economic judgments and decisions.</a:t>
            </a:r>
          </a:p>
          <a:p>
            <a:pPr marL="0" indent="0" algn="just">
              <a:buNone/>
            </a:pPr>
            <a:endParaRPr lang="en-US" dirty="0" smtClean="0"/>
          </a:p>
        </p:txBody>
      </p:sp>
    </p:spTree>
    <p:extLst>
      <p:ext uri="{BB962C8B-B14F-4D97-AF65-F5344CB8AC3E}">
        <p14:creationId xmlns:p14="http://schemas.microsoft.com/office/powerpoint/2010/main" val="6394800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FEDERAL PAY OFFICER </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He </a:t>
            </a:r>
            <a:r>
              <a:rPr lang="en-US" dirty="0"/>
              <a:t>is the officer in charge of the Federal Pay Office located in a State. </a:t>
            </a:r>
            <a:endParaRPr lang="en-US" dirty="0" smtClean="0"/>
          </a:p>
          <a:p>
            <a:r>
              <a:rPr lang="en-US" dirty="0" smtClean="0"/>
              <a:t>He </a:t>
            </a:r>
            <a:r>
              <a:rPr lang="en-US" dirty="0"/>
              <a:t>performs the same functions as those of the Sub-Accounting Officer.</a:t>
            </a:r>
          </a:p>
          <a:p>
            <a:endParaRPr lang="en-US" dirty="0"/>
          </a:p>
        </p:txBody>
      </p:sp>
    </p:spTree>
    <p:extLst>
      <p:ext uri="{BB962C8B-B14F-4D97-AF65-F5344CB8AC3E}">
        <p14:creationId xmlns:p14="http://schemas.microsoft.com/office/powerpoint/2010/main" val="42226950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DIRECTOR OF BUDGET </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a:t>Director of budget is the officer responsible for the administration of the Department of Budget and Planning. </a:t>
            </a:r>
            <a:endParaRPr lang="en-US" dirty="0" smtClean="0"/>
          </a:p>
          <a:p>
            <a:r>
              <a:rPr lang="en-US" dirty="0" smtClean="0"/>
              <a:t>The </a:t>
            </a:r>
            <a:r>
              <a:rPr lang="en-US" dirty="0"/>
              <a:t>department is sub-divided into four units namely:- Fiscal, Revenue, Expenditure, and Budget remitting and Evaluation. </a:t>
            </a:r>
            <a:endParaRPr lang="en-US" dirty="0" smtClean="0"/>
          </a:p>
          <a:p>
            <a:r>
              <a:rPr lang="en-US" dirty="0" smtClean="0"/>
              <a:t>Each </a:t>
            </a:r>
            <a:r>
              <a:rPr lang="en-US" dirty="0"/>
              <a:t>unit plays a separate role different from others. </a:t>
            </a:r>
          </a:p>
          <a:p>
            <a:pPr marL="0" indent="0">
              <a:buNone/>
            </a:pPr>
            <a:endParaRPr lang="en-US" dirty="0"/>
          </a:p>
        </p:txBody>
      </p:sp>
    </p:spTree>
    <p:extLst>
      <p:ext uri="{BB962C8B-B14F-4D97-AF65-F5344CB8AC3E}">
        <p14:creationId xmlns:p14="http://schemas.microsoft.com/office/powerpoint/2010/main" val="35284537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MINISTER OF FINANCE </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This </a:t>
            </a:r>
            <a:r>
              <a:rPr lang="en-US" dirty="0"/>
              <a:t>is an officer on political appointment who has the responsibility for the control and management of public fund of the Federation. </a:t>
            </a:r>
          </a:p>
          <a:p>
            <a:r>
              <a:rPr lang="en-US" dirty="0"/>
              <a:t>The Minister of Finance under the democratic dispensation is appointed by the President after due consultations and the approval of the Senate. </a:t>
            </a:r>
            <a:endParaRPr lang="en-US" dirty="0" smtClean="0"/>
          </a:p>
          <a:p>
            <a:endParaRPr lang="en-US" dirty="0" smtClean="0"/>
          </a:p>
          <a:p>
            <a:endParaRPr lang="en-US" dirty="0"/>
          </a:p>
          <a:p>
            <a:endParaRPr lang="en-US" dirty="0"/>
          </a:p>
        </p:txBody>
      </p:sp>
    </p:spTree>
    <p:extLst>
      <p:ext uri="{BB962C8B-B14F-4D97-AF65-F5344CB8AC3E}">
        <p14:creationId xmlns:p14="http://schemas.microsoft.com/office/powerpoint/2010/main" val="40520787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FOUR</a:t>
            </a:r>
            <a:endParaRPr lang="en-US" dirty="0"/>
          </a:p>
        </p:txBody>
      </p:sp>
      <p:sp>
        <p:nvSpPr>
          <p:cNvPr id="3" name="Content Placeholder 2"/>
          <p:cNvSpPr>
            <a:spLocks noGrp="1"/>
          </p:cNvSpPr>
          <p:nvPr>
            <p:ph idx="1"/>
          </p:nvPr>
        </p:nvSpPr>
        <p:spPr/>
        <p:txBody>
          <a:bodyPr/>
          <a:lstStyle/>
          <a:p>
            <a:pPr marL="0" indent="0">
              <a:buNone/>
            </a:pPr>
            <a:endParaRPr lang="en-US" b="1" dirty="0" smtClean="0"/>
          </a:p>
          <a:p>
            <a:pPr marL="0" indent="0">
              <a:buNone/>
            </a:pPr>
            <a:endParaRPr lang="en-US" b="1" dirty="0"/>
          </a:p>
          <a:p>
            <a:pPr marL="0" indent="0" algn="ctr">
              <a:buNone/>
            </a:pPr>
            <a:r>
              <a:rPr lang="en-US" b="1" dirty="0" smtClean="0"/>
              <a:t>SOURCES </a:t>
            </a:r>
            <a:r>
              <a:rPr lang="en-US" b="1" dirty="0"/>
              <a:t>OF GOVERNMENT REVENUE AND GOVERNMENT EXPENDITURE</a:t>
            </a:r>
            <a:endParaRPr lang="en-US" dirty="0"/>
          </a:p>
        </p:txBody>
      </p:sp>
    </p:spTree>
    <p:extLst>
      <p:ext uri="{BB962C8B-B14F-4D97-AF65-F5344CB8AC3E}">
        <p14:creationId xmlns:p14="http://schemas.microsoft.com/office/powerpoint/2010/main" val="27834290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Introduction</a:t>
            </a:r>
            <a:r>
              <a:rPr lang="en-US" dirty="0"/>
              <a:t/>
            </a:r>
            <a:br>
              <a:rPr lang="en-US" dirty="0"/>
            </a:br>
            <a:endParaRPr lang="en-US" dirty="0"/>
          </a:p>
        </p:txBody>
      </p:sp>
      <p:sp>
        <p:nvSpPr>
          <p:cNvPr id="3" name="Content Placeholder 2"/>
          <p:cNvSpPr>
            <a:spLocks noGrp="1"/>
          </p:cNvSpPr>
          <p:nvPr>
            <p:ph idx="1"/>
          </p:nvPr>
        </p:nvSpPr>
        <p:spPr/>
        <p:txBody>
          <a:bodyPr>
            <a:normAutofit fontScale="92500"/>
          </a:bodyPr>
          <a:lstStyle/>
          <a:p>
            <a:r>
              <a:rPr lang="en-US" dirty="0" smtClean="0"/>
              <a:t>Government </a:t>
            </a:r>
            <a:r>
              <a:rPr lang="en-US" dirty="0"/>
              <a:t>generates revenue from various sources to run the administration of the </a:t>
            </a:r>
            <a:r>
              <a:rPr lang="en-US" dirty="0" smtClean="0"/>
              <a:t>Nation</a:t>
            </a:r>
          </a:p>
          <a:p>
            <a:r>
              <a:rPr lang="en-US" dirty="0" smtClean="0"/>
              <a:t>Such </a:t>
            </a:r>
            <a:r>
              <a:rPr lang="en-US" dirty="0"/>
              <a:t>revenue is generated through efficient and effective machinery and allocated through the budgetary system </a:t>
            </a:r>
            <a:endParaRPr lang="en-US" dirty="0" smtClean="0"/>
          </a:p>
          <a:p>
            <a:r>
              <a:rPr lang="en-US" dirty="0" smtClean="0"/>
              <a:t>A </a:t>
            </a:r>
            <a:r>
              <a:rPr lang="en-US" dirty="0"/>
              <a:t>good system of revenue generation is paramount to ensure that government mobilizes enough finances </a:t>
            </a:r>
            <a:r>
              <a:rPr lang="en-US" dirty="0" smtClean="0"/>
              <a:t>to </a:t>
            </a:r>
            <a:r>
              <a:rPr lang="en-US" dirty="0"/>
              <a:t>meet the varied needs of the people.</a:t>
            </a:r>
          </a:p>
          <a:p>
            <a:endParaRPr lang="en-US" dirty="0"/>
          </a:p>
        </p:txBody>
      </p:sp>
    </p:spTree>
    <p:extLst>
      <p:ext uri="{BB962C8B-B14F-4D97-AF65-F5344CB8AC3E}">
        <p14:creationId xmlns:p14="http://schemas.microsoft.com/office/powerpoint/2010/main" val="19351218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of Government Revenue</a:t>
            </a:r>
            <a:endParaRPr lang="en-US" dirty="0"/>
          </a:p>
        </p:txBody>
      </p:sp>
      <p:sp>
        <p:nvSpPr>
          <p:cNvPr id="3" name="Content Placeholder 2"/>
          <p:cNvSpPr>
            <a:spLocks noGrp="1"/>
          </p:cNvSpPr>
          <p:nvPr>
            <p:ph idx="1"/>
          </p:nvPr>
        </p:nvSpPr>
        <p:spPr/>
        <p:txBody>
          <a:bodyPr/>
          <a:lstStyle/>
          <a:p>
            <a:r>
              <a:rPr lang="en-US" dirty="0" smtClean="0"/>
              <a:t>Taxes</a:t>
            </a:r>
          </a:p>
          <a:p>
            <a:r>
              <a:rPr lang="en-US" dirty="0" smtClean="0"/>
              <a:t>Fees</a:t>
            </a:r>
          </a:p>
          <a:p>
            <a:r>
              <a:rPr lang="en-US" dirty="0" smtClean="0"/>
              <a:t>Fines</a:t>
            </a:r>
          </a:p>
          <a:p>
            <a:r>
              <a:rPr lang="en-US" dirty="0" smtClean="0"/>
              <a:t>Grants</a:t>
            </a:r>
          </a:p>
          <a:p>
            <a:r>
              <a:rPr lang="en-US" dirty="0" smtClean="0"/>
              <a:t>Foreign Investment</a:t>
            </a:r>
          </a:p>
          <a:p>
            <a:r>
              <a:rPr lang="en-US" dirty="0" smtClean="0"/>
              <a:t>Public Debt</a:t>
            </a:r>
          </a:p>
          <a:p>
            <a:r>
              <a:rPr lang="en-US" dirty="0" smtClean="0"/>
              <a:t>Sale of National Assets</a:t>
            </a:r>
            <a:endParaRPr lang="en-US" dirty="0"/>
          </a:p>
        </p:txBody>
      </p:sp>
    </p:spTree>
    <p:extLst>
      <p:ext uri="{BB962C8B-B14F-4D97-AF65-F5344CB8AC3E}">
        <p14:creationId xmlns:p14="http://schemas.microsoft.com/office/powerpoint/2010/main" val="17554984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Revenue Collecting Agencies in Nigeria</a:t>
            </a:r>
            <a:endParaRPr lang="en-US" dirty="0"/>
          </a:p>
        </p:txBody>
      </p:sp>
      <p:sp>
        <p:nvSpPr>
          <p:cNvPr id="3" name="Content Placeholder 2"/>
          <p:cNvSpPr>
            <a:spLocks noGrp="1"/>
          </p:cNvSpPr>
          <p:nvPr>
            <p:ph idx="1"/>
          </p:nvPr>
        </p:nvSpPr>
        <p:spPr/>
        <p:txBody>
          <a:bodyPr/>
          <a:lstStyle/>
          <a:p>
            <a:r>
              <a:rPr lang="en-US" dirty="0" smtClean="0"/>
              <a:t>NNPC</a:t>
            </a:r>
          </a:p>
          <a:p>
            <a:r>
              <a:rPr lang="en-US" dirty="0" smtClean="0"/>
              <a:t>FIRS</a:t>
            </a:r>
          </a:p>
          <a:p>
            <a:r>
              <a:rPr lang="en-US" dirty="0" err="1" smtClean="0"/>
              <a:t>Stae</a:t>
            </a:r>
            <a:r>
              <a:rPr lang="en-US" dirty="0" smtClean="0"/>
              <a:t> Board of Internal Revenue</a:t>
            </a:r>
          </a:p>
          <a:p>
            <a:r>
              <a:rPr lang="en-US" dirty="0" smtClean="0"/>
              <a:t>Nigeria Customs Services</a:t>
            </a:r>
          </a:p>
          <a:p>
            <a:r>
              <a:rPr lang="en-US" dirty="0" smtClean="0"/>
              <a:t>Department of Petroleum Resources</a:t>
            </a:r>
          </a:p>
          <a:p>
            <a:endParaRPr lang="en-US" dirty="0" smtClean="0"/>
          </a:p>
          <a:p>
            <a:endParaRPr lang="en-US" dirty="0"/>
          </a:p>
        </p:txBody>
      </p:sp>
    </p:spTree>
    <p:extLst>
      <p:ext uri="{BB962C8B-B14F-4D97-AF65-F5344CB8AC3E}">
        <p14:creationId xmlns:p14="http://schemas.microsoft.com/office/powerpoint/2010/main" val="25193978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Federation Accounts Allocation Committee (FAAC)</a:t>
            </a:r>
          </a:p>
        </p:txBody>
      </p:sp>
      <p:sp>
        <p:nvSpPr>
          <p:cNvPr id="3" name="Content Placeholder 2"/>
          <p:cNvSpPr>
            <a:spLocks noGrp="1"/>
          </p:cNvSpPr>
          <p:nvPr>
            <p:ph idx="1"/>
          </p:nvPr>
        </p:nvSpPr>
        <p:spPr/>
        <p:txBody>
          <a:bodyPr>
            <a:normAutofit fontScale="85000" lnSpcReduction="10000"/>
          </a:bodyPr>
          <a:lstStyle/>
          <a:p>
            <a:r>
              <a:rPr lang="en-US" dirty="0" smtClean="0"/>
              <a:t>FAAC was </a:t>
            </a:r>
            <a:r>
              <a:rPr lang="en-US" dirty="0"/>
              <a:t>set up by Allocation of Revenue (Federation Account, etc.) Act, Cap. A15, LFN 2004. </a:t>
            </a:r>
            <a:endParaRPr lang="en-US" dirty="0" smtClean="0"/>
          </a:p>
          <a:p>
            <a:r>
              <a:rPr lang="en-US" dirty="0" smtClean="0"/>
              <a:t>The </a:t>
            </a:r>
            <a:r>
              <a:rPr lang="en-US" dirty="0"/>
              <a:t>major function of the committee is to deliberate upon and allocate funds from the Federation Account to the three tiers of Government (Federal, State and Local Governments. </a:t>
            </a:r>
            <a:endParaRPr lang="en-US" dirty="0" smtClean="0"/>
          </a:p>
          <a:p>
            <a:r>
              <a:rPr lang="en-US" dirty="0" smtClean="0"/>
              <a:t>FAAC </a:t>
            </a:r>
            <a:r>
              <a:rPr lang="en-US" dirty="0"/>
              <a:t>meeting is normally divided into two institutionally sessions, namely </a:t>
            </a:r>
          </a:p>
          <a:p>
            <a:r>
              <a:rPr lang="en-US" dirty="0"/>
              <a:t>i) Technical Session and</a:t>
            </a:r>
          </a:p>
          <a:p>
            <a:r>
              <a:rPr lang="en-US" dirty="0"/>
              <a:t>ii) Plenary Session </a:t>
            </a:r>
          </a:p>
          <a:p>
            <a:endParaRPr lang="en-US" dirty="0"/>
          </a:p>
        </p:txBody>
      </p:sp>
    </p:spTree>
    <p:extLst>
      <p:ext uri="{BB962C8B-B14F-4D97-AF65-F5344CB8AC3E}">
        <p14:creationId xmlns:p14="http://schemas.microsoft.com/office/powerpoint/2010/main" val="18936096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Sources of Revenue Payable to the Federation Account</a:t>
            </a:r>
            <a:endParaRPr lang="en-US" dirty="0"/>
          </a:p>
        </p:txBody>
      </p:sp>
      <p:sp>
        <p:nvSpPr>
          <p:cNvPr id="3" name="Content Placeholder 2"/>
          <p:cNvSpPr>
            <a:spLocks noGrp="1"/>
          </p:cNvSpPr>
          <p:nvPr>
            <p:ph idx="1"/>
          </p:nvPr>
        </p:nvSpPr>
        <p:spPr/>
        <p:txBody>
          <a:bodyPr>
            <a:normAutofit fontScale="77500" lnSpcReduction="20000"/>
          </a:bodyPr>
          <a:lstStyle/>
          <a:p>
            <a:endParaRPr lang="en-US" dirty="0" smtClean="0"/>
          </a:p>
          <a:p>
            <a:r>
              <a:rPr lang="en-US" b="1" dirty="0" smtClean="0"/>
              <a:t>Head </a:t>
            </a:r>
            <a:r>
              <a:rPr lang="en-US" b="1" dirty="0"/>
              <a:t>1- Direct Taxes: </a:t>
            </a:r>
            <a:r>
              <a:rPr lang="en-US" dirty="0"/>
              <a:t>These are payable by the individuals and firms such as company income tax, petroleum profit tax, capital gain tax, back duty assessment, and personal income tax of foreigners residing in Nigeria. </a:t>
            </a:r>
          </a:p>
          <a:p>
            <a:r>
              <a:rPr lang="en-US" b="1" dirty="0" smtClean="0"/>
              <a:t>Head </a:t>
            </a:r>
            <a:r>
              <a:rPr lang="en-US" b="1" dirty="0"/>
              <a:t>2 - Indirect Taxes: </a:t>
            </a:r>
            <a:r>
              <a:rPr lang="en-US" dirty="0"/>
              <a:t>These are taxes on goods and services in the form of custom and excise duties, forfeiture penalties, VAT, etc. </a:t>
            </a:r>
          </a:p>
          <a:p>
            <a:r>
              <a:rPr lang="en-US" b="1" dirty="0" smtClean="0"/>
              <a:t>Head </a:t>
            </a:r>
            <a:r>
              <a:rPr lang="en-US" b="1" dirty="0"/>
              <a:t>3 - Mining: </a:t>
            </a:r>
            <a:r>
              <a:rPr lang="en-US" dirty="0"/>
              <a:t>These are oil pipeline </a:t>
            </a:r>
            <a:r>
              <a:rPr lang="en-US" dirty="0" err="1"/>
              <a:t>licence</a:t>
            </a:r>
            <a:r>
              <a:rPr lang="en-US" dirty="0"/>
              <a:t> fees, rents of mining rights, mining fees, royalties on minerals, NNPC earnings from direct sales, penalties for gas flared, and rent of oil well. </a:t>
            </a:r>
          </a:p>
          <a:p>
            <a:endParaRPr lang="en-US" dirty="0"/>
          </a:p>
        </p:txBody>
      </p:sp>
    </p:spTree>
    <p:extLst>
      <p:ext uri="{BB962C8B-B14F-4D97-AF65-F5344CB8AC3E}">
        <p14:creationId xmlns:p14="http://schemas.microsoft.com/office/powerpoint/2010/main" val="12862962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 Added Tax (VAT)</a:t>
            </a:r>
            <a:endParaRPr lang="en-US" dirty="0"/>
          </a:p>
        </p:txBody>
      </p:sp>
      <p:sp>
        <p:nvSpPr>
          <p:cNvPr id="3" name="Content Placeholder 2"/>
          <p:cNvSpPr>
            <a:spLocks noGrp="1"/>
          </p:cNvSpPr>
          <p:nvPr>
            <p:ph idx="1"/>
          </p:nvPr>
        </p:nvSpPr>
        <p:spPr/>
        <p:txBody>
          <a:bodyPr>
            <a:normAutofit/>
          </a:bodyPr>
          <a:lstStyle/>
          <a:p>
            <a:r>
              <a:rPr lang="en-US" dirty="0"/>
              <a:t>VAT is a tax imposed on value which the supplier or seller of good/services add to the goods/services before selling it. </a:t>
            </a:r>
            <a:endParaRPr lang="en-US" dirty="0" smtClean="0"/>
          </a:p>
          <a:p>
            <a:r>
              <a:rPr lang="en-US" dirty="0" smtClean="0"/>
              <a:t>It was </a:t>
            </a:r>
            <a:r>
              <a:rPr lang="en-US" dirty="0"/>
              <a:t>introduced in 1994 fiscal year with the promulgation of VAT Decree No. 102 of 1993 at the rate of 5% and is being administered by Federal Inland Revenue Service (FIRS). </a:t>
            </a:r>
          </a:p>
          <a:p>
            <a:endParaRPr lang="en-US" dirty="0"/>
          </a:p>
        </p:txBody>
      </p:sp>
    </p:spTree>
    <p:extLst>
      <p:ext uri="{BB962C8B-B14F-4D97-AF65-F5344CB8AC3E}">
        <p14:creationId xmlns:p14="http://schemas.microsoft.com/office/powerpoint/2010/main" val="2149678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(Contd.)</a:t>
            </a:r>
            <a:endParaRPr lang="en-US" dirty="0"/>
          </a:p>
        </p:txBody>
      </p:sp>
      <p:sp>
        <p:nvSpPr>
          <p:cNvPr id="3" name="Content Placeholder 2"/>
          <p:cNvSpPr>
            <a:spLocks noGrp="1"/>
          </p:cNvSpPr>
          <p:nvPr>
            <p:ph idx="1"/>
          </p:nvPr>
        </p:nvSpPr>
        <p:spPr/>
        <p:txBody>
          <a:bodyPr/>
          <a:lstStyle/>
          <a:p>
            <a:pPr algn="just"/>
            <a:r>
              <a:rPr lang="en-US" dirty="0" smtClean="0"/>
              <a:t> </a:t>
            </a:r>
            <a:r>
              <a:rPr lang="en-US" b="1" dirty="0" smtClean="0"/>
              <a:t>Public Sector Accounting: </a:t>
            </a:r>
            <a:r>
              <a:rPr lang="en-US" dirty="0" smtClean="0"/>
              <a:t>Hence, Public Sector Accounting includes the process of recording, analyzing, classifying, summarizing, communicating and interpreting financial information about Government in aggregate and in details, recording all transactions involving the receipt, transfer and disposition of public funds and property.</a:t>
            </a:r>
            <a:endParaRPr lang="en-US" dirty="0"/>
          </a:p>
        </p:txBody>
      </p:sp>
    </p:spTree>
    <p:extLst>
      <p:ext uri="{BB962C8B-B14F-4D97-AF65-F5344CB8AC3E}">
        <p14:creationId xmlns:p14="http://schemas.microsoft.com/office/powerpoint/2010/main" val="36332431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Consolidated Revenue Fund (CRF)</a:t>
            </a:r>
          </a:p>
        </p:txBody>
      </p:sp>
      <p:sp>
        <p:nvSpPr>
          <p:cNvPr id="3" name="Content Placeholder 2"/>
          <p:cNvSpPr>
            <a:spLocks noGrp="1"/>
          </p:cNvSpPr>
          <p:nvPr>
            <p:ph idx="1"/>
          </p:nvPr>
        </p:nvSpPr>
        <p:spPr/>
        <p:txBody>
          <a:bodyPr/>
          <a:lstStyle/>
          <a:p>
            <a:r>
              <a:rPr lang="en-US" dirty="0" smtClean="0"/>
              <a:t>CRF </a:t>
            </a:r>
            <a:r>
              <a:rPr lang="en-US" dirty="0"/>
              <a:t>was established by Section 80 of the Constitution of the Federal Republic of Nigeria, 1999. </a:t>
            </a:r>
            <a:endParaRPr lang="en-US" dirty="0" smtClean="0"/>
          </a:p>
          <a:p>
            <a:r>
              <a:rPr lang="en-US" dirty="0" smtClean="0"/>
              <a:t>Except </a:t>
            </a:r>
            <a:r>
              <a:rPr lang="en-US" dirty="0"/>
              <a:t>those revenue items which are specifically designated to other funds, all others shall be paid into the Consolidated Revenue Fund.</a:t>
            </a:r>
          </a:p>
          <a:p>
            <a:endParaRPr lang="en-US" dirty="0"/>
          </a:p>
        </p:txBody>
      </p:sp>
    </p:spTree>
    <p:extLst>
      <p:ext uri="{BB962C8B-B14F-4D97-AF65-F5344CB8AC3E}">
        <p14:creationId xmlns:p14="http://schemas.microsoft.com/office/powerpoint/2010/main" val="42544995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List of various sources of income payable to CRF </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Head </a:t>
            </a:r>
            <a:r>
              <a:rPr lang="en-US" dirty="0"/>
              <a:t>6-Direct </a:t>
            </a:r>
            <a:r>
              <a:rPr lang="en-US" dirty="0" smtClean="0"/>
              <a:t>allocation from the Federation Account</a:t>
            </a:r>
            <a:endParaRPr lang="en-US" dirty="0"/>
          </a:p>
          <a:p>
            <a:r>
              <a:rPr lang="en-US" dirty="0" smtClean="0"/>
              <a:t>Head </a:t>
            </a:r>
            <a:r>
              <a:rPr lang="en-US" dirty="0"/>
              <a:t>7-Direct </a:t>
            </a:r>
            <a:r>
              <a:rPr lang="en-US" dirty="0" smtClean="0"/>
              <a:t>Taxes</a:t>
            </a:r>
            <a:endParaRPr lang="en-US" dirty="0"/>
          </a:p>
          <a:p>
            <a:r>
              <a:rPr lang="en-US" dirty="0" smtClean="0"/>
              <a:t>Head </a:t>
            </a:r>
            <a:r>
              <a:rPr lang="en-US" dirty="0"/>
              <a:t>8-Licence &amp; Internal </a:t>
            </a:r>
            <a:r>
              <a:rPr lang="en-US" dirty="0" smtClean="0"/>
              <a:t>Revenue</a:t>
            </a:r>
            <a:endParaRPr lang="en-US" dirty="0"/>
          </a:p>
          <a:p>
            <a:r>
              <a:rPr lang="en-US" dirty="0" smtClean="0"/>
              <a:t>Head 9-Mining</a:t>
            </a:r>
            <a:endParaRPr lang="en-US" dirty="0"/>
          </a:p>
          <a:p>
            <a:r>
              <a:rPr lang="en-US" dirty="0" smtClean="0"/>
              <a:t>Head 10-Fees</a:t>
            </a:r>
            <a:endParaRPr lang="en-US" dirty="0"/>
          </a:p>
          <a:p>
            <a:r>
              <a:rPr lang="en-US" dirty="0" smtClean="0"/>
              <a:t>Head </a:t>
            </a:r>
            <a:r>
              <a:rPr lang="en-US" dirty="0"/>
              <a:t>11-Earnings and </a:t>
            </a:r>
            <a:r>
              <a:rPr lang="en-US" dirty="0" smtClean="0"/>
              <a:t>Sales </a:t>
            </a:r>
            <a:endParaRPr lang="en-US" dirty="0"/>
          </a:p>
          <a:p>
            <a:r>
              <a:rPr lang="en-US" dirty="0" smtClean="0"/>
              <a:t>Head </a:t>
            </a:r>
            <a:r>
              <a:rPr lang="en-US" dirty="0"/>
              <a:t>12-Rent of Government </a:t>
            </a:r>
            <a:r>
              <a:rPr lang="en-US" dirty="0" smtClean="0"/>
              <a:t>Property</a:t>
            </a:r>
            <a:endParaRPr lang="en-US" dirty="0"/>
          </a:p>
          <a:p>
            <a:r>
              <a:rPr lang="en-US" dirty="0" smtClean="0"/>
              <a:t>Head </a:t>
            </a:r>
            <a:r>
              <a:rPr lang="en-US" dirty="0"/>
              <a:t>13-Interest &amp; Repayments (General</a:t>
            </a:r>
            <a:r>
              <a:rPr lang="en-US" dirty="0" smtClean="0"/>
              <a:t>)</a:t>
            </a:r>
            <a:endParaRPr lang="en-US" dirty="0"/>
          </a:p>
          <a:p>
            <a:r>
              <a:rPr lang="en-US" dirty="0" smtClean="0"/>
              <a:t>Head </a:t>
            </a:r>
            <a:r>
              <a:rPr lang="en-US" dirty="0"/>
              <a:t>14-Interest &amp; Repayments (State</a:t>
            </a:r>
            <a:r>
              <a:rPr lang="en-US" dirty="0" smtClean="0"/>
              <a:t>)</a:t>
            </a:r>
            <a:endParaRPr lang="en-US" dirty="0"/>
          </a:p>
          <a:p>
            <a:r>
              <a:rPr lang="en-US" dirty="0" smtClean="0"/>
              <a:t>Head </a:t>
            </a:r>
            <a:r>
              <a:rPr lang="en-US" dirty="0"/>
              <a:t>15-Armed Forces: The sales of Armed Forces’ </a:t>
            </a:r>
            <a:r>
              <a:rPr lang="en-US" dirty="0" smtClean="0"/>
              <a:t>property</a:t>
            </a:r>
            <a:endParaRPr lang="en-US" dirty="0"/>
          </a:p>
          <a:p>
            <a:r>
              <a:rPr lang="en-US" dirty="0" smtClean="0"/>
              <a:t>Head 16-Reimbursements</a:t>
            </a:r>
            <a:endParaRPr lang="en-US" dirty="0"/>
          </a:p>
          <a:p>
            <a:r>
              <a:rPr lang="en-US" dirty="0" smtClean="0"/>
              <a:t> </a:t>
            </a:r>
            <a:r>
              <a:rPr lang="en-US" dirty="0"/>
              <a:t>Head </a:t>
            </a:r>
            <a:r>
              <a:rPr lang="en-US" dirty="0" smtClean="0"/>
              <a:t>17-Miscellaneous</a:t>
            </a:r>
            <a:endParaRPr lang="en-US" dirty="0"/>
          </a:p>
        </p:txBody>
      </p:sp>
    </p:spTree>
    <p:extLst>
      <p:ext uri="{BB962C8B-B14F-4D97-AF65-F5344CB8AC3E}">
        <p14:creationId xmlns:p14="http://schemas.microsoft.com/office/powerpoint/2010/main" val="27624605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CHARGES TO THE CONSOLIDATED REVENUE FUND </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b="1" dirty="0" smtClean="0"/>
              <a:t>All </a:t>
            </a:r>
            <a:r>
              <a:rPr lang="en-US" b="1" dirty="0"/>
              <a:t>Recurrent Expenditure Heads in the approved estimates, </a:t>
            </a:r>
            <a:r>
              <a:rPr lang="en-US" dirty="0"/>
              <a:t>e.g. personnel cost, overhead cost and servicing of national debts. </a:t>
            </a:r>
          </a:p>
          <a:p>
            <a:r>
              <a:rPr lang="en-US" b="1" dirty="0" smtClean="0"/>
              <a:t>Salaries </a:t>
            </a:r>
            <a:r>
              <a:rPr lang="en-US" b="1" dirty="0"/>
              <a:t>and Consolidated Allowances of Statutory Officers: </a:t>
            </a:r>
            <a:r>
              <a:rPr lang="en-US" dirty="0"/>
              <a:t>These are expenditure chargeable directly to the Consolidated Revenue Fund, irrespective of budget approval.</a:t>
            </a:r>
          </a:p>
        </p:txBody>
      </p:sp>
    </p:spTree>
    <p:extLst>
      <p:ext uri="{BB962C8B-B14F-4D97-AF65-F5344CB8AC3E}">
        <p14:creationId xmlns:p14="http://schemas.microsoft.com/office/powerpoint/2010/main" val="8903744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Fund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Development Fund </a:t>
            </a:r>
            <a:r>
              <a:rPr lang="en-US" dirty="0"/>
              <a:t>was established for the purpose of capital development projects. </a:t>
            </a:r>
            <a:endParaRPr lang="en-US" dirty="0" smtClean="0"/>
          </a:p>
          <a:p>
            <a:r>
              <a:rPr lang="en-US" dirty="0" smtClean="0"/>
              <a:t>The </a:t>
            </a:r>
            <a:r>
              <a:rPr lang="en-US" dirty="0"/>
              <a:t>sources of money accruing to the Development Fund could be divided into four, </a:t>
            </a:r>
            <a:r>
              <a:rPr lang="en-US" dirty="0" err="1"/>
              <a:t>viz</a:t>
            </a:r>
            <a:r>
              <a:rPr lang="en-US" dirty="0"/>
              <a:t>: </a:t>
            </a:r>
          </a:p>
          <a:p>
            <a:r>
              <a:rPr lang="en-US" dirty="0"/>
              <a:t>(a) </a:t>
            </a:r>
            <a:r>
              <a:rPr lang="en-US" b="1" dirty="0"/>
              <a:t>Contribution from the Consolidated Revenue </a:t>
            </a:r>
            <a:r>
              <a:rPr lang="en-US" b="1" dirty="0" smtClean="0"/>
              <a:t>Fund</a:t>
            </a:r>
            <a:r>
              <a:rPr lang="en-US" dirty="0" smtClean="0"/>
              <a:t> </a:t>
            </a:r>
            <a:endParaRPr lang="en-US" dirty="0"/>
          </a:p>
          <a:p>
            <a:r>
              <a:rPr lang="en-US" dirty="0"/>
              <a:t>(b) </a:t>
            </a:r>
            <a:r>
              <a:rPr lang="en-US" b="1" dirty="0"/>
              <a:t>External </a:t>
            </a:r>
            <a:r>
              <a:rPr lang="en-US" b="1" dirty="0" smtClean="0"/>
              <a:t>Grants</a:t>
            </a:r>
            <a:endParaRPr lang="en-US" dirty="0"/>
          </a:p>
          <a:p>
            <a:r>
              <a:rPr lang="en-US" dirty="0"/>
              <a:t>(c) </a:t>
            </a:r>
            <a:r>
              <a:rPr lang="en-US" b="1" dirty="0"/>
              <a:t>External </a:t>
            </a:r>
            <a:r>
              <a:rPr lang="en-US" b="1" dirty="0" smtClean="0"/>
              <a:t>Loans</a:t>
            </a:r>
            <a:endParaRPr lang="en-US" dirty="0"/>
          </a:p>
          <a:p>
            <a:r>
              <a:rPr lang="en-US" dirty="0"/>
              <a:t>(d) </a:t>
            </a:r>
            <a:r>
              <a:rPr lang="en-US" b="1" dirty="0"/>
              <a:t>Internal </a:t>
            </a:r>
            <a:r>
              <a:rPr lang="en-US" b="1" dirty="0" smtClean="0"/>
              <a:t>Loans</a:t>
            </a:r>
            <a:endParaRPr lang="en-US" dirty="0"/>
          </a:p>
        </p:txBody>
      </p:sp>
    </p:spTree>
    <p:extLst>
      <p:ext uri="{BB962C8B-B14F-4D97-AF65-F5344CB8AC3E}">
        <p14:creationId xmlns:p14="http://schemas.microsoft.com/office/powerpoint/2010/main" val="8488097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Charges from the Development Fund</a:t>
            </a:r>
          </a:p>
        </p:txBody>
      </p:sp>
      <p:sp>
        <p:nvSpPr>
          <p:cNvPr id="3" name="Content Placeholder 2"/>
          <p:cNvSpPr>
            <a:spLocks noGrp="1"/>
          </p:cNvSpPr>
          <p:nvPr>
            <p:ph idx="1"/>
          </p:nvPr>
        </p:nvSpPr>
        <p:spPr/>
        <p:txBody>
          <a:bodyPr>
            <a:normAutofit/>
          </a:bodyPr>
          <a:lstStyle/>
          <a:p>
            <a:r>
              <a:rPr lang="en-US" dirty="0" smtClean="0"/>
              <a:t>Categorized </a:t>
            </a:r>
            <a:r>
              <a:rPr lang="en-US" dirty="0"/>
              <a:t>into four </a:t>
            </a:r>
            <a:r>
              <a:rPr lang="en-US" dirty="0" smtClean="0"/>
              <a:t>main classes: </a:t>
            </a:r>
            <a:endParaRPr lang="en-US" dirty="0"/>
          </a:p>
          <a:p>
            <a:r>
              <a:rPr lang="en-US" dirty="0"/>
              <a:t>(a) Summary of Capital Expenditure Payments: This is expenditure incurred for the provision and maintenance of infrastructural </a:t>
            </a:r>
            <a:r>
              <a:rPr lang="en-US" dirty="0" smtClean="0"/>
              <a:t>amenities. </a:t>
            </a:r>
            <a:endParaRPr lang="en-US" dirty="0"/>
          </a:p>
          <a:p>
            <a:r>
              <a:rPr lang="en-US" dirty="0"/>
              <a:t>(b) General </a:t>
            </a:r>
            <a:r>
              <a:rPr lang="en-US" dirty="0" smtClean="0"/>
              <a:t>Administration</a:t>
            </a:r>
            <a:endParaRPr lang="en-US" dirty="0"/>
          </a:p>
          <a:p>
            <a:r>
              <a:rPr lang="en-US" dirty="0"/>
              <a:t>(c) External Financial </a:t>
            </a:r>
            <a:r>
              <a:rPr lang="en-US" dirty="0" smtClean="0"/>
              <a:t>Obligations</a:t>
            </a:r>
            <a:endParaRPr lang="en-US" dirty="0"/>
          </a:p>
          <a:p>
            <a:r>
              <a:rPr lang="en-US" dirty="0"/>
              <a:t>(d) Loans made to State Governments in Nigeria</a:t>
            </a:r>
            <a:r>
              <a:rPr lang="en-US" dirty="0" smtClean="0"/>
              <a:t>:</a:t>
            </a:r>
            <a:endParaRPr lang="en-US" dirty="0"/>
          </a:p>
        </p:txBody>
      </p:sp>
    </p:spTree>
    <p:extLst>
      <p:ext uri="{BB962C8B-B14F-4D97-AF65-F5344CB8AC3E}">
        <p14:creationId xmlns:p14="http://schemas.microsoft.com/office/powerpoint/2010/main" val="254577418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Contingency Fund</a:t>
            </a:r>
          </a:p>
        </p:txBody>
      </p:sp>
      <p:sp>
        <p:nvSpPr>
          <p:cNvPr id="3" name="Content Placeholder 2"/>
          <p:cNvSpPr>
            <a:spLocks noGrp="1"/>
          </p:cNvSpPr>
          <p:nvPr>
            <p:ph idx="1"/>
          </p:nvPr>
        </p:nvSpPr>
        <p:spPr/>
        <p:txBody>
          <a:bodyPr/>
          <a:lstStyle/>
          <a:p>
            <a:r>
              <a:rPr lang="en-US" dirty="0" smtClean="0"/>
              <a:t>It has </a:t>
            </a:r>
            <a:r>
              <a:rPr lang="en-US" dirty="0"/>
              <a:t>its legality under Section 81 of 1979, and 1989 Constitutions and Section 83 of the 1999 Constitution. </a:t>
            </a:r>
            <a:endParaRPr lang="en-US" dirty="0" smtClean="0"/>
          </a:p>
          <a:p>
            <a:r>
              <a:rPr lang="en-US" dirty="0" smtClean="0"/>
              <a:t>The </a:t>
            </a:r>
            <a:r>
              <a:rPr lang="en-US" dirty="0"/>
              <a:t>Fund is set up to meet unforeseen expenditure and urgent situations occasioned by natural disasters. </a:t>
            </a:r>
            <a:endParaRPr lang="en-US" dirty="0" smtClean="0"/>
          </a:p>
          <a:p>
            <a:r>
              <a:rPr lang="en-US" dirty="0" smtClean="0"/>
              <a:t>The </a:t>
            </a:r>
            <a:r>
              <a:rPr lang="en-US" dirty="0"/>
              <a:t>Contingency Fund derives its income from the Consolidated Revenue Fund.</a:t>
            </a:r>
          </a:p>
        </p:txBody>
      </p:sp>
    </p:spTree>
    <p:extLst>
      <p:ext uri="{BB962C8B-B14F-4D97-AF65-F5344CB8AC3E}">
        <p14:creationId xmlns:p14="http://schemas.microsoft.com/office/powerpoint/2010/main" val="33788340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Charges on Contingency Fund</a:t>
            </a:r>
            <a:endParaRPr lang="en-US" dirty="0"/>
          </a:p>
        </p:txBody>
      </p:sp>
      <p:sp>
        <p:nvSpPr>
          <p:cNvPr id="3" name="Content Placeholder 2"/>
          <p:cNvSpPr>
            <a:spLocks noGrp="1"/>
          </p:cNvSpPr>
          <p:nvPr>
            <p:ph idx="1"/>
          </p:nvPr>
        </p:nvSpPr>
        <p:spPr/>
        <p:txBody>
          <a:bodyPr>
            <a:normAutofit lnSpcReduction="10000"/>
          </a:bodyPr>
          <a:lstStyle/>
          <a:p>
            <a:r>
              <a:rPr lang="en-US" dirty="0"/>
              <a:t>A charge will arise on contingent grounds in exceptional cases where </a:t>
            </a:r>
            <a:r>
              <a:rPr lang="en-US" dirty="0" err="1"/>
              <a:t>virement</a:t>
            </a:r>
            <a:r>
              <a:rPr lang="en-US" dirty="0"/>
              <a:t> is not </a:t>
            </a:r>
            <a:r>
              <a:rPr lang="en-US" dirty="0" smtClean="0"/>
              <a:t>possible</a:t>
            </a:r>
          </a:p>
          <a:p>
            <a:r>
              <a:rPr lang="en-US" dirty="0"/>
              <a:t>A</a:t>
            </a:r>
            <a:r>
              <a:rPr lang="en-US" dirty="0" smtClean="0"/>
              <a:t>nd </a:t>
            </a:r>
            <a:r>
              <a:rPr lang="en-US" dirty="0"/>
              <a:t>where an application for additional provision reveals that the issue of funding cannot be delayed without causing serious injury to public interest. </a:t>
            </a:r>
            <a:endParaRPr lang="en-US" dirty="0" smtClean="0"/>
          </a:p>
          <a:p>
            <a:r>
              <a:rPr lang="en-US" dirty="0" smtClean="0"/>
              <a:t>The </a:t>
            </a:r>
            <a:r>
              <a:rPr lang="en-US" dirty="0"/>
              <a:t>need cannot wait till a Supplementary Appropriation Act is passed.</a:t>
            </a:r>
          </a:p>
          <a:p>
            <a:endParaRPr lang="en-US" dirty="0"/>
          </a:p>
        </p:txBody>
      </p:sp>
    </p:spTree>
    <p:extLst>
      <p:ext uri="{BB962C8B-B14F-4D97-AF65-F5344CB8AC3E}">
        <p14:creationId xmlns:p14="http://schemas.microsoft.com/office/powerpoint/2010/main" val="218506006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FIVE</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lgn="ctr">
              <a:buNone/>
            </a:pPr>
            <a:r>
              <a:rPr lang="en-US" dirty="0" smtClean="0"/>
              <a:t>GOVERNMENT EXPENDITURE</a:t>
            </a:r>
            <a:endParaRPr lang="en-US" dirty="0"/>
          </a:p>
        </p:txBody>
      </p:sp>
    </p:spTree>
    <p:extLst>
      <p:ext uri="{BB962C8B-B14F-4D97-AF65-F5344CB8AC3E}">
        <p14:creationId xmlns:p14="http://schemas.microsoft.com/office/powerpoint/2010/main" val="25205967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Government Expenditure</a:t>
            </a:r>
            <a:endParaRPr lang="en-US" dirty="0"/>
          </a:p>
        </p:txBody>
      </p:sp>
      <p:sp>
        <p:nvSpPr>
          <p:cNvPr id="3" name="Content Placeholder 2"/>
          <p:cNvSpPr>
            <a:spLocks noGrp="1"/>
          </p:cNvSpPr>
          <p:nvPr>
            <p:ph idx="1"/>
          </p:nvPr>
        </p:nvSpPr>
        <p:spPr/>
        <p:txBody>
          <a:bodyPr>
            <a:normAutofit/>
          </a:bodyPr>
          <a:lstStyle/>
          <a:p>
            <a:r>
              <a:rPr lang="en-US" dirty="0"/>
              <a:t>Expenditure in Government is of two </a:t>
            </a:r>
            <a:r>
              <a:rPr lang="en-US" dirty="0" smtClean="0"/>
              <a:t>types</a:t>
            </a:r>
            <a:r>
              <a:rPr lang="en-US" dirty="0"/>
              <a:t>:</a:t>
            </a:r>
          </a:p>
          <a:p>
            <a:r>
              <a:rPr lang="en-US" dirty="0"/>
              <a:t>Recurrent/revenue </a:t>
            </a:r>
            <a:r>
              <a:rPr lang="en-US" dirty="0" smtClean="0"/>
              <a:t>expenditure: Incurred </a:t>
            </a:r>
            <a:r>
              <a:rPr lang="en-US" dirty="0"/>
              <a:t>for the day-to-day operations. Examples of this expenditure are for the payment of salaries and purchase of stationery. </a:t>
            </a:r>
          </a:p>
          <a:p>
            <a:r>
              <a:rPr lang="en-US" dirty="0"/>
              <a:t>Capital or development </a:t>
            </a:r>
            <a:r>
              <a:rPr lang="en-US" dirty="0" smtClean="0"/>
              <a:t>expenditure: Made </a:t>
            </a:r>
            <a:r>
              <a:rPr lang="en-US" dirty="0"/>
              <a:t>to acquire physical and permanent assets, in form of equipment, vehicles and buildings.</a:t>
            </a:r>
          </a:p>
          <a:p>
            <a:endParaRPr lang="en-US" dirty="0"/>
          </a:p>
        </p:txBody>
      </p:sp>
    </p:spTree>
    <p:extLst>
      <p:ext uri="{BB962C8B-B14F-4D97-AF65-F5344CB8AC3E}">
        <p14:creationId xmlns:p14="http://schemas.microsoft.com/office/powerpoint/2010/main" val="29087953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Expenditure Estimate</a:t>
            </a:r>
            <a:endParaRPr lang="en-US" dirty="0"/>
          </a:p>
        </p:txBody>
      </p:sp>
      <p:sp>
        <p:nvSpPr>
          <p:cNvPr id="3" name="Content Placeholder 2"/>
          <p:cNvSpPr>
            <a:spLocks noGrp="1"/>
          </p:cNvSpPr>
          <p:nvPr>
            <p:ph idx="1"/>
          </p:nvPr>
        </p:nvSpPr>
        <p:spPr/>
        <p:txBody>
          <a:bodyPr/>
          <a:lstStyle/>
          <a:p>
            <a:r>
              <a:rPr lang="en-US" dirty="0"/>
              <a:t>Before government departments spend money, requests have to be made and authorized by the Legislature, through the mechanism of estimates. </a:t>
            </a:r>
          </a:p>
          <a:p>
            <a:r>
              <a:rPr lang="en-US" dirty="0"/>
              <a:t>The Financial Regulations, of 2009 of Nigeria, outlines the procedures that a Head of Department should follow when estimating expenditure for a budget year. </a:t>
            </a:r>
          </a:p>
        </p:txBody>
      </p:sp>
    </p:spTree>
    <p:extLst>
      <p:ext uri="{BB962C8B-B14F-4D97-AF65-F5344CB8AC3E}">
        <p14:creationId xmlns:p14="http://schemas.microsoft.com/office/powerpoint/2010/main" val="1015890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Process of Public Sector Accounting</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b="1" dirty="0"/>
              <a:t>Recording </a:t>
            </a:r>
            <a:endParaRPr lang="en-US" dirty="0" smtClean="0"/>
          </a:p>
          <a:p>
            <a:pPr marL="0" indent="0" algn="just">
              <a:buNone/>
            </a:pPr>
            <a:r>
              <a:rPr lang="en-US" dirty="0" smtClean="0"/>
              <a:t>Recording </a:t>
            </a:r>
            <a:r>
              <a:rPr lang="en-US" dirty="0"/>
              <a:t>involves the process of documenting the financial transactions and activities in the necessary books of accounts are cash book, ledger and vote book. </a:t>
            </a:r>
          </a:p>
          <a:p>
            <a:pPr algn="just"/>
            <a:r>
              <a:rPr lang="en-US" b="1" dirty="0" smtClean="0"/>
              <a:t>Analyzing </a:t>
            </a:r>
            <a:endParaRPr lang="en-US" dirty="0" smtClean="0"/>
          </a:p>
          <a:p>
            <a:pPr marL="0" indent="0" algn="just">
              <a:buNone/>
            </a:pPr>
            <a:r>
              <a:rPr lang="en-US" dirty="0" smtClean="0"/>
              <a:t>Analyzing </a:t>
            </a:r>
            <a:r>
              <a:rPr lang="en-US" dirty="0"/>
              <a:t>involves the process of separating transactions according to their distinct nature, posting them under appropriate heads and sub-heads. </a:t>
            </a:r>
          </a:p>
          <a:p>
            <a:pPr algn="just"/>
            <a:r>
              <a:rPr lang="en-US" b="1" dirty="0" smtClean="0"/>
              <a:t>Classifying </a:t>
            </a:r>
            <a:endParaRPr lang="en-US" dirty="0" smtClean="0"/>
          </a:p>
          <a:p>
            <a:pPr marL="0" indent="0" algn="just">
              <a:buNone/>
            </a:pPr>
            <a:r>
              <a:rPr lang="en-US" dirty="0" smtClean="0"/>
              <a:t>Classifying </a:t>
            </a:r>
            <a:r>
              <a:rPr lang="en-US" dirty="0"/>
              <a:t>has to do with the grouping of the transactions into revenue and expense descriptions and bringing them under major classes as „Revenue Head‟ and „Sub-heads‟, with their relevant code numbers of accounts. </a:t>
            </a:r>
          </a:p>
          <a:p>
            <a:endParaRPr lang="en-US" dirty="0"/>
          </a:p>
        </p:txBody>
      </p:sp>
    </p:spTree>
    <p:extLst>
      <p:ext uri="{BB962C8B-B14F-4D97-AF65-F5344CB8AC3E}">
        <p14:creationId xmlns:p14="http://schemas.microsoft.com/office/powerpoint/2010/main" val="286913035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Warrants</a:t>
            </a:r>
            <a:endParaRPr lang="en-US" dirty="0"/>
          </a:p>
        </p:txBody>
      </p:sp>
      <p:sp>
        <p:nvSpPr>
          <p:cNvPr id="3" name="Content Placeholder 2"/>
          <p:cNvSpPr>
            <a:spLocks noGrp="1"/>
          </p:cNvSpPr>
          <p:nvPr>
            <p:ph idx="1"/>
          </p:nvPr>
        </p:nvSpPr>
        <p:spPr/>
        <p:txBody>
          <a:bodyPr/>
          <a:lstStyle/>
          <a:p>
            <a:r>
              <a:rPr lang="en-US" b="1" dirty="0"/>
              <a:t>Warrant </a:t>
            </a:r>
            <a:r>
              <a:rPr lang="en-US" dirty="0"/>
              <a:t>is a document used by the Ministry of Finance to authorize money for spending by government departments and agencies. </a:t>
            </a:r>
            <a:endParaRPr lang="en-US" dirty="0" smtClean="0"/>
          </a:p>
          <a:p>
            <a:r>
              <a:rPr lang="en-US" dirty="0"/>
              <a:t>There are two broad classes of </a:t>
            </a:r>
            <a:r>
              <a:rPr lang="en-US" dirty="0" smtClean="0"/>
              <a:t>Warrants:</a:t>
            </a:r>
          </a:p>
          <a:p>
            <a:r>
              <a:rPr lang="en-US" dirty="0" smtClean="0"/>
              <a:t> Recurrent expenditure warrant and</a:t>
            </a:r>
          </a:p>
          <a:p>
            <a:r>
              <a:rPr lang="en-US" dirty="0"/>
              <a:t>C</a:t>
            </a:r>
            <a:r>
              <a:rPr lang="en-US" dirty="0" smtClean="0"/>
              <a:t>apital expenditure warrant.</a:t>
            </a:r>
            <a:endParaRPr lang="en-US" dirty="0"/>
          </a:p>
          <a:p>
            <a:endParaRPr lang="en-US" dirty="0"/>
          </a:p>
        </p:txBody>
      </p:sp>
    </p:spTree>
    <p:extLst>
      <p:ext uri="{BB962C8B-B14F-4D97-AF65-F5344CB8AC3E}">
        <p14:creationId xmlns:p14="http://schemas.microsoft.com/office/powerpoint/2010/main" val="36005319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Recurrent Expenditure Warrants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a:t>
            </a:r>
            <a:r>
              <a:rPr lang="en-US" b="1" dirty="0"/>
              <a:t>Annual General Warrant (A.G.W.) of Recurrent </a:t>
            </a:r>
            <a:r>
              <a:rPr lang="en-US" b="1" dirty="0" smtClean="0"/>
              <a:t>Expenditure</a:t>
            </a:r>
            <a:endParaRPr lang="en-US" dirty="0"/>
          </a:p>
          <a:p>
            <a:r>
              <a:rPr lang="en-US" dirty="0"/>
              <a:t>(b) </a:t>
            </a:r>
            <a:r>
              <a:rPr lang="en-US" b="1" dirty="0"/>
              <a:t>Provisional General Warrant (P.G.W</a:t>
            </a:r>
            <a:r>
              <a:rPr lang="en-US" b="1" dirty="0" smtClean="0"/>
              <a:t>.)</a:t>
            </a:r>
            <a:endParaRPr lang="en-US" dirty="0"/>
          </a:p>
          <a:p>
            <a:r>
              <a:rPr lang="en-US" dirty="0"/>
              <a:t>(c) </a:t>
            </a:r>
            <a:r>
              <a:rPr lang="en-US" b="1" dirty="0"/>
              <a:t>Supplementary General Warrant (S.G.W</a:t>
            </a:r>
            <a:r>
              <a:rPr lang="en-US" b="1" dirty="0" smtClean="0"/>
              <a:t>.)</a:t>
            </a:r>
            <a:endParaRPr lang="en-US" dirty="0"/>
          </a:p>
          <a:p>
            <a:r>
              <a:rPr lang="en-US" dirty="0"/>
              <a:t>(d) </a:t>
            </a:r>
            <a:r>
              <a:rPr lang="en-US" b="1" dirty="0"/>
              <a:t>Reserve Expenditure Warrant (R.E.W</a:t>
            </a:r>
            <a:r>
              <a:rPr lang="en-US" b="1" dirty="0" smtClean="0"/>
              <a:t>.)</a:t>
            </a:r>
            <a:endParaRPr lang="en-US" dirty="0"/>
          </a:p>
          <a:p>
            <a:r>
              <a:rPr lang="en-US" dirty="0"/>
              <a:t>(e) </a:t>
            </a:r>
            <a:r>
              <a:rPr lang="en-US" b="1" dirty="0"/>
              <a:t>Supplementary (Contingencies) </a:t>
            </a:r>
            <a:r>
              <a:rPr lang="en-US" b="1" dirty="0" smtClean="0"/>
              <a:t>Warrant</a:t>
            </a:r>
            <a:endParaRPr lang="en-US" dirty="0"/>
          </a:p>
          <a:p>
            <a:r>
              <a:rPr lang="en-US" b="1" dirty="0"/>
              <a:t>(f) </a:t>
            </a:r>
            <a:r>
              <a:rPr lang="en-US" b="1" dirty="0" err="1"/>
              <a:t>Virement</a:t>
            </a:r>
            <a:r>
              <a:rPr lang="en-US" b="1" dirty="0"/>
              <a:t> Warrant (V.W</a:t>
            </a:r>
            <a:r>
              <a:rPr lang="en-US" b="1" dirty="0" smtClean="0"/>
              <a:t>.)</a:t>
            </a:r>
            <a:endParaRPr lang="en-US" dirty="0"/>
          </a:p>
          <a:p>
            <a:r>
              <a:rPr lang="en-US" dirty="0"/>
              <a:t>(g) </a:t>
            </a:r>
            <a:r>
              <a:rPr lang="en-US" b="1" dirty="0"/>
              <a:t>Supplementary (Statutory) Expenditure </a:t>
            </a:r>
            <a:r>
              <a:rPr lang="en-US" b="1" dirty="0" smtClean="0"/>
              <a:t>Warrants</a:t>
            </a:r>
            <a:endParaRPr lang="en-US" dirty="0"/>
          </a:p>
          <a:p>
            <a:r>
              <a:rPr lang="en-US" b="1" dirty="0"/>
              <a:t>(i) </a:t>
            </a:r>
            <a:r>
              <a:rPr lang="en-US" b="1" dirty="0" err="1"/>
              <a:t>Imprest</a:t>
            </a:r>
            <a:r>
              <a:rPr lang="en-US" b="1" dirty="0"/>
              <a:t> Warrant </a:t>
            </a:r>
            <a:endParaRPr lang="en-US" dirty="0"/>
          </a:p>
          <a:p>
            <a:endParaRPr lang="en-US" dirty="0"/>
          </a:p>
        </p:txBody>
      </p:sp>
    </p:spTree>
    <p:extLst>
      <p:ext uri="{BB962C8B-B14F-4D97-AF65-F5344CB8AC3E}">
        <p14:creationId xmlns:p14="http://schemas.microsoft.com/office/powerpoint/2010/main" val="375877132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Capital Expenditure Warrants</a:t>
            </a:r>
            <a:endParaRPr lang="en-US" dirty="0"/>
          </a:p>
        </p:txBody>
      </p:sp>
      <p:sp>
        <p:nvSpPr>
          <p:cNvPr id="3" name="Content Placeholder 2"/>
          <p:cNvSpPr>
            <a:spLocks noGrp="1"/>
          </p:cNvSpPr>
          <p:nvPr>
            <p:ph idx="1"/>
          </p:nvPr>
        </p:nvSpPr>
        <p:spPr/>
        <p:txBody>
          <a:bodyPr>
            <a:normAutofit fontScale="85000" lnSpcReduction="10000"/>
          </a:bodyPr>
          <a:lstStyle/>
          <a:p>
            <a:r>
              <a:rPr lang="en-US" b="1" dirty="0" smtClean="0"/>
              <a:t>(a) Development </a:t>
            </a:r>
            <a:r>
              <a:rPr lang="en-US" b="1" dirty="0"/>
              <a:t>Fund Annual General Warrant (DFAGW) </a:t>
            </a:r>
            <a:endParaRPr lang="en-US" dirty="0"/>
          </a:p>
          <a:p>
            <a:r>
              <a:rPr lang="en-US" dirty="0"/>
              <a:t>(b) </a:t>
            </a:r>
            <a:r>
              <a:rPr lang="en-US" b="1" dirty="0"/>
              <a:t>Provisional Development Fund General </a:t>
            </a:r>
            <a:r>
              <a:rPr lang="en-US" b="1" dirty="0" smtClean="0"/>
              <a:t>Warrant</a:t>
            </a:r>
            <a:endParaRPr lang="en-US" dirty="0"/>
          </a:p>
          <a:p>
            <a:r>
              <a:rPr lang="en-US" dirty="0"/>
              <a:t>(c) </a:t>
            </a:r>
            <a:r>
              <a:rPr lang="en-US" b="1" dirty="0"/>
              <a:t>Development Fund Supplementary General Warrant (DFSGW</a:t>
            </a:r>
            <a:r>
              <a:rPr lang="en-US" b="1" dirty="0" smtClean="0"/>
              <a:t>)</a:t>
            </a:r>
            <a:endParaRPr lang="en-US" dirty="0"/>
          </a:p>
          <a:p>
            <a:r>
              <a:rPr lang="en-US" dirty="0"/>
              <a:t>(d) </a:t>
            </a:r>
            <a:r>
              <a:rPr lang="en-US" b="1" dirty="0"/>
              <a:t>Development Fund Reserved Expenditure Warrant </a:t>
            </a:r>
            <a:endParaRPr lang="en-US" dirty="0"/>
          </a:p>
          <a:p>
            <a:r>
              <a:rPr lang="en-US" dirty="0"/>
              <a:t>(e) </a:t>
            </a:r>
            <a:r>
              <a:rPr lang="en-US" b="1" dirty="0"/>
              <a:t>Development Fund Supplementary </a:t>
            </a:r>
            <a:r>
              <a:rPr lang="en-US" b="1" dirty="0" smtClean="0"/>
              <a:t>Warrant</a:t>
            </a:r>
            <a:endParaRPr lang="en-US" dirty="0"/>
          </a:p>
          <a:p>
            <a:r>
              <a:rPr lang="en-US" dirty="0"/>
              <a:t>(f) </a:t>
            </a:r>
            <a:r>
              <a:rPr lang="en-US" b="1" dirty="0"/>
              <a:t>Development Fund Special </a:t>
            </a:r>
            <a:r>
              <a:rPr lang="en-US" b="1" dirty="0" smtClean="0"/>
              <a:t>Warrant</a:t>
            </a:r>
            <a:endParaRPr lang="en-US" dirty="0"/>
          </a:p>
          <a:p>
            <a:r>
              <a:rPr lang="en-US" dirty="0"/>
              <a:t>(g) </a:t>
            </a:r>
            <a:r>
              <a:rPr lang="en-US" b="1" dirty="0"/>
              <a:t>Development Fund </a:t>
            </a:r>
            <a:r>
              <a:rPr lang="en-US" b="1" dirty="0" err="1"/>
              <a:t>Virement</a:t>
            </a:r>
            <a:r>
              <a:rPr lang="en-US" b="1" dirty="0"/>
              <a:t> Warrant</a:t>
            </a:r>
            <a:r>
              <a:rPr lang="en-US" b="1" dirty="0" smtClean="0"/>
              <a:t>:</a:t>
            </a:r>
            <a:endParaRPr lang="en-US" dirty="0"/>
          </a:p>
          <a:p>
            <a:endParaRPr lang="en-US" dirty="0"/>
          </a:p>
        </p:txBody>
      </p:sp>
    </p:spTree>
    <p:extLst>
      <p:ext uri="{BB962C8B-B14F-4D97-AF65-F5344CB8AC3E}">
        <p14:creationId xmlns:p14="http://schemas.microsoft.com/office/powerpoint/2010/main" val="27930415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SIX</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pPr marL="0" indent="0" algn="ctr">
              <a:buNone/>
            </a:pPr>
            <a:r>
              <a:rPr lang="en-US" dirty="0" smtClean="0"/>
              <a:t>Government Books and Records</a:t>
            </a:r>
            <a:endParaRPr lang="en-US" dirty="0"/>
          </a:p>
        </p:txBody>
      </p:sp>
    </p:spTree>
    <p:extLst>
      <p:ext uri="{BB962C8B-B14F-4D97-AF65-F5344CB8AC3E}">
        <p14:creationId xmlns:p14="http://schemas.microsoft.com/office/powerpoint/2010/main" val="29355148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VOUCHERS</a:t>
            </a:r>
            <a:endParaRPr lang="en-US" dirty="0"/>
          </a:p>
        </p:txBody>
      </p:sp>
      <p:sp>
        <p:nvSpPr>
          <p:cNvPr id="3" name="Content Placeholder 2"/>
          <p:cNvSpPr>
            <a:spLocks noGrp="1"/>
          </p:cNvSpPr>
          <p:nvPr>
            <p:ph idx="1"/>
          </p:nvPr>
        </p:nvSpPr>
        <p:spPr/>
        <p:txBody>
          <a:bodyPr>
            <a:normAutofit fontScale="92500" lnSpcReduction="10000"/>
          </a:bodyPr>
          <a:lstStyle/>
          <a:p>
            <a:r>
              <a:rPr lang="en-US" dirty="0"/>
              <a:t>A voucher is a documentary evidence of payment or receipt of money which is available for future reference, accounting and auditing purposes. </a:t>
            </a:r>
          </a:p>
          <a:p>
            <a:r>
              <a:rPr lang="en-US" dirty="0" smtClean="0"/>
              <a:t>Types:</a:t>
            </a:r>
          </a:p>
          <a:p>
            <a:r>
              <a:rPr lang="en-US" dirty="0" smtClean="0"/>
              <a:t>Payment Voucher</a:t>
            </a:r>
          </a:p>
          <a:p>
            <a:r>
              <a:rPr lang="en-US" dirty="0" smtClean="0"/>
              <a:t>Receipt Voucher</a:t>
            </a:r>
          </a:p>
          <a:p>
            <a:r>
              <a:rPr lang="en-US" dirty="0" smtClean="0"/>
              <a:t>Adjustment Voucher</a:t>
            </a:r>
          </a:p>
          <a:p>
            <a:r>
              <a:rPr lang="en-US" dirty="0" smtClean="0"/>
              <a:t>Journal Voucher</a:t>
            </a:r>
          </a:p>
          <a:p>
            <a:r>
              <a:rPr lang="en-US" dirty="0" smtClean="0"/>
              <a:t>Salary Voucher</a:t>
            </a:r>
            <a:endParaRPr lang="en-US" dirty="0"/>
          </a:p>
        </p:txBody>
      </p:sp>
    </p:spTree>
    <p:extLst>
      <p:ext uri="{BB962C8B-B14F-4D97-AF65-F5344CB8AC3E}">
        <p14:creationId xmlns:p14="http://schemas.microsoft.com/office/powerpoint/2010/main" val="200894415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Cash Office</a:t>
            </a:r>
            <a:endParaRPr lang="en-US" dirty="0"/>
          </a:p>
        </p:txBody>
      </p:sp>
      <p:sp>
        <p:nvSpPr>
          <p:cNvPr id="3" name="Content Placeholder 2"/>
          <p:cNvSpPr>
            <a:spLocks noGrp="1"/>
          </p:cNvSpPr>
          <p:nvPr>
            <p:ph idx="1"/>
          </p:nvPr>
        </p:nvSpPr>
        <p:spPr/>
        <p:txBody>
          <a:bodyPr>
            <a:normAutofit fontScale="70000" lnSpcReduction="20000"/>
          </a:bodyPr>
          <a:lstStyle/>
          <a:p>
            <a:r>
              <a:rPr lang="en-US" b="1" dirty="0"/>
              <a:t>Essential Features of a Cash Office </a:t>
            </a:r>
            <a:endParaRPr lang="en-US" dirty="0"/>
          </a:p>
          <a:p>
            <a:r>
              <a:rPr lang="en-US" dirty="0"/>
              <a:t>i. Paying cage or cubicle. </a:t>
            </a:r>
          </a:p>
          <a:p>
            <a:r>
              <a:rPr lang="en-US" dirty="0"/>
              <a:t>ii. Notice to the public showing working hours in the office. </a:t>
            </a:r>
          </a:p>
          <a:p>
            <a:r>
              <a:rPr lang="en-US" dirty="0"/>
              <a:t>iii. Cash tank or Safe with dual control keys. </a:t>
            </a:r>
          </a:p>
          <a:p>
            <a:r>
              <a:rPr lang="en-US" dirty="0"/>
              <a:t>iv. Notice of restriction of entry by non-staff or unauthorized persons. </a:t>
            </a:r>
          </a:p>
          <a:p>
            <a:r>
              <a:rPr lang="en-US" dirty="0"/>
              <a:t>v. Security personnel. </a:t>
            </a:r>
          </a:p>
          <a:p>
            <a:r>
              <a:rPr lang="en-US" dirty="0"/>
              <a:t>vi. A Close Circuit Monitor. </a:t>
            </a:r>
          </a:p>
          <a:p>
            <a:r>
              <a:rPr lang="en-US" dirty="0"/>
              <a:t>vii. Security Alarm Device. </a:t>
            </a:r>
          </a:p>
          <a:p>
            <a:r>
              <a:rPr lang="en-US" dirty="0"/>
              <a:t>viii. Counting Machine. </a:t>
            </a:r>
          </a:p>
          <a:p>
            <a:r>
              <a:rPr lang="en-US" dirty="0"/>
              <a:t>ix. Mercury light. </a:t>
            </a:r>
          </a:p>
          <a:p>
            <a:r>
              <a:rPr lang="en-US" dirty="0"/>
              <a:t>x. Computer System. </a:t>
            </a:r>
          </a:p>
          <a:p>
            <a:r>
              <a:rPr lang="en-US" dirty="0"/>
              <a:t>xi. Fire Alarm.</a:t>
            </a:r>
          </a:p>
        </p:txBody>
      </p:sp>
    </p:spTree>
    <p:extLst>
      <p:ext uri="{BB962C8B-B14F-4D97-AF65-F5344CB8AC3E}">
        <p14:creationId xmlns:p14="http://schemas.microsoft.com/office/powerpoint/2010/main" val="3636790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Cash Office</a:t>
            </a:r>
            <a:endParaRPr lang="en-US" dirty="0"/>
          </a:p>
        </p:txBody>
      </p:sp>
      <p:sp>
        <p:nvSpPr>
          <p:cNvPr id="3" name="Content Placeholder 2"/>
          <p:cNvSpPr>
            <a:spLocks noGrp="1"/>
          </p:cNvSpPr>
          <p:nvPr>
            <p:ph idx="1"/>
          </p:nvPr>
        </p:nvSpPr>
        <p:spPr/>
        <p:txBody>
          <a:bodyPr>
            <a:normAutofit fontScale="85000" lnSpcReduction="20000"/>
          </a:bodyPr>
          <a:lstStyle/>
          <a:p>
            <a:r>
              <a:rPr lang="en-US" dirty="0"/>
              <a:t>a. Receipts and payments of liquid cash. </a:t>
            </a:r>
          </a:p>
          <a:p>
            <a:r>
              <a:rPr lang="en-US" dirty="0"/>
              <a:t>b. Safe custody of cash. </a:t>
            </a:r>
          </a:p>
          <a:p>
            <a:r>
              <a:rPr lang="en-US" dirty="0"/>
              <a:t>c. Maintenance of a conventional cash book to record all cash transactions. </a:t>
            </a:r>
          </a:p>
          <a:p>
            <a:r>
              <a:rPr lang="en-US" dirty="0"/>
              <a:t>d. Operation of the Ministry’s current account on which </a:t>
            </a:r>
            <a:r>
              <a:rPr lang="en-US" dirty="0" err="1"/>
              <a:t>cheques</a:t>
            </a:r>
            <a:r>
              <a:rPr lang="en-US" dirty="0"/>
              <a:t> are drawn. </a:t>
            </a:r>
          </a:p>
          <a:p>
            <a:r>
              <a:rPr lang="en-US" dirty="0"/>
              <a:t>e. Balancing of cash book transactions on daily basis. </a:t>
            </a:r>
          </a:p>
          <a:p>
            <a:r>
              <a:rPr lang="en-US" dirty="0"/>
              <a:t>f. Reconciliation of bank statement balances with cash book balances monthly or as at when required. </a:t>
            </a:r>
          </a:p>
          <a:p>
            <a:r>
              <a:rPr lang="en-US" dirty="0"/>
              <a:t>g. Submission of original cash book and all copies of vouchers to the accounts department</a:t>
            </a:r>
            <a:r>
              <a:rPr lang="en-US" dirty="0" smtClean="0"/>
              <a:t>.</a:t>
            </a:r>
            <a:endParaRPr lang="en-US" dirty="0"/>
          </a:p>
          <a:p>
            <a:endParaRPr lang="en-US" dirty="0"/>
          </a:p>
        </p:txBody>
      </p:sp>
    </p:spTree>
    <p:extLst>
      <p:ext uri="{BB962C8B-B14F-4D97-AF65-F5344CB8AC3E}">
        <p14:creationId xmlns:p14="http://schemas.microsoft.com/office/powerpoint/2010/main" val="230519537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Cash Book</a:t>
            </a:r>
            <a:endParaRPr lang="en-US" dirty="0"/>
          </a:p>
        </p:txBody>
      </p:sp>
      <p:sp>
        <p:nvSpPr>
          <p:cNvPr id="3" name="Content Placeholder 2"/>
          <p:cNvSpPr>
            <a:spLocks noGrp="1"/>
          </p:cNvSpPr>
          <p:nvPr>
            <p:ph idx="1"/>
          </p:nvPr>
        </p:nvSpPr>
        <p:spPr/>
        <p:txBody>
          <a:bodyPr/>
          <a:lstStyle/>
          <a:p>
            <a:r>
              <a:rPr lang="en-US" dirty="0"/>
              <a:t>There are three types of cash book kept in a Ministry. They are: </a:t>
            </a:r>
          </a:p>
          <a:p>
            <a:r>
              <a:rPr lang="en-US" dirty="0"/>
              <a:t>i. The Treasury Cash Book </a:t>
            </a:r>
          </a:p>
          <a:p>
            <a:r>
              <a:rPr lang="en-US" dirty="0"/>
              <a:t>ii. The </a:t>
            </a:r>
            <a:r>
              <a:rPr lang="en-US" dirty="0" err="1"/>
              <a:t>Imprest</a:t>
            </a:r>
            <a:r>
              <a:rPr lang="en-US" dirty="0"/>
              <a:t> Cash Book </a:t>
            </a:r>
          </a:p>
          <a:p>
            <a:r>
              <a:rPr lang="en-US" dirty="0"/>
              <a:t>iii. Revenue Collector’s Cash Book </a:t>
            </a:r>
          </a:p>
          <a:p>
            <a:pPr marL="0" indent="0">
              <a:buNone/>
            </a:pPr>
            <a:endParaRPr lang="en-US" dirty="0"/>
          </a:p>
        </p:txBody>
      </p:sp>
    </p:spTree>
    <p:extLst>
      <p:ext uri="{BB962C8B-B14F-4D97-AF65-F5344CB8AC3E}">
        <p14:creationId xmlns:p14="http://schemas.microsoft.com/office/powerpoint/2010/main" val="366203502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Treasury Cash Book</a:t>
            </a:r>
            <a:endParaRPr lang="en-US" dirty="0"/>
          </a:p>
        </p:txBody>
      </p:sp>
      <p:sp>
        <p:nvSpPr>
          <p:cNvPr id="3" name="Content Placeholder 2"/>
          <p:cNvSpPr>
            <a:spLocks noGrp="1"/>
          </p:cNvSpPr>
          <p:nvPr>
            <p:ph idx="1"/>
          </p:nvPr>
        </p:nvSpPr>
        <p:spPr/>
        <p:txBody>
          <a:bodyPr>
            <a:normAutofit lnSpcReduction="10000"/>
          </a:bodyPr>
          <a:lstStyle/>
          <a:p>
            <a:r>
              <a:rPr lang="en-US" b="1" i="1" dirty="0"/>
              <a:t>Receipt Side</a:t>
            </a:r>
            <a:r>
              <a:rPr lang="en-US" dirty="0"/>
              <a:t> consists of: Voucher No. and Date, From Whom Received, Head and Sub-head, Treasury Receipt No., Bank Credit Slip No., Deduction or Cash, Bank and Total Columns. </a:t>
            </a:r>
          </a:p>
          <a:p>
            <a:r>
              <a:rPr lang="en-US" b="1" i="1" dirty="0"/>
              <a:t>Payment Side</a:t>
            </a:r>
            <a:r>
              <a:rPr lang="en-US" dirty="0"/>
              <a:t> consists of: Voucher No. and Date, To Whom Paid, Head and Sub-head, Payee Bank, </a:t>
            </a:r>
            <a:r>
              <a:rPr lang="en-US" dirty="0" err="1"/>
              <a:t>Cheque</a:t>
            </a:r>
            <a:r>
              <a:rPr lang="en-US" dirty="0"/>
              <a:t> No., Total or Gross Amount, Deduction or Cash and Bank or Net. </a:t>
            </a:r>
          </a:p>
          <a:p>
            <a:pPr marL="0" indent="0">
              <a:buNone/>
            </a:pPr>
            <a:endParaRPr lang="en-US" dirty="0"/>
          </a:p>
        </p:txBody>
      </p:sp>
    </p:spTree>
    <p:extLst>
      <p:ext uri="{BB962C8B-B14F-4D97-AF65-F5344CB8AC3E}">
        <p14:creationId xmlns:p14="http://schemas.microsoft.com/office/powerpoint/2010/main" val="199954971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Impress Cash Book</a:t>
            </a:r>
            <a:endParaRPr lang="en-US" dirty="0"/>
          </a:p>
        </p:txBody>
      </p:sp>
      <p:sp>
        <p:nvSpPr>
          <p:cNvPr id="3" name="Content Placeholder 2"/>
          <p:cNvSpPr>
            <a:spLocks noGrp="1"/>
          </p:cNvSpPr>
          <p:nvPr>
            <p:ph idx="1"/>
          </p:nvPr>
        </p:nvSpPr>
        <p:spPr/>
        <p:txBody>
          <a:bodyPr/>
          <a:lstStyle/>
          <a:p>
            <a:r>
              <a:rPr lang="en-US" dirty="0" smtClean="0"/>
              <a:t>An </a:t>
            </a:r>
            <a:r>
              <a:rPr lang="en-US" dirty="0" err="1"/>
              <a:t>imprest</a:t>
            </a:r>
            <a:r>
              <a:rPr lang="en-US" dirty="0"/>
              <a:t> is defined by the “Financial Regulation” as the aggregate amount of cash advanced to government officers to meet up with urgent expenditure which is provided for in the budget but which vouchers cannot be prepared and presented immediately to the Sub-Accounting officer or the Accountant-General for payment. </a:t>
            </a:r>
          </a:p>
          <a:p>
            <a:endParaRPr lang="en-US" dirty="0"/>
          </a:p>
        </p:txBody>
      </p:sp>
    </p:spTree>
    <p:extLst>
      <p:ext uri="{BB962C8B-B14F-4D97-AF65-F5344CB8AC3E}">
        <p14:creationId xmlns:p14="http://schemas.microsoft.com/office/powerpoint/2010/main" val="2265613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Process of Public Sector Accounting (Contd.)</a:t>
            </a:r>
            <a:endParaRPr lang="en-US" dirty="0"/>
          </a:p>
        </p:txBody>
      </p:sp>
      <p:sp>
        <p:nvSpPr>
          <p:cNvPr id="3" name="Content Placeholder 2"/>
          <p:cNvSpPr>
            <a:spLocks noGrp="1"/>
          </p:cNvSpPr>
          <p:nvPr>
            <p:ph idx="1"/>
          </p:nvPr>
        </p:nvSpPr>
        <p:spPr/>
        <p:txBody>
          <a:bodyPr>
            <a:normAutofit fontScale="70000" lnSpcReduction="20000"/>
          </a:bodyPr>
          <a:lstStyle/>
          <a:p>
            <a:pPr marL="0" indent="0" algn="just">
              <a:buNone/>
            </a:pPr>
            <a:r>
              <a:rPr lang="en-US" b="1" dirty="0"/>
              <a:t>Summarizing </a:t>
            </a:r>
            <a:endParaRPr lang="en-US" dirty="0"/>
          </a:p>
          <a:p>
            <a:pPr algn="just"/>
            <a:r>
              <a:rPr lang="en-US" dirty="0"/>
              <a:t>Summarizing concerns the bringing together of all the classes of accounts and preparing them into reports periodically as statutorily or organizationally required. </a:t>
            </a:r>
          </a:p>
          <a:p>
            <a:pPr marL="0" indent="0" algn="just">
              <a:buNone/>
            </a:pPr>
            <a:r>
              <a:rPr lang="en-US" b="1" dirty="0" smtClean="0"/>
              <a:t>Communicating </a:t>
            </a:r>
            <a:endParaRPr lang="en-US" dirty="0"/>
          </a:p>
          <a:p>
            <a:pPr algn="just"/>
            <a:r>
              <a:rPr lang="en-US" dirty="0"/>
              <a:t>Communicating is about making available financial reports on all the government financial activities from the necessary accounting summaries to various interested parties. </a:t>
            </a:r>
            <a:endParaRPr lang="en-US" dirty="0" smtClean="0"/>
          </a:p>
          <a:p>
            <a:pPr marL="0" indent="0" algn="just">
              <a:buNone/>
            </a:pPr>
            <a:r>
              <a:rPr lang="en-US" b="1" dirty="0" smtClean="0"/>
              <a:t>Interpreting </a:t>
            </a:r>
            <a:endParaRPr lang="en-US" dirty="0"/>
          </a:p>
          <a:p>
            <a:pPr algn="just"/>
            <a:r>
              <a:rPr lang="en-US" dirty="0"/>
              <a:t>Interpreting ends the process by giving explanations on what has been reported in the various financial statements and reports, as regards the overall operations and performance of the relevant government organization(s). </a:t>
            </a:r>
          </a:p>
        </p:txBody>
      </p:sp>
    </p:spTree>
    <p:extLst>
      <p:ext uri="{BB962C8B-B14F-4D97-AF65-F5344CB8AC3E}">
        <p14:creationId xmlns:p14="http://schemas.microsoft.com/office/powerpoint/2010/main" val="356382908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Impress</a:t>
            </a:r>
            <a:endParaRPr lang="en-US" dirty="0"/>
          </a:p>
        </p:txBody>
      </p:sp>
      <p:sp>
        <p:nvSpPr>
          <p:cNvPr id="3" name="Content Placeholder 2"/>
          <p:cNvSpPr>
            <a:spLocks noGrp="1"/>
          </p:cNvSpPr>
          <p:nvPr>
            <p:ph idx="1"/>
          </p:nvPr>
        </p:nvSpPr>
        <p:spPr/>
        <p:txBody>
          <a:bodyPr>
            <a:normAutofit fontScale="92500" lnSpcReduction="20000"/>
          </a:bodyPr>
          <a:lstStyle/>
          <a:p>
            <a:r>
              <a:rPr lang="en-US" dirty="0"/>
              <a:t>i. </a:t>
            </a:r>
            <a:r>
              <a:rPr lang="en-US" b="1" i="1" dirty="0"/>
              <a:t>Standing </a:t>
            </a:r>
            <a:r>
              <a:rPr lang="en-US" b="1" i="1" dirty="0" err="1"/>
              <a:t>Imprest</a:t>
            </a:r>
            <a:r>
              <a:rPr lang="en-US" dirty="0"/>
              <a:t>: - This is a general </a:t>
            </a:r>
            <a:r>
              <a:rPr lang="en-US" dirty="0" err="1"/>
              <a:t>imprest</a:t>
            </a:r>
            <a:r>
              <a:rPr lang="en-US" dirty="0"/>
              <a:t> which is in use from the beginning of a fiscal year to the end of that year. It is re-</a:t>
            </a:r>
            <a:r>
              <a:rPr lang="en-US" dirty="0" err="1"/>
              <a:t>imbursed</a:t>
            </a:r>
            <a:r>
              <a:rPr lang="en-US" dirty="0"/>
              <a:t> as and when required. All standing </a:t>
            </a:r>
            <a:r>
              <a:rPr lang="en-US" dirty="0" err="1"/>
              <a:t>imprest</a:t>
            </a:r>
            <a:r>
              <a:rPr lang="en-US" dirty="0"/>
              <a:t> balances should be retired on or before 31st December of the year. </a:t>
            </a:r>
          </a:p>
          <a:p>
            <a:r>
              <a:rPr lang="en-US" dirty="0"/>
              <a:t>ii. </a:t>
            </a:r>
            <a:r>
              <a:rPr lang="en-US" b="1" i="1" dirty="0"/>
              <a:t>Special </a:t>
            </a:r>
            <a:r>
              <a:rPr lang="en-US" b="1" i="1" dirty="0" err="1"/>
              <a:t>Imprest</a:t>
            </a:r>
            <a:r>
              <a:rPr lang="en-US" b="1" i="1" dirty="0"/>
              <a:t> </a:t>
            </a:r>
            <a:r>
              <a:rPr lang="en-US" dirty="0"/>
              <a:t>– This is an </a:t>
            </a:r>
            <a:r>
              <a:rPr lang="en-US" dirty="0" err="1"/>
              <a:t>imprest</a:t>
            </a:r>
            <a:r>
              <a:rPr lang="en-US" dirty="0"/>
              <a:t> that is generated for special purpose when the need arises. Special </a:t>
            </a:r>
            <a:r>
              <a:rPr lang="en-US" dirty="0" err="1"/>
              <a:t>imprest</a:t>
            </a:r>
            <a:r>
              <a:rPr lang="en-US" dirty="0"/>
              <a:t> must be terminated and all balances retired immediately the purpose for which it is set up is achieved.</a:t>
            </a:r>
          </a:p>
          <a:p>
            <a:endParaRPr lang="en-US" dirty="0"/>
          </a:p>
        </p:txBody>
      </p:sp>
    </p:spTree>
    <p:extLst>
      <p:ext uri="{BB962C8B-B14F-4D97-AF65-F5344CB8AC3E}">
        <p14:creationId xmlns:p14="http://schemas.microsoft.com/office/powerpoint/2010/main" val="157236031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Revenue Collector’s cash book</a:t>
            </a:r>
            <a:endParaRPr lang="en-US" dirty="0"/>
          </a:p>
        </p:txBody>
      </p:sp>
      <p:sp>
        <p:nvSpPr>
          <p:cNvPr id="3" name="Content Placeholder 2"/>
          <p:cNvSpPr>
            <a:spLocks noGrp="1"/>
          </p:cNvSpPr>
          <p:nvPr>
            <p:ph idx="1"/>
          </p:nvPr>
        </p:nvSpPr>
        <p:spPr/>
        <p:txBody>
          <a:bodyPr>
            <a:normAutofit fontScale="85000" lnSpcReduction="20000"/>
          </a:bodyPr>
          <a:lstStyle/>
          <a:p>
            <a:r>
              <a:rPr lang="en-US" b="1" i="1" dirty="0"/>
              <a:t>The Debit Side</a:t>
            </a:r>
            <a:r>
              <a:rPr lang="en-US" dirty="0"/>
              <a:t>: - This is made up of the </a:t>
            </a:r>
            <a:r>
              <a:rPr lang="en-US" b="1" dirty="0"/>
              <a:t>date</a:t>
            </a:r>
            <a:r>
              <a:rPr lang="en-US" dirty="0"/>
              <a:t> on which the collection is made, </a:t>
            </a:r>
            <a:r>
              <a:rPr lang="en-US" b="1" dirty="0"/>
              <a:t>Revenue Receipt Number</a:t>
            </a:r>
            <a:r>
              <a:rPr lang="en-US" dirty="0"/>
              <a:t> (This is the number of the receipt issued to the payer), </a:t>
            </a:r>
            <a:r>
              <a:rPr lang="en-US" b="1" dirty="0"/>
              <a:t>Classification (head/subhead of the ministry or department)</a:t>
            </a:r>
            <a:r>
              <a:rPr lang="en-US" dirty="0"/>
              <a:t>, the description or particulars of the payment, usually the name of the payer (</a:t>
            </a:r>
            <a:r>
              <a:rPr lang="en-US" b="1" dirty="0"/>
              <a:t>From Whom</a:t>
            </a:r>
            <a:r>
              <a:rPr lang="en-US" dirty="0"/>
              <a:t>) and the </a:t>
            </a:r>
            <a:r>
              <a:rPr lang="en-US" b="1" dirty="0"/>
              <a:t>amount</a:t>
            </a:r>
            <a:r>
              <a:rPr lang="en-US" dirty="0"/>
              <a:t>. </a:t>
            </a:r>
          </a:p>
          <a:p>
            <a:r>
              <a:rPr lang="en-US" b="1" i="1" dirty="0"/>
              <a:t>The Credit Side</a:t>
            </a:r>
            <a:r>
              <a:rPr lang="en-US" dirty="0"/>
              <a:t>: - This is used to record the remittance of total revenue collected to the Sub-Accounting Officer by the revenue collector. The remittance could be daily, weekly or monthly or anytime </a:t>
            </a:r>
            <a:r>
              <a:rPr lang="en-US" b="1" dirty="0"/>
              <a:t>(Date)</a:t>
            </a:r>
            <a:r>
              <a:rPr lang="en-US" dirty="0"/>
              <a:t> the Sub-Accounting Officer directs.</a:t>
            </a:r>
          </a:p>
        </p:txBody>
      </p:sp>
    </p:spTree>
    <p:extLst>
      <p:ext uri="{BB962C8B-B14F-4D97-AF65-F5344CB8AC3E}">
        <p14:creationId xmlns:p14="http://schemas.microsoft.com/office/powerpoint/2010/main" val="352322190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Transcript</a:t>
            </a:r>
            <a:endParaRPr lang="en-US" dirty="0"/>
          </a:p>
        </p:txBody>
      </p:sp>
      <p:sp>
        <p:nvSpPr>
          <p:cNvPr id="3" name="Content Placeholder 2"/>
          <p:cNvSpPr>
            <a:spLocks noGrp="1"/>
          </p:cNvSpPr>
          <p:nvPr>
            <p:ph idx="1"/>
          </p:nvPr>
        </p:nvSpPr>
        <p:spPr/>
        <p:txBody>
          <a:bodyPr/>
          <a:lstStyle/>
          <a:p>
            <a:r>
              <a:rPr lang="en-US" dirty="0"/>
              <a:t>A transcript is a document by which self-accounting units transmit information on their financial transactions to the office of the Accountant-General to prepare the required financial statement. Transcripts replicate trial balances which are prepared in the private sector. </a:t>
            </a:r>
            <a:endParaRPr lang="en-US" dirty="0" smtClean="0"/>
          </a:p>
        </p:txBody>
      </p:sp>
    </p:spTree>
    <p:extLst>
      <p:ext uri="{BB962C8B-B14F-4D97-AF65-F5344CB8AC3E}">
        <p14:creationId xmlns:p14="http://schemas.microsoft.com/office/powerpoint/2010/main" val="383318674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Transcript</a:t>
            </a:r>
            <a:endParaRPr lang="en-US" dirty="0"/>
          </a:p>
        </p:txBody>
      </p:sp>
      <p:sp>
        <p:nvSpPr>
          <p:cNvPr id="3" name="Content Placeholder 2"/>
          <p:cNvSpPr>
            <a:spLocks noGrp="1"/>
          </p:cNvSpPr>
          <p:nvPr>
            <p:ph idx="1"/>
          </p:nvPr>
        </p:nvSpPr>
        <p:spPr/>
        <p:txBody>
          <a:bodyPr>
            <a:normAutofit lnSpcReduction="10000"/>
          </a:bodyPr>
          <a:lstStyle/>
          <a:p>
            <a:r>
              <a:rPr lang="en-US" dirty="0"/>
              <a:t>i. </a:t>
            </a:r>
            <a:r>
              <a:rPr lang="en-US" b="1" i="1" dirty="0"/>
              <a:t>Cash Transcript</a:t>
            </a:r>
            <a:r>
              <a:rPr lang="en-US" dirty="0"/>
              <a:t>: - This is the transcript used by self accounting and sub accounting units. It is also called Main Transcript. </a:t>
            </a:r>
          </a:p>
          <a:p>
            <a:r>
              <a:rPr lang="en-US" dirty="0"/>
              <a:t>ii. </a:t>
            </a:r>
            <a:r>
              <a:rPr lang="en-US" b="1" i="1" dirty="0"/>
              <a:t>Supplementary Transcript</a:t>
            </a:r>
            <a:r>
              <a:rPr lang="en-US" dirty="0"/>
              <a:t>: - This is used for summarizing and transmitting inter- ministerial or inter-governmental transactions. </a:t>
            </a:r>
          </a:p>
          <a:p>
            <a:r>
              <a:rPr lang="en-US" dirty="0"/>
              <a:t>iii. </a:t>
            </a:r>
            <a:r>
              <a:rPr lang="en-US" b="1" i="1" dirty="0"/>
              <a:t>Control Book or Control Sheets</a:t>
            </a:r>
            <a:r>
              <a:rPr lang="en-US" dirty="0"/>
              <a:t>: - This is the transcript used by Federal Pay Offices of the Federation. </a:t>
            </a:r>
          </a:p>
          <a:p>
            <a:pPr marL="0" indent="0">
              <a:buNone/>
            </a:pPr>
            <a:endParaRPr lang="en-US" dirty="0"/>
          </a:p>
        </p:txBody>
      </p:sp>
    </p:spTree>
    <p:extLst>
      <p:ext uri="{BB962C8B-B14F-4D97-AF65-F5344CB8AC3E}">
        <p14:creationId xmlns:p14="http://schemas.microsoft.com/office/powerpoint/2010/main" val="25413578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Documents to Accompany Transcripts</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a:t>
            </a:r>
            <a:r>
              <a:rPr lang="en-US" dirty="0"/>
              <a:t>. Bank Reconciliation statement. </a:t>
            </a:r>
          </a:p>
          <a:p>
            <a:r>
              <a:rPr lang="en-US" dirty="0"/>
              <a:t>ii, The cash and bank balances certificate: - This is required to certify that the actual cash and bank balances agree with the cash book and bank statement balances. </a:t>
            </a:r>
          </a:p>
          <a:p>
            <a:r>
              <a:rPr lang="en-US" dirty="0"/>
              <a:t>iii. Original copies of cash book. </a:t>
            </a:r>
          </a:p>
          <a:p>
            <a:r>
              <a:rPr lang="en-US" dirty="0"/>
              <a:t>iv. Breakdown of expenditure. </a:t>
            </a:r>
          </a:p>
          <a:p>
            <a:r>
              <a:rPr lang="en-US" dirty="0"/>
              <a:t>v. In limited self-accounting unit, the duplicate copies of vouchers should also accompany the transcript. </a:t>
            </a:r>
          </a:p>
          <a:p>
            <a:r>
              <a:rPr lang="en-US" dirty="0"/>
              <a:t>vi. List of outstanding vouchers</a:t>
            </a:r>
          </a:p>
          <a:p>
            <a:endParaRPr lang="en-US" dirty="0"/>
          </a:p>
        </p:txBody>
      </p:sp>
    </p:spTree>
    <p:extLst>
      <p:ext uri="{BB962C8B-B14F-4D97-AF65-F5344CB8AC3E}">
        <p14:creationId xmlns:p14="http://schemas.microsoft.com/office/powerpoint/2010/main" val="285720226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Bank Reconciliation Statement</a:t>
            </a:r>
            <a:endParaRPr lang="en-US" dirty="0"/>
          </a:p>
        </p:txBody>
      </p:sp>
      <p:sp>
        <p:nvSpPr>
          <p:cNvPr id="3" name="Content Placeholder 2"/>
          <p:cNvSpPr>
            <a:spLocks noGrp="1"/>
          </p:cNvSpPr>
          <p:nvPr>
            <p:ph idx="1"/>
          </p:nvPr>
        </p:nvSpPr>
        <p:spPr/>
        <p:txBody>
          <a:bodyPr>
            <a:normAutofit fontScale="85000" lnSpcReduction="20000"/>
          </a:bodyPr>
          <a:lstStyle/>
          <a:p>
            <a:r>
              <a:rPr lang="en-US" dirty="0"/>
              <a:t>This is required in order to ensure that the bank balance as contained in the bank statement agree with the cash book balance. Differences may arise as a result of any or a combination of the following: </a:t>
            </a:r>
          </a:p>
          <a:p>
            <a:r>
              <a:rPr lang="en-US" dirty="0"/>
              <a:t>a) </a:t>
            </a:r>
            <a:r>
              <a:rPr lang="en-US" dirty="0" err="1"/>
              <a:t>Unpresented</a:t>
            </a:r>
            <a:r>
              <a:rPr lang="en-US" dirty="0"/>
              <a:t> </a:t>
            </a:r>
            <a:r>
              <a:rPr lang="en-US" dirty="0" err="1" smtClean="0"/>
              <a:t>cheques</a:t>
            </a:r>
            <a:endParaRPr lang="en-US" dirty="0"/>
          </a:p>
          <a:p>
            <a:r>
              <a:rPr lang="en-US" dirty="0"/>
              <a:t>b) </a:t>
            </a:r>
            <a:r>
              <a:rPr lang="en-US" dirty="0" err="1"/>
              <a:t>Uncredited</a:t>
            </a:r>
            <a:r>
              <a:rPr lang="en-US" dirty="0"/>
              <a:t> </a:t>
            </a:r>
            <a:r>
              <a:rPr lang="en-US" dirty="0" err="1" smtClean="0"/>
              <a:t>cheques</a:t>
            </a:r>
            <a:endParaRPr lang="en-US" dirty="0"/>
          </a:p>
          <a:p>
            <a:r>
              <a:rPr lang="en-US" dirty="0" smtClean="0"/>
              <a:t>c) Direct Credits</a:t>
            </a:r>
            <a:endParaRPr lang="en-US" dirty="0"/>
          </a:p>
          <a:p>
            <a:r>
              <a:rPr lang="en-US" dirty="0"/>
              <a:t>d) Standing </a:t>
            </a:r>
            <a:r>
              <a:rPr lang="en-US" dirty="0" smtClean="0"/>
              <a:t>Order</a:t>
            </a:r>
            <a:endParaRPr lang="en-US" dirty="0"/>
          </a:p>
          <a:p>
            <a:r>
              <a:rPr lang="en-US" dirty="0"/>
              <a:t>e) Others: - These include bank charges, commission on turnover, </a:t>
            </a:r>
            <a:r>
              <a:rPr lang="en-US" dirty="0" err="1"/>
              <a:t>cheque</a:t>
            </a:r>
            <a:r>
              <a:rPr lang="en-US" dirty="0"/>
              <a:t> book e. t. c. It could also be due to error on the part of the bank or the cashier keeping the Cash book. </a:t>
            </a:r>
          </a:p>
          <a:p>
            <a:endParaRPr lang="en-US" dirty="0"/>
          </a:p>
        </p:txBody>
      </p:sp>
    </p:spTree>
    <p:extLst>
      <p:ext uri="{BB962C8B-B14F-4D97-AF65-F5344CB8AC3E}">
        <p14:creationId xmlns:p14="http://schemas.microsoft.com/office/powerpoint/2010/main" val="24491647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documents required for </a:t>
            </a:r>
            <a:r>
              <a:rPr lang="en-US" dirty="0" smtClean="0"/>
              <a:t>the bank reconciliation statement</a:t>
            </a:r>
            <a:endParaRPr lang="en-US" dirty="0"/>
          </a:p>
        </p:txBody>
      </p:sp>
      <p:sp>
        <p:nvSpPr>
          <p:cNvPr id="3" name="Content Placeholder 2"/>
          <p:cNvSpPr>
            <a:spLocks noGrp="1"/>
          </p:cNvSpPr>
          <p:nvPr>
            <p:ph idx="1"/>
          </p:nvPr>
        </p:nvSpPr>
        <p:spPr/>
        <p:txBody>
          <a:bodyPr/>
          <a:lstStyle/>
          <a:p>
            <a:endParaRPr lang="en-US" dirty="0"/>
          </a:p>
          <a:p>
            <a:r>
              <a:rPr lang="en-US" dirty="0"/>
              <a:t>i. </a:t>
            </a:r>
            <a:r>
              <a:rPr lang="en-US" dirty="0" err="1"/>
              <a:t>Cheque</a:t>
            </a:r>
            <a:r>
              <a:rPr lang="en-US" dirty="0"/>
              <a:t> summary register </a:t>
            </a:r>
          </a:p>
          <a:p>
            <a:r>
              <a:rPr lang="en-US" dirty="0"/>
              <a:t>ii. The cash book </a:t>
            </a:r>
          </a:p>
          <a:p>
            <a:r>
              <a:rPr lang="en-US" dirty="0"/>
              <a:t>iii. </a:t>
            </a:r>
            <a:r>
              <a:rPr lang="en-US" dirty="0" err="1"/>
              <a:t>Cheque</a:t>
            </a:r>
            <a:r>
              <a:rPr lang="en-US" dirty="0"/>
              <a:t> stubs </a:t>
            </a:r>
          </a:p>
          <a:p>
            <a:r>
              <a:rPr lang="en-US" dirty="0"/>
              <a:t>iv. Bank statements. </a:t>
            </a:r>
          </a:p>
          <a:p>
            <a:r>
              <a:rPr lang="en-US" dirty="0"/>
              <a:t>v. Previous month’s bank reconciliation statement</a:t>
            </a:r>
          </a:p>
          <a:p>
            <a:pPr marL="0" indent="0">
              <a:buNone/>
            </a:pPr>
            <a:endParaRPr lang="en-US" dirty="0"/>
          </a:p>
        </p:txBody>
      </p:sp>
    </p:spTree>
    <p:extLst>
      <p:ext uri="{BB962C8B-B14F-4D97-AF65-F5344CB8AC3E}">
        <p14:creationId xmlns:p14="http://schemas.microsoft.com/office/powerpoint/2010/main" val="84099028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Advances</a:t>
            </a:r>
            <a:endParaRPr lang="en-US" dirty="0"/>
          </a:p>
        </p:txBody>
      </p:sp>
      <p:sp>
        <p:nvSpPr>
          <p:cNvPr id="3" name="Content Placeholder 2"/>
          <p:cNvSpPr>
            <a:spLocks noGrp="1"/>
          </p:cNvSpPr>
          <p:nvPr>
            <p:ph idx="1"/>
          </p:nvPr>
        </p:nvSpPr>
        <p:spPr/>
        <p:txBody>
          <a:bodyPr>
            <a:normAutofit fontScale="85000" lnSpcReduction="20000"/>
          </a:bodyPr>
          <a:lstStyle/>
          <a:p>
            <a:r>
              <a:rPr lang="en-US" dirty="0"/>
              <a:t>Advances can be defined as cash credits granted to an employee in a firm, establishment or institution where he is employed. </a:t>
            </a:r>
            <a:endParaRPr lang="en-US" dirty="0" smtClean="0"/>
          </a:p>
          <a:p>
            <a:r>
              <a:rPr lang="en-US" b="1" i="1" dirty="0" smtClean="0"/>
              <a:t>1</a:t>
            </a:r>
            <a:r>
              <a:rPr lang="en-US" b="1" i="1" dirty="0"/>
              <a:t>. Non Personal Advances</a:t>
            </a:r>
            <a:r>
              <a:rPr lang="en-US" dirty="0"/>
              <a:t>: - They are authorized by the Minister of Finance through the Auditor-General for the Federation. </a:t>
            </a:r>
          </a:p>
          <a:p>
            <a:r>
              <a:rPr lang="en-US" dirty="0"/>
              <a:t>They are advances used to write off loss of public funds through theft, overpayment, misappropriation, fraud or abandonment of revenue receivable and Personal Advances. </a:t>
            </a:r>
          </a:p>
          <a:p>
            <a:r>
              <a:rPr lang="en-US" b="1" i="1" dirty="0"/>
              <a:t>2. Personal Advances</a:t>
            </a:r>
            <a:r>
              <a:rPr lang="en-US" dirty="0"/>
              <a:t>: - These are advances of cash to individual officers in the public sector.</a:t>
            </a:r>
          </a:p>
        </p:txBody>
      </p:sp>
    </p:spTree>
    <p:extLst>
      <p:ext uri="{BB962C8B-B14F-4D97-AF65-F5344CB8AC3E}">
        <p14:creationId xmlns:p14="http://schemas.microsoft.com/office/powerpoint/2010/main" val="186864166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DVEA Book</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DVEA book is </a:t>
            </a:r>
            <a:r>
              <a:rPr lang="en-US" dirty="0"/>
              <a:t>simply referred to as the Vote Book</a:t>
            </a:r>
            <a:r>
              <a:rPr lang="en-US" dirty="0" smtClean="0"/>
              <a:t>.</a:t>
            </a:r>
          </a:p>
          <a:p>
            <a:r>
              <a:rPr lang="en-US" dirty="0" smtClean="0"/>
              <a:t>Its Purpose Include:</a:t>
            </a:r>
          </a:p>
          <a:p>
            <a:r>
              <a:rPr lang="en-US" dirty="0"/>
              <a:t>To have absolute control over expenditure. </a:t>
            </a:r>
          </a:p>
          <a:p>
            <a:r>
              <a:rPr lang="en-US" dirty="0"/>
              <a:t>ii. To prevent any reckless spending or abuse of vote in a Ministry or Department. </a:t>
            </a:r>
          </a:p>
          <a:p>
            <a:r>
              <a:rPr lang="en-US" dirty="0"/>
              <a:t>iii. To ensure that votes meant for a particular expenditure are not </a:t>
            </a:r>
            <a:r>
              <a:rPr lang="en-US" dirty="0" err="1"/>
              <a:t>channelled</a:t>
            </a:r>
            <a:r>
              <a:rPr lang="en-US" dirty="0"/>
              <a:t> to other expenditures which are not provided for in the approved budget. </a:t>
            </a:r>
          </a:p>
          <a:p>
            <a:r>
              <a:rPr lang="en-US" dirty="0"/>
              <a:t>iv. To reveal balances available. </a:t>
            </a:r>
          </a:p>
          <a:p>
            <a:r>
              <a:rPr lang="en-US" dirty="0"/>
              <a:t>v. To show all commitments and outstanding liabilities. </a:t>
            </a:r>
          </a:p>
          <a:p>
            <a:r>
              <a:rPr lang="en-US" dirty="0"/>
              <a:t>vi. To review uncommitted balance at a glance. </a:t>
            </a:r>
          </a:p>
          <a:p>
            <a:pPr marL="0" indent="0">
              <a:buNone/>
            </a:pPr>
            <a:endParaRPr lang="en-US" dirty="0"/>
          </a:p>
        </p:txBody>
      </p:sp>
    </p:spTree>
    <p:extLst>
      <p:ext uri="{BB962C8B-B14F-4D97-AF65-F5344CB8AC3E}">
        <p14:creationId xmlns:p14="http://schemas.microsoft.com/office/powerpoint/2010/main" val="34375875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SEVEN</a:t>
            </a:r>
            <a:endParaRPr lang="en-US" dirty="0"/>
          </a:p>
        </p:txBody>
      </p:sp>
      <p:sp>
        <p:nvSpPr>
          <p:cNvPr id="3" name="Content Placeholder 2"/>
          <p:cNvSpPr>
            <a:spLocks noGrp="1"/>
          </p:cNvSpPr>
          <p:nvPr>
            <p:ph idx="1"/>
          </p:nvPr>
        </p:nvSpPr>
        <p:spPr/>
        <p:txBody>
          <a:bodyPr/>
          <a:lstStyle/>
          <a:p>
            <a:endParaRPr lang="en-US" b="1" dirty="0" smtClean="0"/>
          </a:p>
          <a:p>
            <a:endParaRPr lang="en-US" b="1" dirty="0"/>
          </a:p>
          <a:p>
            <a:pPr marL="0" indent="0">
              <a:buNone/>
            </a:pPr>
            <a:endParaRPr lang="en-US" b="1" dirty="0" smtClean="0"/>
          </a:p>
          <a:p>
            <a:pPr algn="ctr"/>
            <a:r>
              <a:rPr lang="en-US" b="1" dirty="0" smtClean="0"/>
              <a:t>GOVERNMENT </a:t>
            </a:r>
            <a:r>
              <a:rPr lang="en-US" b="1" dirty="0"/>
              <a:t>FINANCIAL REPORTING AND ITS REFORMS IN NIGERIA</a:t>
            </a:r>
            <a:endParaRPr lang="en-US" dirty="0"/>
          </a:p>
          <a:p>
            <a:pPr algn="ctr"/>
            <a:endParaRPr lang="en-US" dirty="0"/>
          </a:p>
          <a:p>
            <a:endParaRPr lang="en-US" dirty="0" smtClean="0"/>
          </a:p>
          <a:p>
            <a:endParaRPr lang="en-US" dirty="0"/>
          </a:p>
        </p:txBody>
      </p:sp>
    </p:spTree>
    <p:extLst>
      <p:ext uri="{BB962C8B-B14F-4D97-AF65-F5344CB8AC3E}">
        <p14:creationId xmlns:p14="http://schemas.microsoft.com/office/powerpoint/2010/main" val="3464669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Not-for-profit organizations</a:t>
            </a:r>
            <a:endParaRPr lang="en-US" dirty="0"/>
          </a:p>
        </p:txBody>
      </p:sp>
      <p:sp>
        <p:nvSpPr>
          <p:cNvPr id="3" name="Content Placeholder 2"/>
          <p:cNvSpPr>
            <a:spLocks noGrp="1"/>
          </p:cNvSpPr>
          <p:nvPr>
            <p:ph idx="1"/>
          </p:nvPr>
        </p:nvSpPr>
        <p:spPr/>
        <p:txBody>
          <a:bodyPr>
            <a:normAutofit fontScale="77500" lnSpcReduction="20000"/>
          </a:bodyPr>
          <a:lstStyle/>
          <a:p>
            <a:pPr marL="0" indent="0" algn="just">
              <a:buNone/>
            </a:pPr>
            <a:r>
              <a:rPr lang="en-US" dirty="0"/>
              <a:t>Not-for-profit organizations </a:t>
            </a:r>
            <a:r>
              <a:rPr lang="en-US" dirty="0" smtClean="0"/>
              <a:t>can be broadly </a:t>
            </a:r>
            <a:r>
              <a:rPr lang="en-US" dirty="0"/>
              <a:t>classified </a:t>
            </a:r>
            <a:r>
              <a:rPr lang="en-US" dirty="0" smtClean="0"/>
              <a:t>into two:</a:t>
            </a:r>
            <a:endParaRPr lang="en-US" dirty="0"/>
          </a:p>
          <a:p>
            <a:pPr lvl="0" algn="just"/>
            <a:r>
              <a:rPr lang="en-US" b="1" dirty="0"/>
              <a:t>Type A Not-for-profit Organizations:</a:t>
            </a:r>
            <a:r>
              <a:rPr lang="en-US" dirty="0"/>
              <a:t> </a:t>
            </a:r>
            <a:r>
              <a:rPr lang="en-US" dirty="0" smtClean="0"/>
              <a:t>Organizations </a:t>
            </a:r>
            <a:r>
              <a:rPr lang="en-US" dirty="0"/>
              <a:t>whose financial resources are obtained entirely or almost entirely from the sale of goods and services. </a:t>
            </a:r>
            <a:r>
              <a:rPr lang="en-US" dirty="0" smtClean="0"/>
              <a:t>Examples </a:t>
            </a:r>
            <a:r>
              <a:rPr lang="en-US" dirty="0"/>
              <a:t>include NNPC, CBN, NDIC, NSITF, CAC, NPA, FAAN, SEC, NCC, NAFDAC, FIRS, Nigerian Custom Services and Nigeria Telecommunication. </a:t>
            </a:r>
            <a:endParaRPr lang="en-US" dirty="0" smtClean="0"/>
          </a:p>
          <a:p>
            <a:pPr marL="0" lvl="0" indent="0" algn="just">
              <a:buNone/>
            </a:pPr>
            <a:endParaRPr lang="en-US" dirty="0"/>
          </a:p>
          <a:p>
            <a:pPr lvl="0" algn="just"/>
            <a:r>
              <a:rPr lang="en-US" b="1" dirty="0"/>
              <a:t>Type B Not-for-profit Organizations:</a:t>
            </a:r>
            <a:r>
              <a:rPr lang="en-US" dirty="0"/>
              <a:t> This is a Not-for-profit Organization that is financed from sources other than sale of goods and services</a:t>
            </a:r>
            <a:r>
              <a:rPr lang="en-US" dirty="0" smtClean="0"/>
              <a:t>. </a:t>
            </a:r>
            <a:r>
              <a:rPr lang="en-US" dirty="0"/>
              <a:t>Examples include Police Force, Military and FRSC.</a:t>
            </a:r>
          </a:p>
          <a:p>
            <a:endParaRPr lang="en-US" dirty="0"/>
          </a:p>
        </p:txBody>
      </p:sp>
    </p:spTree>
    <p:extLst>
      <p:ext uri="{BB962C8B-B14F-4D97-AF65-F5344CB8AC3E}">
        <p14:creationId xmlns:p14="http://schemas.microsoft.com/office/powerpoint/2010/main" val="110312256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Final Accounts of Federal Government</a:t>
            </a:r>
            <a:endParaRPr lang="en-US" dirty="0"/>
          </a:p>
        </p:txBody>
      </p:sp>
      <p:sp>
        <p:nvSpPr>
          <p:cNvPr id="3" name="Content Placeholder 2"/>
          <p:cNvSpPr>
            <a:spLocks noGrp="1"/>
          </p:cNvSpPr>
          <p:nvPr>
            <p:ph idx="1"/>
          </p:nvPr>
        </p:nvSpPr>
        <p:spPr/>
        <p:txBody>
          <a:bodyPr/>
          <a:lstStyle/>
          <a:p>
            <a:r>
              <a:rPr lang="en-US" dirty="0" smtClean="0"/>
              <a:t>Information for preparation of final accounts of federal government can be obtained from:</a:t>
            </a:r>
          </a:p>
          <a:p>
            <a:r>
              <a:rPr lang="en-US" dirty="0"/>
              <a:t>(a) Transcripts from the Ministries and Extra-Ministerial Departments. </a:t>
            </a:r>
          </a:p>
          <a:p>
            <a:r>
              <a:rPr lang="en-US" dirty="0"/>
              <a:t>(b) Accounts from the Federal Pay Offices, States and Local Government Councils. </a:t>
            </a:r>
          </a:p>
          <a:p>
            <a:r>
              <a:rPr lang="en-US" dirty="0"/>
              <a:t>(c) Accounts from the Nigeria High Commissions Overseas.</a:t>
            </a:r>
          </a:p>
          <a:p>
            <a:endParaRPr lang="en-US" dirty="0"/>
          </a:p>
        </p:txBody>
      </p:sp>
    </p:spTree>
    <p:extLst>
      <p:ext uri="{BB962C8B-B14F-4D97-AF65-F5344CB8AC3E}">
        <p14:creationId xmlns:p14="http://schemas.microsoft.com/office/powerpoint/2010/main" val="177739939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Contents of annual </a:t>
            </a:r>
            <a:r>
              <a:rPr lang="en-US" dirty="0"/>
              <a:t>financial statements: </a:t>
            </a:r>
            <a:br>
              <a:rPr lang="en-US" dirty="0"/>
            </a:b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t>
            </a:r>
            <a:r>
              <a:rPr lang="en-US" dirty="0"/>
              <a:t>a) Cash flow Statement - Statement No 1.0 </a:t>
            </a:r>
          </a:p>
          <a:p>
            <a:r>
              <a:rPr lang="en-US" dirty="0"/>
              <a:t>(b) Statement of Assets and Liabilities - Statement No 2.0 </a:t>
            </a:r>
          </a:p>
          <a:p>
            <a:r>
              <a:rPr lang="en-US" dirty="0"/>
              <a:t>(c) Statement of Consolidated Revenue Fund; No 3.0 </a:t>
            </a:r>
          </a:p>
          <a:p>
            <a:r>
              <a:rPr lang="en-US" dirty="0"/>
              <a:t>(d) Statement of Capital Development Fund; No 4.0 </a:t>
            </a:r>
          </a:p>
          <a:p>
            <a:r>
              <a:rPr lang="en-US" dirty="0"/>
              <a:t>(e) Notes to the Account; </a:t>
            </a:r>
          </a:p>
          <a:p>
            <a:r>
              <a:rPr lang="en-US" dirty="0"/>
              <a:t>(f) Performance Reports; </a:t>
            </a:r>
          </a:p>
          <a:p>
            <a:r>
              <a:rPr lang="en-US" dirty="0"/>
              <a:t>(g) Statistical Reports; </a:t>
            </a:r>
          </a:p>
          <a:p>
            <a:r>
              <a:rPr lang="en-US" dirty="0"/>
              <a:t>(h) Accounting Policies. </a:t>
            </a:r>
          </a:p>
          <a:p>
            <a:r>
              <a:rPr lang="en-US" dirty="0"/>
              <a:t>(i) Note on public debt</a:t>
            </a:r>
          </a:p>
          <a:p>
            <a:endParaRPr lang="en-US" dirty="0"/>
          </a:p>
        </p:txBody>
      </p:sp>
    </p:spTree>
    <p:extLst>
      <p:ext uri="{BB962C8B-B14F-4D97-AF65-F5344CB8AC3E}">
        <p14:creationId xmlns:p14="http://schemas.microsoft.com/office/powerpoint/2010/main" val="381226044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Limitations of financial reporting in the public sector</a:t>
            </a:r>
            <a:endParaRPr lang="en-US" dirty="0"/>
          </a:p>
        </p:txBody>
      </p:sp>
      <p:sp>
        <p:nvSpPr>
          <p:cNvPr id="3" name="Content Placeholder 2"/>
          <p:cNvSpPr>
            <a:spLocks noGrp="1"/>
          </p:cNvSpPr>
          <p:nvPr>
            <p:ph idx="1"/>
          </p:nvPr>
        </p:nvSpPr>
        <p:spPr/>
        <p:txBody>
          <a:bodyPr/>
          <a:lstStyle/>
          <a:p>
            <a:r>
              <a:rPr lang="en-US" dirty="0" smtClean="0"/>
              <a:t>Diversity of users</a:t>
            </a:r>
          </a:p>
          <a:p>
            <a:r>
              <a:rPr lang="en-US" dirty="0" smtClean="0"/>
              <a:t>Inadequate information</a:t>
            </a:r>
          </a:p>
          <a:p>
            <a:r>
              <a:rPr lang="en-US" dirty="0" smtClean="0"/>
              <a:t>Delay in preparation of reports</a:t>
            </a:r>
          </a:p>
          <a:p>
            <a:r>
              <a:rPr lang="en-US" dirty="0" smtClean="0"/>
              <a:t>Human resource constraints</a:t>
            </a:r>
          </a:p>
          <a:p>
            <a:r>
              <a:rPr lang="en-US" dirty="0" smtClean="0"/>
              <a:t>Inaccurate data</a:t>
            </a:r>
            <a:endParaRPr lang="en-US" dirty="0"/>
          </a:p>
        </p:txBody>
      </p:sp>
    </p:spTree>
    <p:extLst>
      <p:ext uri="{BB962C8B-B14F-4D97-AF65-F5344CB8AC3E}">
        <p14:creationId xmlns:p14="http://schemas.microsoft.com/office/powerpoint/2010/main" val="29532701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Treasury Single Account (TSA)</a:t>
            </a:r>
          </a:p>
        </p:txBody>
      </p:sp>
      <p:sp>
        <p:nvSpPr>
          <p:cNvPr id="3" name="Content Placeholder 2"/>
          <p:cNvSpPr>
            <a:spLocks noGrp="1"/>
          </p:cNvSpPr>
          <p:nvPr>
            <p:ph idx="1"/>
          </p:nvPr>
        </p:nvSpPr>
        <p:spPr/>
        <p:txBody>
          <a:bodyPr>
            <a:normAutofit fontScale="85000" lnSpcReduction="10000"/>
          </a:bodyPr>
          <a:lstStyle/>
          <a:p>
            <a:r>
              <a:rPr lang="en-US" dirty="0"/>
              <a:t>The Treasury Single Account (TSA) is part of the Public Financial Management (PFM) Reforms approved in 2004. </a:t>
            </a:r>
            <a:endParaRPr lang="en-US" dirty="0" smtClean="0"/>
          </a:p>
          <a:p>
            <a:r>
              <a:rPr lang="en-US" dirty="0" smtClean="0"/>
              <a:t>The </a:t>
            </a:r>
            <a:r>
              <a:rPr lang="en-US" dirty="0"/>
              <a:t>TSA is a bank account or set of linked accounts through which Government transacts financial operations. </a:t>
            </a:r>
            <a:endParaRPr lang="en-US" dirty="0" smtClean="0"/>
          </a:p>
          <a:p>
            <a:r>
              <a:rPr lang="en-US" dirty="0" smtClean="0"/>
              <a:t>It </a:t>
            </a:r>
            <a:r>
              <a:rPr lang="en-US" dirty="0"/>
              <a:t>is a unified structure that gives consolidated view of Government Cash resources with a view to strengthening effective budget implementation, check idle cash balances, make planning easy and allow for effective decision making.</a:t>
            </a:r>
          </a:p>
          <a:p>
            <a:pPr marL="0" indent="0">
              <a:buNone/>
            </a:pPr>
            <a:endParaRPr lang="en-US" dirty="0"/>
          </a:p>
        </p:txBody>
      </p:sp>
    </p:spTree>
    <p:extLst>
      <p:ext uri="{BB962C8B-B14F-4D97-AF65-F5344CB8AC3E}">
        <p14:creationId xmlns:p14="http://schemas.microsoft.com/office/powerpoint/2010/main" val="31606096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of TSA</a:t>
            </a:r>
            <a:endParaRPr lang="en-US" dirty="0"/>
          </a:p>
        </p:txBody>
      </p:sp>
      <p:sp>
        <p:nvSpPr>
          <p:cNvPr id="3" name="Content Placeholder 2"/>
          <p:cNvSpPr>
            <a:spLocks noGrp="1"/>
          </p:cNvSpPr>
          <p:nvPr>
            <p:ph idx="1"/>
          </p:nvPr>
        </p:nvSpPr>
        <p:spPr/>
        <p:txBody>
          <a:bodyPr>
            <a:normAutofit fontScale="85000" lnSpcReduction="10000"/>
          </a:bodyPr>
          <a:lstStyle/>
          <a:p>
            <a:r>
              <a:rPr lang="en-US" dirty="0"/>
              <a:t>a) Ensuring that sufficient cash is available as and when needed to meet payment commitments; </a:t>
            </a:r>
          </a:p>
          <a:p>
            <a:r>
              <a:rPr lang="en-US" dirty="0"/>
              <a:t>b) Controlling the aggregate of cash flows within fiscal, monetary and legal limits; </a:t>
            </a:r>
          </a:p>
          <a:p>
            <a:r>
              <a:rPr lang="en-US" dirty="0"/>
              <a:t>c) Improving the management of Government’s domestic borrowing </a:t>
            </a:r>
            <a:r>
              <a:rPr lang="en-US" dirty="0" err="1"/>
              <a:t>programmes</a:t>
            </a:r>
            <a:r>
              <a:rPr lang="en-US" dirty="0"/>
              <a:t>; </a:t>
            </a:r>
          </a:p>
          <a:p>
            <a:r>
              <a:rPr lang="en-US" dirty="0"/>
              <a:t>d) Enhancing operating efficiency through the provision of high quality services at minimal costs; </a:t>
            </a:r>
          </a:p>
          <a:p>
            <a:r>
              <a:rPr lang="en-US" dirty="0"/>
              <a:t>e) Investing of excess or idle cash; </a:t>
            </a:r>
          </a:p>
          <a:p>
            <a:r>
              <a:rPr lang="en-US" dirty="0"/>
              <a:t>f) Ensuring greater accountability in public expenditure.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28846536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Automated accounting transaction recording and reporting system (</a:t>
            </a:r>
            <a:r>
              <a:rPr lang="en-US" sz="4000" b="1" dirty="0"/>
              <a:t>ATRRS</a:t>
            </a:r>
            <a:r>
              <a:rPr lang="en-US" sz="4000" b="1" dirty="0" smtClean="0"/>
              <a:t>) </a:t>
            </a:r>
            <a:r>
              <a:rPr lang="en-US" dirty="0"/>
              <a:t/>
            </a:r>
            <a:br>
              <a:rPr lang="en-US" dirty="0"/>
            </a:br>
            <a:endParaRPr lang="en-US" dirty="0"/>
          </a:p>
        </p:txBody>
      </p:sp>
      <p:sp>
        <p:nvSpPr>
          <p:cNvPr id="3" name="Content Placeholder 2"/>
          <p:cNvSpPr>
            <a:spLocks noGrp="1"/>
          </p:cNvSpPr>
          <p:nvPr>
            <p:ph idx="1"/>
          </p:nvPr>
        </p:nvSpPr>
        <p:spPr/>
        <p:txBody>
          <a:bodyPr>
            <a:normAutofit fontScale="92500"/>
          </a:bodyPr>
          <a:lstStyle/>
          <a:p>
            <a:r>
              <a:rPr lang="en-US" dirty="0" smtClean="0"/>
              <a:t>It </a:t>
            </a:r>
            <a:r>
              <a:rPr lang="en-US" dirty="0"/>
              <a:t>is an ICT based </a:t>
            </a:r>
            <a:r>
              <a:rPr lang="en-US" b="1" dirty="0"/>
              <a:t>Accounting Software application which facilitates the input of Accounting Transactions, its reconciliation and the generation of Standard Accounting Reports that meet the required Standard of the Treasury. </a:t>
            </a:r>
            <a:endParaRPr lang="en-US" dirty="0"/>
          </a:p>
          <a:p>
            <a:r>
              <a:rPr lang="en-US" dirty="0" smtClean="0"/>
              <a:t>It </a:t>
            </a:r>
            <a:r>
              <a:rPr lang="en-US" dirty="0"/>
              <a:t>provides a leverage solution to automate the manual recording of the accounting transactions in the Line Ministries, Agencies and </a:t>
            </a:r>
            <a:r>
              <a:rPr lang="en-US" dirty="0" err="1"/>
              <a:t>Parastatals</a:t>
            </a:r>
            <a:r>
              <a:rPr lang="en-US" dirty="0"/>
              <a:t> of Government. </a:t>
            </a:r>
          </a:p>
          <a:p>
            <a:endParaRPr lang="en-US" dirty="0"/>
          </a:p>
        </p:txBody>
      </p:sp>
    </p:spTree>
    <p:extLst>
      <p:ext uri="{BB962C8B-B14F-4D97-AF65-F5344CB8AC3E}">
        <p14:creationId xmlns:p14="http://schemas.microsoft.com/office/powerpoint/2010/main" val="48383021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Integrated personnel &amp; payroll information system </a:t>
            </a:r>
            <a:r>
              <a:rPr lang="en-US" b="1" dirty="0"/>
              <a:t>(IPPIS) </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dirty="0" smtClean="0"/>
              <a:t>IPPIS </a:t>
            </a:r>
            <a:r>
              <a:rPr lang="en-US" dirty="0"/>
              <a:t>was conceived by the Federal Government of Nigeria (FGN) </a:t>
            </a:r>
            <a:r>
              <a:rPr lang="en-US" b="1" dirty="0"/>
              <a:t>to improve the effectiveness and efficiency in the storage of personnel records and administration of monthly payroll</a:t>
            </a:r>
            <a:r>
              <a:rPr lang="en-US" dirty="0"/>
              <a:t> in such a way as to enhance confidence in staff emolument costs and budgeting.</a:t>
            </a:r>
          </a:p>
          <a:p>
            <a:endParaRPr lang="en-US" dirty="0"/>
          </a:p>
        </p:txBody>
      </p:sp>
    </p:spTree>
    <p:extLst>
      <p:ext uri="{BB962C8B-B14F-4D97-AF65-F5344CB8AC3E}">
        <p14:creationId xmlns:p14="http://schemas.microsoft.com/office/powerpoint/2010/main" val="232542115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t>Government integrated financial management information system (</a:t>
            </a:r>
            <a:r>
              <a:rPr lang="en-US" sz="3600" b="1" dirty="0"/>
              <a:t>GIFMIS)</a:t>
            </a:r>
            <a:r>
              <a:rPr lang="en-US" sz="4000" b="1" dirty="0"/>
              <a:t> </a:t>
            </a:r>
            <a:r>
              <a:rPr lang="en-US" sz="4000" dirty="0"/>
              <a:t/>
            </a:r>
            <a:br>
              <a:rPr lang="en-US" sz="4000" dirty="0"/>
            </a:br>
            <a:endParaRPr lang="en-US" sz="4000" dirty="0"/>
          </a:p>
        </p:txBody>
      </p:sp>
      <p:sp>
        <p:nvSpPr>
          <p:cNvPr id="3" name="Content Placeholder 2"/>
          <p:cNvSpPr>
            <a:spLocks noGrp="1"/>
          </p:cNvSpPr>
          <p:nvPr>
            <p:ph idx="1"/>
          </p:nvPr>
        </p:nvSpPr>
        <p:spPr/>
        <p:txBody>
          <a:bodyPr>
            <a:normAutofit fontScale="85000" lnSpcReduction="10000"/>
          </a:bodyPr>
          <a:lstStyle/>
          <a:p>
            <a:r>
              <a:rPr lang="en-US" dirty="0" smtClean="0"/>
              <a:t>GIFMIS </a:t>
            </a:r>
            <a:r>
              <a:rPr lang="en-US" dirty="0"/>
              <a:t>is a sub component of the ERGP (Economic Reform and Governance Project) which will support </a:t>
            </a:r>
            <a:r>
              <a:rPr lang="en-US" b="1" dirty="0"/>
              <a:t>the public resource management and targeted anti-corruption initiatives area through modernizing fiscal processes using better methods, techniques and information technology.</a:t>
            </a:r>
            <a:r>
              <a:rPr lang="en-US" dirty="0"/>
              <a:t> </a:t>
            </a:r>
            <a:endParaRPr lang="en-US" dirty="0" smtClean="0"/>
          </a:p>
          <a:p>
            <a:r>
              <a:rPr lang="en-US" dirty="0" smtClean="0"/>
              <a:t>It </a:t>
            </a:r>
            <a:r>
              <a:rPr lang="en-US" dirty="0"/>
              <a:t>is </a:t>
            </a:r>
            <a:r>
              <a:rPr lang="en-US" b="1" dirty="0"/>
              <a:t>an IT based system for budget management and accounting</a:t>
            </a:r>
            <a:r>
              <a:rPr lang="en-US" dirty="0"/>
              <a:t> that is being implemented </a:t>
            </a:r>
            <a:r>
              <a:rPr lang="en-US" dirty="0" smtClean="0"/>
              <a:t>to </a:t>
            </a:r>
            <a:r>
              <a:rPr lang="en-US" dirty="0"/>
              <a:t>improve </a:t>
            </a:r>
            <a:r>
              <a:rPr lang="en-US" dirty="0" smtClean="0"/>
              <a:t>public </a:t>
            </a:r>
            <a:r>
              <a:rPr lang="en-US" dirty="0"/>
              <a:t>e</a:t>
            </a:r>
            <a:r>
              <a:rPr lang="en-US" dirty="0" smtClean="0"/>
              <a:t>xpenditure </a:t>
            </a:r>
            <a:r>
              <a:rPr lang="en-US" dirty="0"/>
              <a:t>m</a:t>
            </a:r>
            <a:r>
              <a:rPr lang="en-US" dirty="0" smtClean="0"/>
              <a:t>anagement </a:t>
            </a:r>
            <a:r>
              <a:rPr lang="en-US" dirty="0"/>
              <a:t>processes, enhance greater accountability and transparency across Ministries and Agencies. </a:t>
            </a:r>
          </a:p>
          <a:p>
            <a:endParaRPr lang="en-US" dirty="0"/>
          </a:p>
        </p:txBody>
      </p:sp>
    </p:spTree>
    <p:extLst>
      <p:ext uri="{BB962C8B-B14F-4D97-AF65-F5344CB8AC3E}">
        <p14:creationId xmlns:p14="http://schemas.microsoft.com/office/powerpoint/2010/main" val="158413851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EIGHT</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pPr marL="0" indent="0" algn="ctr">
              <a:buNone/>
            </a:pPr>
            <a:r>
              <a:rPr lang="en-US" dirty="0" smtClean="0"/>
              <a:t>LOCAL GOVERNMENT ACCOUNTING</a:t>
            </a:r>
            <a:endParaRPr lang="en-US" dirty="0"/>
          </a:p>
        </p:txBody>
      </p:sp>
    </p:spTree>
    <p:extLst>
      <p:ext uri="{BB962C8B-B14F-4D97-AF65-F5344CB8AC3E}">
        <p14:creationId xmlns:p14="http://schemas.microsoft.com/office/powerpoint/2010/main" val="413321535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Local Government</a:t>
            </a:r>
          </a:p>
        </p:txBody>
      </p:sp>
      <p:sp>
        <p:nvSpPr>
          <p:cNvPr id="3" name="Content Placeholder 2"/>
          <p:cNvSpPr>
            <a:spLocks noGrp="1"/>
          </p:cNvSpPr>
          <p:nvPr>
            <p:ph idx="1"/>
          </p:nvPr>
        </p:nvSpPr>
        <p:spPr/>
        <p:txBody>
          <a:bodyPr>
            <a:normAutofit lnSpcReduction="10000"/>
          </a:bodyPr>
          <a:lstStyle/>
          <a:p>
            <a:r>
              <a:rPr lang="en-US" dirty="0"/>
              <a:t>Local Government relates directly with the people in a community. </a:t>
            </a:r>
            <a:endParaRPr lang="en-US" dirty="0" smtClean="0"/>
          </a:p>
          <a:p>
            <a:r>
              <a:rPr lang="en-US" dirty="0" smtClean="0"/>
              <a:t>It </a:t>
            </a:r>
            <a:r>
              <a:rPr lang="en-US" dirty="0"/>
              <a:t>is the </a:t>
            </a:r>
            <a:r>
              <a:rPr lang="en-US" dirty="0" smtClean="0"/>
              <a:t>third tier of government </a:t>
            </a:r>
            <a:r>
              <a:rPr lang="en-US" dirty="0"/>
              <a:t>through which the populace have their aspirations and grievances attended </a:t>
            </a:r>
            <a:r>
              <a:rPr lang="en-US" dirty="0" smtClean="0"/>
              <a:t>to. </a:t>
            </a:r>
          </a:p>
          <a:p>
            <a:r>
              <a:rPr lang="en-US" dirty="0" smtClean="0"/>
              <a:t>While </a:t>
            </a:r>
            <a:r>
              <a:rPr lang="en-US" dirty="0"/>
              <a:t>the Federal Government has control over them, State Governments too have considerable influence over Local Governments.</a:t>
            </a:r>
          </a:p>
          <a:p>
            <a:endParaRPr lang="en-US" dirty="0"/>
          </a:p>
        </p:txBody>
      </p:sp>
    </p:spTree>
    <p:extLst>
      <p:ext uri="{BB962C8B-B14F-4D97-AF65-F5344CB8AC3E}">
        <p14:creationId xmlns:p14="http://schemas.microsoft.com/office/powerpoint/2010/main" val="1840531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Objectives of Public Sector Accounting</a:t>
            </a:r>
            <a:endParaRPr lang="en-US" dirty="0"/>
          </a:p>
        </p:txBody>
      </p:sp>
      <p:sp>
        <p:nvSpPr>
          <p:cNvPr id="3" name="Content Placeholder 2"/>
          <p:cNvSpPr>
            <a:spLocks noGrp="1"/>
          </p:cNvSpPr>
          <p:nvPr>
            <p:ph idx="1"/>
          </p:nvPr>
        </p:nvSpPr>
        <p:spPr/>
        <p:txBody>
          <a:bodyPr/>
          <a:lstStyle/>
          <a:p>
            <a:pPr marL="0" lvl="0" indent="0" algn="just">
              <a:buNone/>
            </a:pPr>
            <a:r>
              <a:rPr lang="en-US" dirty="0" smtClean="0"/>
              <a:t>Include:</a:t>
            </a:r>
          </a:p>
          <a:p>
            <a:pPr lvl="0" algn="just"/>
            <a:r>
              <a:rPr lang="en-US" dirty="0" smtClean="0"/>
              <a:t>Ascertaining </a:t>
            </a:r>
            <a:r>
              <a:rPr lang="en-US" dirty="0"/>
              <a:t>the legitimacy of transactions and their compliance with the established norms, regulations and </a:t>
            </a:r>
            <a:r>
              <a:rPr lang="en-US" dirty="0" smtClean="0"/>
              <a:t>statutes</a:t>
            </a:r>
            <a:endParaRPr lang="en-US" dirty="0"/>
          </a:p>
          <a:p>
            <a:pPr lvl="0" algn="just"/>
            <a:r>
              <a:rPr lang="en-US" dirty="0"/>
              <a:t>Providing evidence of </a:t>
            </a:r>
            <a:r>
              <a:rPr lang="en-US" dirty="0" smtClean="0"/>
              <a:t>stewardship</a:t>
            </a:r>
            <a:endParaRPr lang="en-US" dirty="0"/>
          </a:p>
          <a:p>
            <a:pPr lvl="0" algn="just"/>
            <a:r>
              <a:rPr lang="en-US" dirty="0"/>
              <a:t>Assisting planning and </a:t>
            </a:r>
            <a:r>
              <a:rPr lang="en-US" dirty="0" smtClean="0"/>
              <a:t>control</a:t>
            </a:r>
            <a:endParaRPr lang="en-US" dirty="0"/>
          </a:p>
          <a:p>
            <a:pPr lvl="0" algn="just"/>
            <a:r>
              <a:rPr lang="en-US" dirty="0"/>
              <a:t>Assisting objective and timely </a:t>
            </a:r>
            <a:r>
              <a:rPr lang="en-US" dirty="0" smtClean="0"/>
              <a:t>reporting </a:t>
            </a:r>
            <a:endParaRPr lang="en-US" dirty="0"/>
          </a:p>
          <a:p>
            <a:pPr lvl="0" algn="just"/>
            <a:r>
              <a:rPr lang="en-US" dirty="0"/>
              <a:t>Providing the basis for </a:t>
            </a:r>
            <a:r>
              <a:rPr lang="en-US" dirty="0" smtClean="0"/>
              <a:t>decision-making</a:t>
            </a:r>
            <a:endParaRPr lang="en-US" dirty="0"/>
          </a:p>
          <a:p>
            <a:endParaRPr lang="en-US" dirty="0"/>
          </a:p>
        </p:txBody>
      </p:sp>
    </p:spTree>
    <p:extLst>
      <p:ext uri="{BB962C8B-B14F-4D97-AF65-F5344CB8AC3E}">
        <p14:creationId xmlns:p14="http://schemas.microsoft.com/office/powerpoint/2010/main" val="356899936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Local Government</a:t>
            </a:r>
            <a:endParaRPr lang="en-US" dirty="0"/>
          </a:p>
        </p:txBody>
      </p:sp>
      <p:sp>
        <p:nvSpPr>
          <p:cNvPr id="3" name="Content Placeholder 2"/>
          <p:cNvSpPr>
            <a:spLocks noGrp="1"/>
          </p:cNvSpPr>
          <p:nvPr>
            <p:ph idx="1"/>
          </p:nvPr>
        </p:nvSpPr>
        <p:spPr/>
        <p:txBody>
          <a:bodyPr>
            <a:normAutofit fontScale="62500" lnSpcReduction="20000"/>
          </a:bodyPr>
          <a:lstStyle/>
          <a:p>
            <a:r>
              <a:rPr lang="en-US" dirty="0"/>
              <a:t>(</a:t>
            </a:r>
            <a:r>
              <a:rPr lang="en-US" dirty="0" smtClean="0"/>
              <a:t>a) </a:t>
            </a:r>
            <a:r>
              <a:rPr lang="en-US" dirty="0"/>
              <a:t>Registration of all births, deaths and </a:t>
            </a:r>
            <a:r>
              <a:rPr lang="en-US" dirty="0" smtClean="0"/>
              <a:t>marriages</a:t>
            </a:r>
          </a:p>
          <a:p>
            <a:r>
              <a:rPr lang="en-US" dirty="0" smtClean="0"/>
              <a:t>(</a:t>
            </a:r>
            <a:r>
              <a:rPr lang="en-US" dirty="0"/>
              <a:t>b) Collection of rates, radio and television </a:t>
            </a:r>
            <a:r>
              <a:rPr lang="en-US" dirty="0" err="1"/>
              <a:t>licences</a:t>
            </a:r>
            <a:r>
              <a:rPr lang="en-US" dirty="0"/>
              <a:t>; </a:t>
            </a:r>
          </a:p>
          <a:p>
            <a:r>
              <a:rPr lang="en-US" dirty="0"/>
              <a:t>(c) Establishment and maintenance of cemeteries, burial grounds and homes for the destitute or infirmed/invalids; </a:t>
            </a:r>
          </a:p>
          <a:p>
            <a:r>
              <a:rPr lang="en-US" dirty="0"/>
              <a:t>(d) Licensing of bicycles, trucks (other than mechanically propelled trucks), canoes, wheel barrows and carts; </a:t>
            </a:r>
          </a:p>
          <a:p>
            <a:r>
              <a:rPr lang="en-US" dirty="0"/>
              <a:t>(e) Establishment, maintenance and regulation of slaughter houses, slaughter slabs, markets, motor parks and public conveniences; </a:t>
            </a:r>
          </a:p>
          <a:p>
            <a:r>
              <a:rPr lang="en-US" dirty="0"/>
              <a:t>(f) Construction and maintenance of roads, streets, street lightings, drains and other public highways, parks, gardens, open spaces, or such public facilities as may be prescribed from time to time by the House of Assembly of a State; </a:t>
            </a:r>
          </a:p>
          <a:p>
            <a:r>
              <a:rPr lang="en-US" dirty="0"/>
              <a:t>(g) Naming of roads and streets and numbering of houses; </a:t>
            </a:r>
          </a:p>
          <a:p>
            <a:r>
              <a:rPr lang="en-US" dirty="0"/>
              <a:t>(h) Provision and maintenance of public conveniences, sewage and refuse </a:t>
            </a:r>
            <a:r>
              <a:rPr lang="en-US" dirty="0" smtClean="0"/>
              <a:t>disposal</a:t>
            </a:r>
            <a:endParaRPr lang="en-US" dirty="0"/>
          </a:p>
          <a:p>
            <a:endParaRPr lang="en-US" dirty="0"/>
          </a:p>
        </p:txBody>
      </p:sp>
    </p:spTree>
    <p:extLst>
      <p:ext uri="{BB962C8B-B14F-4D97-AF65-F5344CB8AC3E}">
        <p14:creationId xmlns:p14="http://schemas.microsoft.com/office/powerpoint/2010/main" val="230420224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organs or key officers in a Local Government</a:t>
            </a:r>
          </a:p>
        </p:txBody>
      </p:sp>
      <p:sp>
        <p:nvSpPr>
          <p:cNvPr id="3" name="Content Placeholder 2"/>
          <p:cNvSpPr>
            <a:spLocks noGrp="1"/>
          </p:cNvSpPr>
          <p:nvPr>
            <p:ph idx="1"/>
          </p:nvPr>
        </p:nvSpPr>
        <p:spPr/>
        <p:txBody>
          <a:bodyPr>
            <a:normAutofit/>
          </a:bodyPr>
          <a:lstStyle/>
          <a:p>
            <a:r>
              <a:rPr lang="en-US" dirty="0" smtClean="0"/>
              <a:t>(</a:t>
            </a:r>
            <a:r>
              <a:rPr lang="en-US" dirty="0"/>
              <a:t>a) Chairman. </a:t>
            </a:r>
          </a:p>
          <a:p>
            <a:r>
              <a:rPr lang="en-US" dirty="0"/>
              <a:t>(b) Vice-Chairman. </a:t>
            </a:r>
          </a:p>
          <a:p>
            <a:r>
              <a:rPr lang="en-US" dirty="0"/>
              <a:t>(c) Secretary. </a:t>
            </a:r>
          </a:p>
          <a:p>
            <a:r>
              <a:rPr lang="en-US" dirty="0"/>
              <a:t>(d) Treasurer. </a:t>
            </a:r>
          </a:p>
          <a:p>
            <a:r>
              <a:rPr lang="en-US" dirty="0"/>
              <a:t>(e) Head of Personnel Management. </a:t>
            </a:r>
          </a:p>
          <a:p>
            <a:r>
              <a:rPr lang="en-US" dirty="0"/>
              <a:t>(f) Legislature. </a:t>
            </a:r>
          </a:p>
          <a:p>
            <a:endParaRPr lang="en-US" dirty="0"/>
          </a:p>
        </p:txBody>
      </p:sp>
    </p:spTree>
    <p:extLst>
      <p:ext uri="{BB962C8B-B14F-4D97-AF65-F5344CB8AC3E}">
        <p14:creationId xmlns:p14="http://schemas.microsoft.com/office/powerpoint/2010/main" val="100956869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Financial control in Local Governments</a:t>
            </a:r>
          </a:p>
        </p:txBody>
      </p:sp>
      <p:sp>
        <p:nvSpPr>
          <p:cNvPr id="3" name="Content Placeholder 2"/>
          <p:cNvSpPr>
            <a:spLocks noGrp="1"/>
          </p:cNvSpPr>
          <p:nvPr>
            <p:ph idx="1"/>
          </p:nvPr>
        </p:nvSpPr>
        <p:spPr/>
        <p:txBody>
          <a:bodyPr/>
          <a:lstStyle/>
          <a:p>
            <a:r>
              <a:rPr lang="en-US" dirty="0"/>
              <a:t>Financial control in Local Governments can be classified into two. These are: - </a:t>
            </a:r>
            <a:endParaRPr lang="en-US" dirty="0" smtClean="0"/>
          </a:p>
          <a:p>
            <a:r>
              <a:rPr lang="en-US" dirty="0" smtClean="0"/>
              <a:t>(</a:t>
            </a:r>
            <a:r>
              <a:rPr lang="en-US" dirty="0"/>
              <a:t>a) Internal Control and </a:t>
            </a:r>
            <a:endParaRPr lang="en-US" dirty="0" smtClean="0"/>
          </a:p>
          <a:p>
            <a:r>
              <a:rPr lang="en-US" dirty="0" smtClean="0"/>
              <a:t>(</a:t>
            </a:r>
            <a:r>
              <a:rPr lang="en-US" dirty="0"/>
              <a:t>b) External Control. </a:t>
            </a:r>
          </a:p>
          <a:p>
            <a:pPr marL="0" indent="0">
              <a:buNone/>
            </a:pPr>
            <a:endParaRPr lang="en-US" dirty="0"/>
          </a:p>
          <a:p>
            <a:endParaRPr lang="en-US" dirty="0"/>
          </a:p>
        </p:txBody>
      </p:sp>
    </p:spTree>
    <p:extLst>
      <p:ext uri="{BB962C8B-B14F-4D97-AF65-F5344CB8AC3E}">
        <p14:creationId xmlns:p14="http://schemas.microsoft.com/office/powerpoint/2010/main" val="344632587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Financial Memoranda for Local Government</a:t>
            </a:r>
          </a:p>
        </p:txBody>
      </p:sp>
      <p:sp>
        <p:nvSpPr>
          <p:cNvPr id="3" name="Content Placeholder 2"/>
          <p:cNvSpPr>
            <a:spLocks noGrp="1"/>
          </p:cNvSpPr>
          <p:nvPr>
            <p:ph idx="1"/>
          </p:nvPr>
        </p:nvSpPr>
        <p:spPr/>
        <p:txBody>
          <a:bodyPr/>
          <a:lstStyle/>
          <a:p>
            <a:r>
              <a:rPr lang="en-US" dirty="0"/>
              <a:t>The Financial Memoranda for Local Government is a publication by the Federal Government which </a:t>
            </a:r>
            <a:r>
              <a:rPr lang="en-US" dirty="0" smtClean="0"/>
              <a:t>contains:</a:t>
            </a:r>
          </a:p>
          <a:p>
            <a:r>
              <a:rPr lang="en-US" dirty="0" smtClean="0"/>
              <a:t> </a:t>
            </a:r>
            <a:r>
              <a:rPr lang="en-US" dirty="0"/>
              <a:t>the administrative guidelines, </a:t>
            </a:r>
            <a:endParaRPr lang="en-US" dirty="0" smtClean="0"/>
          </a:p>
          <a:p>
            <a:r>
              <a:rPr lang="en-US" dirty="0" smtClean="0"/>
              <a:t>the </a:t>
            </a:r>
            <a:r>
              <a:rPr lang="en-US" dirty="0"/>
              <a:t>existing systems of checks and balances </a:t>
            </a:r>
            <a:endParaRPr lang="en-US" dirty="0" smtClean="0"/>
          </a:p>
          <a:p>
            <a:r>
              <a:rPr lang="en-US" dirty="0" smtClean="0"/>
              <a:t>as </a:t>
            </a:r>
            <a:r>
              <a:rPr lang="en-US" dirty="0"/>
              <a:t>well as the roles of all the officers from the Chief Accounting Officer, the Chairman, to the officer at the lowest cadre. </a:t>
            </a:r>
          </a:p>
          <a:p>
            <a:endParaRPr lang="en-US" dirty="0"/>
          </a:p>
        </p:txBody>
      </p:sp>
    </p:spTree>
    <p:extLst>
      <p:ext uri="{BB962C8B-B14F-4D97-AF65-F5344CB8AC3E}">
        <p14:creationId xmlns:p14="http://schemas.microsoft.com/office/powerpoint/2010/main" val="186450011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Auditing of Local Government accounts</a:t>
            </a:r>
          </a:p>
        </p:txBody>
      </p:sp>
      <p:sp>
        <p:nvSpPr>
          <p:cNvPr id="3" name="Content Placeholder 2"/>
          <p:cNvSpPr>
            <a:spLocks noGrp="1"/>
          </p:cNvSpPr>
          <p:nvPr>
            <p:ph idx="1"/>
          </p:nvPr>
        </p:nvSpPr>
        <p:spPr/>
        <p:txBody>
          <a:bodyPr/>
          <a:lstStyle/>
          <a:p>
            <a:r>
              <a:rPr lang="en-US" dirty="0"/>
              <a:t>Auditing of Local Government accounts can be classified into two parts. These </a:t>
            </a:r>
            <a:r>
              <a:rPr lang="en-US" dirty="0" smtClean="0"/>
              <a:t>are: </a:t>
            </a:r>
            <a:endParaRPr lang="en-US" dirty="0"/>
          </a:p>
          <a:p>
            <a:r>
              <a:rPr lang="en-US" dirty="0"/>
              <a:t>a) Internal Auditing </a:t>
            </a:r>
          </a:p>
          <a:p>
            <a:r>
              <a:rPr lang="en-US" dirty="0"/>
              <a:t>b) External Auditing </a:t>
            </a:r>
          </a:p>
          <a:p>
            <a:endParaRPr lang="en-US" dirty="0"/>
          </a:p>
        </p:txBody>
      </p:sp>
    </p:spTree>
    <p:extLst>
      <p:ext uri="{BB962C8B-B14F-4D97-AF65-F5344CB8AC3E}">
        <p14:creationId xmlns:p14="http://schemas.microsoft.com/office/powerpoint/2010/main" val="233503801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Problems facing Local Governments in Nigeria</a:t>
            </a:r>
            <a:endParaRPr lang="en-US" dirty="0"/>
          </a:p>
        </p:txBody>
      </p:sp>
      <p:sp>
        <p:nvSpPr>
          <p:cNvPr id="3" name="Content Placeholder 2"/>
          <p:cNvSpPr>
            <a:spLocks noGrp="1"/>
          </p:cNvSpPr>
          <p:nvPr>
            <p:ph idx="1"/>
          </p:nvPr>
        </p:nvSpPr>
        <p:spPr/>
        <p:txBody>
          <a:bodyPr>
            <a:normAutofit fontScale="85000" lnSpcReduction="20000"/>
          </a:bodyPr>
          <a:lstStyle/>
          <a:p>
            <a:r>
              <a:rPr lang="en-US" dirty="0"/>
              <a:t>(a) Local Government Councils are not allowed to raise tax or introduce a new form of tax without express permission from the State Government. </a:t>
            </a:r>
          </a:p>
          <a:p>
            <a:r>
              <a:rPr lang="en-US" dirty="0"/>
              <a:t>(b) They have limited revenue sources. </a:t>
            </a:r>
          </a:p>
          <a:p>
            <a:r>
              <a:rPr lang="en-US" dirty="0"/>
              <a:t>(c) They cannot raise loans or maintain loan funds without permission. </a:t>
            </a:r>
          </a:p>
          <a:p>
            <a:r>
              <a:rPr lang="en-US" dirty="0"/>
              <a:t>(d) Because they cannot raise loans, Councils find it difficult to execute essential capital development projects. </a:t>
            </a:r>
          </a:p>
          <a:p>
            <a:r>
              <a:rPr lang="en-US" dirty="0"/>
              <a:t>(e) Poor revenue collections may cause delay in the payment of staff salaries and difficulty in executing essential capital development projects. </a:t>
            </a:r>
          </a:p>
          <a:p>
            <a:endParaRPr lang="en-US" dirty="0"/>
          </a:p>
        </p:txBody>
      </p:sp>
    </p:spTree>
    <p:extLst>
      <p:ext uri="{BB962C8B-B14F-4D97-AF65-F5344CB8AC3E}">
        <p14:creationId xmlns:p14="http://schemas.microsoft.com/office/powerpoint/2010/main" val="265946241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NINE</a:t>
            </a:r>
            <a:endParaRPr lang="en-US" dirty="0"/>
          </a:p>
        </p:txBody>
      </p:sp>
      <p:sp>
        <p:nvSpPr>
          <p:cNvPr id="3" name="Content Placeholder 2"/>
          <p:cNvSpPr>
            <a:spLocks noGrp="1"/>
          </p:cNvSpPr>
          <p:nvPr>
            <p:ph idx="1"/>
          </p:nvPr>
        </p:nvSpPr>
        <p:spPr/>
        <p:txBody>
          <a:bodyPr/>
          <a:lstStyle/>
          <a:p>
            <a:endParaRPr lang="en-US" b="1" dirty="0" smtClean="0"/>
          </a:p>
          <a:p>
            <a:endParaRPr lang="en-US" b="1" dirty="0"/>
          </a:p>
          <a:p>
            <a:endParaRPr lang="en-US" b="1" dirty="0" smtClean="0"/>
          </a:p>
          <a:p>
            <a:pPr marL="0" indent="0" algn="ctr">
              <a:buNone/>
            </a:pPr>
            <a:r>
              <a:rPr lang="en-US" b="1" dirty="0" smtClean="0"/>
              <a:t>STORES </a:t>
            </a:r>
            <a:r>
              <a:rPr lang="en-US" b="1" dirty="0"/>
              <a:t>AND STORES ACCOUNTING</a:t>
            </a:r>
            <a:endParaRPr lang="en-US" dirty="0"/>
          </a:p>
          <a:p>
            <a:pPr marL="0" indent="0">
              <a:buNone/>
            </a:pPr>
            <a:endParaRPr lang="en-US" dirty="0"/>
          </a:p>
        </p:txBody>
      </p:sp>
    </p:spTree>
    <p:extLst>
      <p:ext uri="{BB962C8B-B14F-4D97-AF65-F5344CB8AC3E}">
        <p14:creationId xmlns:p14="http://schemas.microsoft.com/office/powerpoint/2010/main" val="106460982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Stores</a:t>
            </a:r>
            <a:endParaRPr lang="en-US" dirty="0"/>
          </a:p>
        </p:txBody>
      </p:sp>
      <p:sp>
        <p:nvSpPr>
          <p:cNvPr id="3" name="Content Placeholder 2"/>
          <p:cNvSpPr>
            <a:spLocks noGrp="1"/>
          </p:cNvSpPr>
          <p:nvPr>
            <p:ph idx="1"/>
          </p:nvPr>
        </p:nvSpPr>
        <p:spPr/>
        <p:txBody>
          <a:bodyPr/>
          <a:lstStyle/>
          <a:p>
            <a:r>
              <a:rPr lang="en-US" dirty="0"/>
              <a:t>“Stores include all moveable property purchased with public funds or otherwise acquired by Government.” </a:t>
            </a:r>
            <a:endParaRPr lang="en-US" dirty="0" smtClean="0"/>
          </a:p>
          <a:p>
            <a:r>
              <a:rPr lang="en-US" dirty="0" smtClean="0"/>
              <a:t>Stores </a:t>
            </a:r>
            <a:r>
              <a:rPr lang="en-US" dirty="0"/>
              <a:t>in Public Sector Accounting simply refer to stock of materials purchased with Government money for official use.</a:t>
            </a:r>
            <a:endParaRPr lang="en-US" dirty="0"/>
          </a:p>
        </p:txBody>
      </p:sp>
    </p:spTree>
    <p:extLst>
      <p:ext uri="{BB962C8B-B14F-4D97-AF65-F5344CB8AC3E}">
        <p14:creationId xmlns:p14="http://schemas.microsoft.com/office/powerpoint/2010/main" val="416103473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 of stores</a:t>
            </a:r>
            <a:endParaRPr lang="en-US" dirty="0"/>
          </a:p>
        </p:txBody>
      </p:sp>
      <p:sp>
        <p:nvSpPr>
          <p:cNvPr id="3" name="Content Placeholder 2"/>
          <p:cNvSpPr>
            <a:spLocks noGrp="1"/>
          </p:cNvSpPr>
          <p:nvPr>
            <p:ph idx="1"/>
          </p:nvPr>
        </p:nvSpPr>
        <p:spPr/>
        <p:txBody>
          <a:bodyPr/>
          <a:lstStyle/>
          <a:p>
            <a:r>
              <a:rPr lang="en-US" dirty="0" smtClean="0"/>
              <a:t>Based on urgency of needs: Allocated or Unallocated stores</a:t>
            </a:r>
          </a:p>
          <a:p>
            <a:r>
              <a:rPr lang="en-US" dirty="0" smtClean="0"/>
              <a:t>Based on life span: Expendable, Non-expendable and Consumables</a:t>
            </a:r>
          </a:p>
          <a:p>
            <a:endParaRPr lang="en-US" dirty="0"/>
          </a:p>
        </p:txBody>
      </p:sp>
    </p:spTree>
    <p:extLst>
      <p:ext uri="{BB962C8B-B14F-4D97-AF65-F5344CB8AC3E}">
        <p14:creationId xmlns:p14="http://schemas.microsoft.com/office/powerpoint/2010/main" val="250510073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Store Accounting</a:t>
            </a:r>
            <a:endParaRPr lang="en-US" dirty="0"/>
          </a:p>
        </p:txBody>
      </p:sp>
      <p:sp>
        <p:nvSpPr>
          <p:cNvPr id="3" name="Content Placeholder 2"/>
          <p:cNvSpPr>
            <a:spLocks noGrp="1"/>
          </p:cNvSpPr>
          <p:nvPr>
            <p:ph idx="1"/>
          </p:nvPr>
        </p:nvSpPr>
        <p:spPr/>
        <p:txBody>
          <a:bodyPr/>
          <a:lstStyle/>
          <a:p>
            <a:r>
              <a:rPr lang="en-US" dirty="0" smtClean="0"/>
              <a:t>Store keepers keeps bin card, tally card to record movement of stores</a:t>
            </a:r>
          </a:p>
          <a:p>
            <a:r>
              <a:rPr lang="en-US" dirty="0" smtClean="0"/>
              <a:t>Store accountant or store officer keeps store ledgers</a:t>
            </a:r>
            <a:endParaRPr lang="en-US" dirty="0"/>
          </a:p>
        </p:txBody>
      </p:sp>
    </p:spTree>
    <p:extLst>
      <p:ext uri="{BB962C8B-B14F-4D97-AF65-F5344CB8AC3E}">
        <p14:creationId xmlns:p14="http://schemas.microsoft.com/office/powerpoint/2010/main" val="1485023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Internal Users</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algn="just"/>
            <a:r>
              <a:rPr lang="en-US" b="1" dirty="0" smtClean="0"/>
              <a:t>The </a:t>
            </a:r>
            <a:r>
              <a:rPr lang="en-US" b="1" dirty="0" err="1"/>
              <a:t>Labour</a:t>
            </a:r>
            <a:r>
              <a:rPr lang="en-US" b="1" dirty="0"/>
              <a:t> Union </a:t>
            </a:r>
            <a:endParaRPr lang="en-US" dirty="0"/>
          </a:p>
          <a:p>
            <a:pPr algn="just"/>
            <a:r>
              <a:rPr lang="en-US" b="1" dirty="0" smtClean="0"/>
              <a:t>Members of the Executive Arm of Government </a:t>
            </a:r>
            <a:r>
              <a:rPr lang="en-US" dirty="0" smtClean="0"/>
              <a:t>such as the President, Ministers and Governors, Commissioners and Chairmen of Local Governments</a:t>
            </a:r>
          </a:p>
          <a:p>
            <a:pPr algn="just"/>
            <a:r>
              <a:rPr lang="en-US" b="1" dirty="0" smtClean="0"/>
              <a:t>Top </a:t>
            </a:r>
            <a:r>
              <a:rPr lang="en-US" b="1" dirty="0"/>
              <a:t>Management members </a:t>
            </a:r>
            <a:r>
              <a:rPr lang="en-US" dirty="0"/>
              <a:t>such as Permanent Secretaries of various Ministries and Chief Executives of </a:t>
            </a:r>
            <a:r>
              <a:rPr lang="en-US" dirty="0" err="1" smtClean="0"/>
              <a:t>Parastatals</a:t>
            </a:r>
            <a:r>
              <a:rPr lang="en-US" dirty="0" smtClean="0"/>
              <a:t> </a:t>
            </a:r>
            <a:endParaRPr lang="en-US" dirty="0"/>
          </a:p>
          <a:p>
            <a:endParaRPr lang="en-US" dirty="0"/>
          </a:p>
        </p:txBody>
      </p:sp>
    </p:spTree>
    <p:extLst>
      <p:ext uri="{BB962C8B-B14F-4D97-AF65-F5344CB8AC3E}">
        <p14:creationId xmlns:p14="http://schemas.microsoft.com/office/powerpoint/2010/main" val="384114123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Store Documentation</a:t>
            </a:r>
            <a:endParaRPr lang="en-US" dirty="0"/>
          </a:p>
        </p:txBody>
      </p:sp>
      <p:sp>
        <p:nvSpPr>
          <p:cNvPr id="3" name="Content Placeholder 2"/>
          <p:cNvSpPr>
            <a:spLocks noGrp="1"/>
          </p:cNvSpPr>
          <p:nvPr>
            <p:ph idx="1"/>
          </p:nvPr>
        </p:nvSpPr>
        <p:spPr/>
        <p:txBody>
          <a:bodyPr/>
          <a:lstStyle/>
          <a:p>
            <a:r>
              <a:rPr lang="en-US" dirty="0" smtClean="0"/>
              <a:t>Maintenance of tally cards or bin cards</a:t>
            </a:r>
          </a:p>
          <a:p>
            <a:r>
              <a:rPr lang="en-US" dirty="0" smtClean="0"/>
              <a:t>Receipt of stores</a:t>
            </a:r>
          </a:p>
          <a:p>
            <a:r>
              <a:rPr lang="en-US" dirty="0" smtClean="0"/>
              <a:t>Payment for stores</a:t>
            </a:r>
          </a:p>
          <a:p>
            <a:r>
              <a:rPr lang="en-US" dirty="0" smtClean="0"/>
              <a:t>Transfer of stores</a:t>
            </a:r>
          </a:p>
          <a:p>
            <a:r>
              <a:rPr lang="en-US" dirty="0" smtClean="0"/>
              <a:t>Issues of stores</a:t>
            </a:r>
          </a:p>
          <a:p>
            <a:r>
              <a:rPr lang="en-US" dirty="0" smtClean="0"/>
              <a:t>Condemned stores</a:t>
            </a:r>
          </a:p>
          <a:p>
            <a:endParaRPr lang="en-US" dirty="0" smtClean="0"/>
          </a:p>
          <a:p>
            <a:endParaRPr lang="en-US" dirty="0"/>
          </a:p>
        </p:txBody>
      </p:sp>
    </p:spTree>
    <p:extLst>
      <p:ext uri="{BB962C8B-B14F-4D97-AF65-F5344CB8AC3E}">
        <p14:creationId xmlns:p14="http://schemas.microsoft.com/office/powerpoint/2010/main" val="327739491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Loss of stores</a:t>
            </a:r>
            <a:endParaRPr lang="en-US" dirty="0"/>
          </a:p>
        </p:txBody>
      </p:sp>
      <p:sp>
        <p:nvSpPr>
          <p:cNvPr id="3" name="Content Placeholder 2"/>
          <p:cNvSpPr>
            <a:spLocks noGrp="1"/>
          </p:cNvSpPr>
          <p:nvPr>
            <p:ph idx="1"/>
          </p:nvPr>
        </p:nvSpPr>
        <p:spPr/>
        <p:txBody>
          <a:bodyPr/>
          <a:lstStyle/>
          <a:p>
            <a:r>
              <a:rPr lang="en-US" dirty="0" smtClean="0"/>
              <a:t>The following officers have roles to play in the event of loss of stores:</a:t>
            </a:r>
          </a:p>
          <a:p>
            <a:r>
              <a:rPr lang="en-US" dirty="0" smtClean="0"/>
              <a:t>Store keeper</a:t>
            </a:r>
          </a:p>
          <a:p>
            <a:r>
              <a:rPr lang="en-US" dirty="0" smtClean="0"/>
              <a:t>Head of department</a:t>
            </a:r>
          </a:p>
          <a:p>
            <a:r>
              <a:rPr lang="en-US" dirty="0" smtClean="0"/>
              <a:t>Accounting officer</a:t>
            </a:r>
          </a:p>
          <a:p>
            <a:r>
              <a:rPr lang="en-US" dirty="0" smtClean="0"/>
              <a:t>Accountant-General</a:t>
            </a:r>
            <a:endParaRPr lang="en-US" dirty="0"/>
          </a:p>
        </p:txBody>
      </p:sp>
    </p:spTree>
    <p:extLst>
      <p:ext uri="{BB962C8B-B14F-4D97-AF65-F5344CB8AC3E}">
        <p14:creationId xmlns:p14="http://schemas.microsoft.com/office/powerpoint/2010/main" val="281795076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Stock valuation methods</a:t>
            </a:r>
            <a:endParaRPr lang="en-US" dirty="0"/>
          </a:p>
        </p:txBody>
      </p:sp>
      <p:sp>
        <p:nvSpPr>
          <p:cNvPr id="3" name="Content Placeholder 2"/>
          <p:cNvSpPr>
            <a:spLocks noGrp="1"/>
          </p:cNvSpPr>
          <p:nvPr>
            <p:ph idx="1"/>
          </p:nvPr>
        </p:nvSpPr>
        <p:spPr/>
        <p:txBody>
          <a:bodyPr/>
          <a:lstStyle/>
          <a:p>
            <a:r>
              <a:rPr lang="en-US" dirty="0" smtClean="0"/>
              <a:t>FIFO</a:t>
            </a:r>
          </a:p>
          <a:p>
            <a:r>
              <a:rPr lang="en-US" dirty="0" smtClean="0"/>
              <a:t>LIFO</a:t>
            </a:r>
          </a:p>
          <a:p>
            <a:r>
              <a:rPr lang="en-US" dirty="0" smtClean="0"/>
              <a:t>Average Price Method</a:t>
            </a:r>
          </a:p>
          <a:p>
            <a:r>
              <a:rPr lang="en-US" dirty="0" smtClean="0"/>
              <a:t>Weighted Average Price Method</a:t>
            </a:r>
            <a:endParaRPr lang="en-US" dirty="0"/>
          </a:p>
        </p:txBody>
      </p:sp>
    </p:spTree>
    <p:extLst>
      <p:ext uri="{BB962C8B-B14F-4D97-AF65-F5344CB8AC3E}">
        <p14:creationId xmlns:p14="http://schemas.microsoft.com/office/powerpoint/2010/main" val="302450488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Boards of Survey</a:t>
            </a:r>
          </a:p>
        </p:txBody>
      </p:sp>
      <p:sp>
        <p:nvSpPr>
          <p:cNvPr id="3" name="Content Placeholder 2"/>
          <p:cNvSpPr>
            <a:spLocks noGrp="1"/>
          </p:cNvSpPr>
          <p:nvPr>
            <p:ph idx="1"/>
          </p:nvPr>
        </p:nvSpPr>
        <p:spPr/>
        <p:txBody>
          <a:bodyPr/>
          <a:lstStyle/>
          <a:p>
            <a:r>
              <a:rPr lang="en-US" dirty="0"/>
              <a:t>Boards of Survey can be classified into: </a:t>
            </a:r>
          </a:p>
          <a:p>
            <a:r>
              <a:rPr lang="en-US" dirty="0"/>
              <a:t>(i) Survey of cash and bank balance </a:t>
            </a:r>
          </a:p>
          <a:p>
            <a:r>
              <a:rPr lang="en-US" dirty="0"/>
              <a:t>(ii) Survey of stamps balance </a:t>
            </a:r>
          </a:p>
          <a:p>
            <a:r>
              <a:rPr lang="en-US" dirty="0"/>
              <a:t>(iii) Survey of stores, plant, buildings and equipment.</a:t>
            </a:r>
          </a:p>
          <a:p>
            <a:endParaRPr lang="en-US" dirty="0"/>
          </a:p>
        </p:txBody>
      </p:sp>
    </p:spTree>
    <p:extLst>
      <p:ext uri="{BB962C8B-B14F-4D97-AF65-F5344CB8AC3E}">
        <p14:creationId xmlns:p14="http://schemas.microsoft.com/office/powerpoint/2010/main" val="370015584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Board of enquiry</a:t>
            </a:r>
          </a:p>
        </p:txBody>
      </p:sp>
      <p:sp>
        <p:nvSpPr>
          <p:cNvPr id="3" name="Content Placeholder 2"/>
          <p:cNvSpPr>
            <a:spLocks noGrp="1"/>
          </p:cNvSpPr>
          <p:nvPr>
            <p:ph idx="1"/>
          </p:nvPr>
        </p:nvSpPr>
        <p:spPr/>
        <p:txBody>
          <a:bodyPr>
            <a:normAutofit fontScale="92500" lnSpcReduction="10000"/>
          </a:bodyPr>
          <a:lstStyle/>
          <a:p>
            <a:r>
              <a:rPr lang="en-US" dirty="0"/>
              <a:t>B</a:t>
            </a:r>
            <a:r>
              <a:rPr lang="en-US" dirty="0" smtClean="0"/>
              <a:t>oard </a:t>
            </a:r>
            <a:r>
              <a:rPr lang="en-US" dirty="0"/>
              <a:t>of enquiry can be described as a situation in which one or more persons are constituted into a Board to conduct an investigation. </a:t>
            </a:r>
            <a:endParaRPr lang="en-US" dirty="0" smtClean="0"/>
          </a:p>
          <a:p>
            <a:r>
              <a:rPr lang="en-US" dirty="0"/>
              <a:t>A Board of Enquiry may not be necessary in the following </a:t>
            </a:r>
            <a:r>
              <a:rPr lang="en-US" dirty="0" smtClean="0"/>
              <a:t>circumstances: </a:t>
            </a:r>
            <a:endParaRPr lang="en-US" dirty="0"/>
          </a:p>
          <a:p>
            <a:r>
              <a:rPr lang="en-US" dirty="0"/>
              <a:t>(i) If the loss involves small amount of money. </a:t>
            </a:r>
          </a:p>
          <a:p>
            <a:r>
              <a:rPr lang="en-US" dirty="0"/>
              <a:t>(ii) If it is peculiar and `one-of’ item. </a:t>
            </a:r>
          </a:p>
          <a:p>
            <a:r>
              <a:rPr lang="en-US" dirty="0"/>
              <a:t>(iii) If the officer responsible can be located and identified. </a:t>
            </a:r>
          </a:p>
          <a:p>
            <a:pPr marL="0" indent="0">
              <a:buNone/>
            </a:pPr>
            <a:endParaRPr lang="en-US" dirty="0"/>
          </a:p>
          <a:p>
            <a:endParaRPr lang="en-US" dirty="0"/>
          </a:p>
        </p:txBody>
      </p:sp>
    </p:spTree>
    <p:extLst>
      <p:ext uri="{BB962C8B-B14F-4D97-AF65-F5344CB8AC3E}">
        <p14:creationId xmlns:p14="http://schemas.microsoft.com/office/powerpoint/2010/main" val="28143478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Use of shortfalls and excesses account or price adjustment account</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t>
            </a:r>
            <a:r>
              <a:rPr lang="en-US" dirty="0"/>
              <a:t>a) To accommodate the differences between the total costs and the fixed prices of issues </a:t>
            </a:r>
          </a:p>
          <a:p>
            <a:r>
              <a:rPr lang="en-US" dirty="0"/>
              <a:t>(b) To accommodate the value of stores found surplus. </a:t>
            </a:r>
          </a:p>
          <a:p>
            <a:r>
              <a:rPr lang="en-US" dirty="0"/>
              <a:t>(c) To accommodate the value of minor discrepancies of stores and of goods short-landed or damaged when written-off. </a:t>
            </a:r>
          </a:p>
          <a:p>
            <a:r>
              <a:rPr lang="en-US" dirty="0"/>
              <a:t>(d) To accommodate the value of unserviceable stores written-off the store ledger. </a:t>
            </a:r>
          </a:p>
          <a:p>
            <a:r>
              <a:rPr lang="en-US" dirty="0"/>
              <a:t>(e) To accommodate increase or decrease in the valuation of stocks on a change of fixed price.</a:t>
            </a:r>
          </a:p>
          <a:p>
            <a:pPr marL="0" indent="0">
              <a:buNone/>
            </a:pPr>
            <a:endParaRPr lang="en-US" dirty="0"/>
          </a:p>
        </p:txBody>
      </p:sp>
    </p:spTree>
    <p:extLst>
      <p:ext uri="{BB962C8B-B14F-4D97-AF65-F5344CB8AC3E}">
        <p14:creationId xmlns:p14="http://schemas.microsoft.com/office/powerpoint/2010/main" val="40023906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TEN</a:t>
            </a:r>
            <a:endParaRPr lang="en-US" dirty="0"/>
          </a:p>
        </p:txBody>
      </p:sp>
      <p:sp>
        <p:nvSpPr>
          <p:cNvPr id="3" name="Content Placeholder 2"/>
          <p:cNvSpPr>
            <a:spLocks noGrp="1"/>
          </p:cNvSpPr>
          <p:nvPr>
            <p:ph idx="1"/>
          </p:nvPr>
        </p:nvSpPr>
        <p:spPr/>
        <p:txBody>
          <a:bodyPr/>
          <a:lstStyle/>
          <a:p>
            <a:endParaRPr lang="en-US" b="1" dirty="0" smtClean="0"/>
          </a:p>
          <a:p>
            <a:endParaRPr lang="en-US" b="1" dirty="0"/>
          </a:p>
          <a:p>
            <a:endParaRPr lang="en-US" b="1" dirty="0" smtClean="0"/>
          </a:p>
          <a:p>
            <a:pPr marL="0" indent="0" algn="ctr">
              <a:buNone/>
            </a:pPr>
            <a:r>
              <a:rPr lang="en-US" b="1" dirty="0" smtClean="0"/>
              <a:t>BUDGETING </a:t>
            </a:r>
            <a:r>
              <a:rPr lang="en-US" b="1" dirty="0"/>
              <a:t>IN THE PUBLIC SECTOR</a:t>
            </a:r>
            <a:endParaRPr lang="en-US" dirty="0"/>
          </a:p>
          <a:p>
            <a:endParaRPr lang="en-US" dirty="0"/>
          </a:p>
        </p:txBody>
      </p:sp>
    </p:spTree>
    <p:extLst>
      <p:ext uri="{BB962C8B-B14F-4D97-AF65-F5344CB8AC3E}">
        <p14:creationId xmlns:p14="http://schemas.microsoft.com/office/powerpoint/2010/main" val="116115088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rmAutofit fontScale="85000" lnSpcReduction="10000"/>
          </a:bodyPr>
          <a:lstStyle/>
          <a:p>
            <a:r>
              <a:rPr lang="en-US" b="1" dirty="0"/>
              <a:t>Budget</a:t>
            </a:r>
            <a:r>
              <a:rPr lang="en-US" dirty="0"/>
              <a:t> is an authorized financial plan of the anticipated revenue and expenditure of a Government. Before the document is approved and hence authorized for implementation, it is referred to as estimates. It is a document that is developed for the financial operations of a Nation. </a:t>
            </a:r>
          </a:p>
          <a:p>
            <a:r>
              <a:rPr lang="en-US" b="1" dirty="0"/>
              <a:t>Budgeting</a:t>
            </a:r>
            <a:r>
              <a:rPr lang="en-US" dirty="0"/>
              <a:t> is the process of putting together the financial information that will enable an organization or a Nation to plan and execute its set goals and objectives. It is the process of putting together the financial demands of Government Institutions</a:t>
            </a:r>
            <a:r>
              <a:rPr lang="en-US" dirty="0" smtClean="0"/>
              <a:t>.</a:t>
            </a:r>
            <a:endParaRPr lang="en-US" dirty="0"/>
          </a:p>
        </p:txBody>
      </p:sp>
    </p:spTree>
    <p:extLst>
      <p:ext uri="{BB962C8B-B14F-4D97-AF65-F5344CB8AC3E}">
        <p14:creationId xmlns:p14="http://schemas.microsoft.com/office/powerpoint/2010/main" val="248802869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Uses of Budgeting</a:t>
            </a:r>
            <a:endParaRPr lang="en-US" dirty="0"/>
          </a:p>
        </p:txBody>
      </p:sp>
      <p:sp>
        <p:nvSpPr>
          <p:cNvPr id="3" name="Content Placeholder 2"/>
          <p:cNvSpPr>
            <a:spLocks noGrp="1"/>
          </p:cNvSpPr>
          <p:nvPr>
            <p:ph idx="1"/>
          </p:nvPr>
        </p:nvSpPr>
        <p:spPr/>
        <p:txBody>
          <a:bodyPr/>
          <a:lstStyle/>
          <a:p>
            <a:r>
              <a:rPr lang="en-US" dirty="0" smtClean="0"/>
              <a:t>Planning</a:t>
            </a:r>
          </a:p>
          <a:p>
            <a:r>
              <a:rPr lang="en-US" dirty="0" smtClean="0"/>
              <a:t>Communication</a:t>
            </a:r>
          </a:p>
          <a:p>
            <a:r>
              <a:rPr lang="en-US" dirty="0" smtClean="0"/>
              <a:t>Motivation</a:t>
            </a:r>
          </a:p>
          <a:p>
            <a:r>
              <a:rPr lang="en-US" dirty="0" smtClean="0"/>
              <a:t>Performance measurement</a:t>
            </a:r>
          </a:p>
          <a:p>
            <a:r>
              <a:rPr lang="en-US" dirty="0" smtClean="0"/>
              <a:t>Evaluation of policies</a:t>
            </a:r>
          </a:p>
          <a:p>
            <a:r>
              <a:rPr lang="en-US" dirty="0" smtClean="0"/>
              <a:t>Cost reduction techniques</a:t>
            </a:r>
            <a:endParaRPr lang="en-US" dirty="0"/>
          </a:p>
        </p:txBody>
      </p:sp>
    </p:spTree>
    <p:extLst>
      <p:ext uri="{BB962C8B-B14F-4D97-AF65-F5344CB8AC3E}">
        <p14:creationId xmlns:p14="http://schemas.microsoft.com/office/powerpoint/2010/main" val="242958913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Factors affecting Budgeting System in the Public Sector </a:t>
            </a:r>
            <a:r>
              <a:rPr lang="en-US" dirty="0"/>
              <a:t/>
            </a:r>
            <a:br>
              <a:rPr lang="en-US" dirty="0"/>
            </a:br>
            <a:endParaRPr lang="en-US" dirty="0"/>
          </a:p>
        </p:txBody>
      </p:sp>
      <p:sp>
        <p:nvSpPr>
          <p:cNvPr id="3" name="Content Placeholder 2"/>
          <p:cNvSpPr>
            <a:spLocks noGrp="1"/>
          </p:cNvSpPr>
          <p:nvPr>
            <p:ph idx="1"/>
          </p:nvPr>
        </p:nvSpPr>
        <p:spPr/>
        <p:txBody>
          <a:bodyPr/>
          <a:lstStyle/>
          <a:p>
            <a:r>
              <a:rPr lang="en-US" dirty="0" smtClean="0"/>
              <a:t>Human elements</a:t>
            </a:r>
          </a:p>
          <a:p>
            <a:r>
              <a:rPr lang="en-US" dirty="0" smtClean="0"/>
              <a:t>Uncertainties in data input</a:t>
            </a:r>
          </a:p>
          <a:p>
            <a:r>
              <a:rPr lang="en-US" dirty="0" smtClean="0"/>
              <a:t>Fiscal </a:t>
            </a:r>
            <a:r>
              <a:rPr lang="en-US" dirty="0" err="1" smtClean="0"/>
              <a:t>indispline</a:t>
            </a:r>
            <a:endParaRPr lang="en-US" dirty="0" smtClean="0"/>
          </a:p>
          <a:p>
            <a:r>
              <a:rPr lang="en-US" dirty="0" smtClean="0"/>
              <a:t>Change in government policies</a:t>
            </a:r>
          </a:p>
          <a:p>
            <a:r>
              <a:rPr lang="en-US" dirty="0" smtClean="0"/>
              <a:t>Social, political and cultural problems</a:t>
            </a:r>
          </a:p>
          <a:p>
            <a:r>
              <a:rPr lang="en-US" dirty="0" smtClean="0"/>
              <a:t>Debt management problem</a:t>
            </a:r>
          </a:p>
          <a:p>
            <a:r>
              <a:rPr lang="en-US" dirty="0" smtClean="0"/>
              <a:t>External factors</a:t>
            </a:r>
            <a:endParaRPr lang="en-US" dirty="0"/>
          </a:p>
        </p:txBody>
      </p:sp>
    </p:spTree>
    <p:extLst>
      <p:ext uri="{BB962C8B-B14F-4D97-AF65-F5344CB8AC3E}">
        <p14:creationId xmlns:p14="http://schemas.microsoft.com/office/powerpoint/2010/main" val="25613181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TotalTime>
  <Words>7111</Words>
  <Application>Microsoft Office PowerPoint</Application>
  <PresentationFormat>On-screen Show (4:3)</PresentationFormat>
  <Paragraphs>649</Paragraphs>
  <Slides>127</Slides>
  <Notes>1</Notes>
  <HiddenSlides>0</HiddenSlides>
  <MMClips>0</MMClips>
  <ScaleCrop>false</ScaleCrop>
  <HeadingPairs>
    <vt:vector size="4" baseType="variant">
      <vt:variant>
        <vt:lpstr>Theme</vt:lpstr>
      </vt:variant>
      <vt:variant>
        <vt:i4>1</vt:i4>
      </vt:variant>
      <vt:variant>
        <vt:lpstr>Slide Titles</vt:lpstr>
      </vt:variant>
      <vt:variant>
        <vt:i4>127</vt:i4>
      </vt:variant>
    </vt:vector>
  </HeadingPairs>
  <TitlesOfParts>
    <vt:vector size="128" baseType="lpstr">
      <vt:lpstr>Office Theme</vt:lpstr>
      <vt:lpstr>PUBLIC SECTOR ACCOUNTING ACC 308</vt:lpstr>
      <vt:lpstr>Definitions</vt:lpstr>
      <vt:lpstr>Definitions (Contd.)</vt:lpstr>
      <vt:lpstr>Definitions (Contd.)</vt:lpstr>
      <vt:lpstr>Process of Public Sector Accounting</vt:lpstr>
      <vt:lpstr>Process of Public Sector Accounting (Contd.)</vt:lpstr>
      <vt:lpstr>Not-for-profit organizations</vt:lpstr>
      <vt:lpstr>Objectives of Public Sector Accounting</vt:lpstr>
      <vt:lpstr>Internal Users </vt:lpstr>
      <vt:lpstr>External Users  </vt:lpstr>
      <vt:lpstr>Differences between private sector accounting and public sector accounting</vt:lpstr>
      <vt:lpstr>Research Challenges in Public Sector Accounting in Nigeria </vt:lpstr>
      <vt:lpstr>Research Opportunities in Public Sector Accounting Nigeria </vt:lpstr>
      <vt:lpstr>LECTURE TWO</vt:lpstr>
      <vt:lpstr>Legal Framework of Public Sector Accounting in Nigeria </vt:lpstr>
      <vt:lpstr>Legal Framework of Public Sector Accounting in Nigeria (Contd.) </vt:lpstr>
      <vt:lpstr>Basis of Accounting in Public Sector</vt:lpstr>
      <vt:lpstr>Accounting manual</vt:lpstr>
      <vt:lpstr>Advantages of Accounting Manual  </vt:lpstr>
      <vt:lpstr>Disadvantages of Accounting Manual  </vt:lpstr>
      <vt:lpstr>LECTURE THREE</vt:lpstr>
      <vt:lpstr>Government Officials</vt:lpstr>
      <vt:lpstr>ACCOUNTING OFFICER  </vt:lpstr>
      <vt:lpstr>ACCOUNTANT-GENERAL OF THE FEDERATION  </vt:lpstr>
      <vt:lpstr>AUDITOR-GENERAL FOR THE FEDERATION  </vt:lpstr>
      <vt:lpstr>OFFICE OF THE AUDITOR-GENERAL FOR LOCAL GOVERNMENT  </vt:lpstr>
      <vt:lpstr>THE SUB-ACCOUNTING OFFICER  </vt:lpstr>
      <vt:lpstr>THE SUB -TREASURER OF THE FEDERATION  </vt:lpstr>
      <vt:lpstr>REVENUE COLLECTOR  </vt:lpstr>
      <vt:lpstr>THE FEDERAL PAY OFFICER  </vt:lpstr>
      <vt:lpstr>THE DIRECTOR OF BUDGET  </vt:lpstr>
      <vt:lpstr>THE MINISTER OF FINANCE  </vt:lpstr>
      <vt:lpstr>LECTURE FOUR</vt:lpstr>
      <vt:lpstr>Introduction </vt:lpstr>
      <vt:lpstr>Sources of Government Revenue</vt:lpstr>
      <vt:lpstr>Revenue Collecting Agencies in Nigeria</vt:lpstr>
      <vt:lpstr>Federation Accounts Allocation Committee (FAAC)</vt:lpstr>
      <vt:lpstr>Sources of Revenue Payable to the Federation Account</vt:lpstr>
      <vt:lpstr>Value Added Tax (VAT)</vt:lpstr>
      <vt:lpstr>Consolidated Revenue Fund (CRF)</vt:lpstr>
      <vt:lpstr>List of various sources of income payable to CRF  </vt:lpstr>
      <vt:lpstr>CHARGES TO THE CONSOLIDATED REVENUE FUND  </vt:lpstr>
      <vt:lpstr>Development Fund</vt:lpstr>
      <vt:lpstr>Charges from the Development Fund</vt:lpstr>
      <vt:lpstr>Contingency Fund</vt:lpstr>
      <vt:lpstr>Charges on Contingency Fund</vt:lpstr>
      <vt:lpstr>LECTURE FIVE</vt:lpstr>
      <vt:lpstr>Types of Government Expenditure</vt:lpstr>
      <vt:lpstr>Expenditure Estimate</vt:lpstr>
      <vt:lpstr>Warrants</vt:lpstr>
      <vt:lpstr>Recurrent Expenditure Warrants</vt:lpstr>
      <vt:lpstr>Capital Expenditure Warrants</vt:lpstr>
      <vt:lpstr>LECTURE SIX</vt:lpstr>
      <vt:lpstr>VOUCHERS</vt:lpstr>
      <vt:lpstr>Cash Office</vt:lpstr>
      <vt:lpstr>Functions of Cash Office</vt:lpstr>
      <vt:lpstr>Cash Book</vt:lpstr>
      <vt:lpstr>Treasury Cash Book</vt:lpstr>
      <vt:lpstr>Impress Cash Book</vt:lpstr>
      <vt:lpstr>Types of Impress</vt:lpstr>
      <vt:lpstr>Revenue Collector’s cash book</vt:lpstr>
      <vt:lpstr>Transcript</vt:lpstr>
      <vt:lpstr>Types of Transcript</vt:lpstr>
      <vt:lpstr>Documents to Accompany Transcripts </vt:lpstr>
      <vt:lpstr>Bank Reconciliation Statement</vt:lpstr>
      <vt:lpstr>The documents required for the bank reconciliation statement</vt:lpstr>
      <vt:lpstr>Advances</vt:lpstr>
      <vt:lpstr>DVEA Book</vt:lpstr>
      <vt:lpstr>LECTURE SEVEN</vt:lpstr>
      <vt:lpstr>Final Accounts of Federal Government</vt:lpstr>
      <vt:lpstr>Contents of annual financial statements:  </vt:lpstr>
      <vt:lpstr>Limitations of financial reporting in the public sector</vt:lpstr>
      <vt:lpstr>Treasury Single Account (TSA)</vt:lpstr>
      <vt:lpstr>Objectives of TSA</vt:lpstr>
      <vt:lpstr>Automated accounting transaction recording and reporting system (ATRRS)  </vt:lpstr>
      <vt:lpstr>Integrated personnel &amp; payroll information system (IPPIS)  </vt:lpstr>
      <vt:lpstr>Government integrated financial management information system (GIFMIS)  </vt:lpstr>
      <vt:lpstr>LECTURE EIGHT</vt:lpstr>
      <vt:lpstr>Local Government</vt:lpstr>
      <vt:lpstr>Functions of Local Government</vt:lpstr>
      <vt:lpstr>The organs or key officers in a Local Government</vt:lpstr>
      <vt:lpstr>Financial control in Local Governments</vt:lpstr>
      <vt:lpstr>The Financial Memoranda for Local Government</vt:lpstr>
      <vt:lpstr>Auditing of Local Government accounts</vt:lpstr>
      <vt:lpstr>Problems facing Local Governments in Nigeria</vt:lpstr>
      <vt:lpstr>LECTURE NINE</vt:lpstr>
      <vt:lpstr>Stores</vt:lpstr>
      <vt:lpstr>Classification of stores</vt:lpstr>
      <vt:lpstr>Store Accounting</vt:lpstr>
      <vt:lpstr>Store Documentation</vt:lpstr>
      <vt:lpstr>Loss of stores</vt:lpstr>
      <vt:lpstr>Stock valuation methods</vt:lpstr>
      <vt:lpstr>Boards of Survey</vt:lpstr>
      <vt:lpstr>Board of enquiry</vt:lpstr>
      <vt:lpstr>Use of shortfalls and excesses account or price adjustment account </vt:lpstr>
      <vt:lpstr>LECTURE TEN</vt:lpstr>
      <vt:lpstr>Definitions</vt:lpstr>
      <vt:lpstr>Uses of Budgeting</vt:lpstr>
      <vt:lpstr>Factors affecting Budgeting System in the Public Sector  </vt:lpstr>
      <vt:lpstr>Budget Cycle</vt:lpstr>
      <vt:lpstr>Budgetary Control</vt:lpstr>
      <vt:lpstr>Types of Budget System</vt:lpstr>
      <vt:lpstr>Medium Term Expenditure Framework (MTEF)   </vt:lpstr>
      <vt:lpstr>LECTURE ELEVEN</vt:lpstr>
      <vt:lpstr>Definitions</vt:lpstr>
      <vt:lpstr>Definitions (Contd.)</vt:lpstr>
      <vt:lpstr>Conditions for granting retirement benefits  </vt:lpstr>
      <vt:lpstr>Statutory age of retirement</vt:lpstr>
      <vt:lpstr>Notice of withdrawal or retirement</vt:lpstr>
      <vt:lpstr>Qualifying service for pension and gratuity</vt:lpstr>
      <vt:lpstr>Death gratuity</vt:lpstr>
      <vt:lpstr>Minimum and Maximum pension</vt:lpstr>
      <vt:lpstr>Conditions for transfer of service</vt:lpstr>
      <vt:lpstr>Minimum years for collection of pension</vt:lpstr>
      <vt:lpstr>Non-pensionable Service</vt:lpstr>
      <vt:lpstr>Pension Reform Act 2014</vt:lpstr>
      <vt:lpstr>Objectives of Pension Reform Act 2014</vt:lpstr>
      <vt:lpstr>National Pension Commission</vt:lpstr>
      <vt:lpstr>LECTURE TWELVE</vt:lpstr>
      <vt:lpstr>Public Sector Audit</vt:lpstr>
      <vt:lpstr>Audit of the accounts of corporations, boards and government companies  </vt:lpstr>
      <vt:lpstr>Types of Audits in the Public Sector </vt:lpstr>
      <vt:lpstr>Elements of Auditor’s Report</vt:lpstr>
      <vt:lpstr>Ethics in Public Sector</vt:lpstr>
      <vt:lpstr>Professional Codes of Conducts</vt:lpstr>
      <vt:lpstr>Ethical bodies for Public Sector Accounting in Nigeria </vt:lpstr>
      <vt:lpstr>Bibliography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SECTOR ACCOUNTING ACC 308</dc:title>
  <dc:creator>HP</dc:creator>
  <cp:lastModifiedBy>HP</cp:lastModifiedBy>
  <cp:revision>43</cp:revision>
  <dcterms:created xsi:type="dcterms:W3CDTF">2018-11-30T15:55:18Z</dcterms:created>
  <dcterms:modified xsi:type="dcterms:W3CDTF">2018-12-03T09:56:44Z</dcterms:modified>
</cp:coreProperties>
</file>