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79" r:id="rId3"/>
    <p:sldId id="281" r:id="rId4"/>
    <p:sldId id="280" r:id="rId5"/>
    <p:sldId id="257" r:id="rId6"/>
    <p:sldId id="258" r:id="rId7"/>
    <p:sldId id="259"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2" r:id="rId21"/>
    <p:sldId id="275" r:id="rId22"/>
    <p:sldId id="276" r:id="rId23"/>
    <p:sldId id="277"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78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111780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3760355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8709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2633630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6239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2932845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2086642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1508373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3183167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82EF0-754E-4607-87CA-794AE93DEA2B}"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290819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082EF0-754E-4607-87CA-794AE93DEA2B}"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150718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082EF0-754E-4607-87CA-794AE93DEA2B}" type="datetimeFigureOut">
              <a:rPr lang="en-US" smtClean="0"/>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56607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082EF0-754E-4607-87CA-794AE93DEA2B}" type="datetimeFigureOut">
              <a:rPr lang="en-US" smtClean="0"/>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2934324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82EF0-754E-4607-87CA-794AE93DEA2B}" type="datetimeFigureOut">
              <a:rPr lang="en-US" smtClean="0"/>
              <a:t>10/14/2020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1959349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082EF0-754E-4607-87CA-794AE93DEA2B}"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103517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082EF0-754E-4607-87CA-794AE93DEA2B}"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E5C3E-F14C-4901-8BA4-286887F442B8}" type="slidenum">
              <a:rPr lang="en-US" smtClean="0"/>
              <a:t>‹#›</a:t>
            </a:fld>
            <a:endParaRPr lang="en-US"/>
          </a:p>
        </p:txBody>
      </p:sp>
    </p:spTree>
    <p:extLst>
      <p:ext uri="{BB962C8B-B14F-4D97-AF65-F5344CB8AC3E}">
        <p14:creationId xmlns:p14="http://schemas.microsoft.com/office/powerpoint/2010/main" val="516365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082EF0-754E-4607-87CA-794AE93DEA2B}" type="datetimeFigureOut">
              <a:rPr lang="en-US" smtClean="0"/>
              <a:t>10/14/2020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AE5C3E-F14C-4901-8BA4-286887F442B8}" type="slidenum">
              <a:rPr lang="en-US" smtClean="0"/>
              <a:t>‹#›</a:t>
            </a:fld>
            <a:endParaRPr lang="en-US"/>
          </a:p>
        </p:txBody>
      </p:sp>
    </p:spTree>
    <p:extLst>
      <p:ext uri="{BB962C8B-B14F-4D97-AF65-F5344CB8AC3E}">
        <p14:creationId xmlns:p14="http://schemas.microsoft.com/office/powerpoint/2010/main" val="27923175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5737" y="157163"/>
            <a:ext cx="11858625" cy="6572250"/>
          </a:xfrm>
        </p:spPr>
        <p:txBody>
          <a:bodyPr/>
          <a:lstStyle/>
          <a:p>
            <a:pPr algn="ctr"/>
            <a:r>
              <a:rPr lang="en-US" b="1" dirty="0" smtClean="0">
                <a:solidFill>
                  <a:schemeClr val="tx1"/>
                </a:solidFill>
                <a:latin typeface="Times New Roman" panose="02020603050405020304" pitchFamily="18" charset="0"/>
                <a:cs typeface="Times New Roman" panose="02020603050405020304" pitchFamily="18" charset="0"/>
              </a:rPr>
              <a:t>PRESENTATION AT MOUNTAIN TOP UNIVERSITY-INTERNATIONAL </a:t>
            </a:r>
          </a:p>
          <a:p>
            <a:pPr algn="ctr"/>
            <a:r>
              <a:rPr lang="en-US" b="1" dirty="0" smtClean="0">
                <a:solidFill>
                  <a:schemeClr val="tx1"/>
                </a:solidFill>
                <a:latin typeface="Times New Roman" panose="02020603050405020304" pitchFamily="18" charset="0"/>
                <a:cs typeface="Times New Roman" panose="02020603050405020304" pitchFamily="18" charset="0"/>
              </a:rPr>
              <a:t>CONFERENCE ON ENTREPRENEURSHIP, 2020</a:t>
            </a:r>
          </a:p>
          <a:p>
            <a:endParaRPr lang="en-US" b="1" dirty="0">
              <a:solidFill>
                <a:schemeClr val="tx1"/>
              </a:solidFill>
              <a:latin typeface="Times New Roman" panose="02020603050405020304" pitchFamily="18" charset="0"/>
              <a:cs typeface="Times New Roman" panose="02020603050405020304" pitchFamily="18" charset="0"/>
            </a:endParaRPr>
          </a:p>
          <a:p>
            <a:pPr algn="l"/>
            <a:r>
              <a:rPr lang="en-US" b="1" dirty="0" smtClean="0">
                <a:solidFill>
                  <a:schemeClr val="tx1"/>
                </a:solidFill>
                <a:latin typeface="Times New Roman" panose="02020603050405020304" pitchFamily="18" charset="0"/>
                <a:cs typeface="Times New Roman" panose="02020603050405020304" pitchFamily="18" charset="0"/>
              </a:rPr>
              <a:t>TITLE OF PAPER: 	</a:t>
            </a:r>
            <a:r>
              <a:rPr lang="en-US" b="1" cap="all" dirty="0" smtClean="0">
                <a:solidFill>
                  <a:schemeClr val="tx1"/>
                </a:solidFill>
                <a:latin typeface="Times New Roman" panose="02020603050405020304" pitchFamily="18" charset="0"/>
                <a:cs typeface="Times New Roman" panose="02020603050405020304" pitchFamily="18" charset="0"/>
              </a:rPr>
              <a:t>RANKING </a:t>
            </a:r>
            <a:r>
              <a:rPr lang="en-US" b="1" cap="all" dirty="0">
                <a:solidFill>
                  <a:schemeClr val="tx1"/>
                </a:solidFill>
                <a:latin typeface="Times New Roman" panose="02020603050405020304" pitchFamily="18" charset="0"/>
                <a:cs typeface="Times New Roman" panose="02020603050405020304" pitchFamily="18" charset="0"/>
              </a:rPr>
              <a:t>THE factors affecting ICT usage among </a:t>
            </a:r>
            <a:endParaRPr lang="en-US" b="1" cap="all" dirty="0" smtClean="0">
              <a:solidFill>
                <a:schemeClr val="tx1"/>
              </a:solidFill>
              <a:latin typeface="Times New Roman" panose="02020603050405020304" pitchFamily="18" charset="0"/>
              <a:cs typeface="Times New Roman" panose="02020603050405020304" pitchFamily="18" charset="0"/>
            </a:endParaRPr>
          </a:p>
          <a:p>
            <a:pPr algn="l"/>
            <a:r>
              <a:rPr lang="en-US" b="1" cap="all" dirty="0" smtClean="0">
                <a:solidFill>
                  <a:schemeClr val="tx1"/>
                </a:solidFill>
                <a:latin typeface="Times New Roman" panose="02020603050405020304" pitchFamily="18" charset="0"/>
                <a:cs typeface="Times New Roman" panose="02020603050405020304" pitchFamily="18" charset="0"/>
              </a:rPr>
              <a:t>					youth-led </a:t>
            </a:r>
            <a:r>
              <a:rPr lang="en-US" b="1" cap="all" dirty="0">
                <a:solidFill>
                  <a:schemeClr val="tx1"/>
                </a:solidFill>
                <a:latin typeface="Times New Roman" panose="02020603050405020304" pitchFamily="18" charset="0"/>
                <a:cs typeface="Times New Roman" panose="02020603050405020304" pitchFamily="18" charset="0"/>
              </a:rPr>
              <a:t>agribusiness in different agricultural </a:t>
            </a:r>
            <a:endParaRPr lang="en-US" b="1" cap="all" dirty="0" smtClean="0">
              <a:solidFill>
                <a:schemeClr val="tx1"/>
              </a:solidFill>
              <a:latin typeface="Times New Roman" panose="02020603050405020304" pitchFamily="18" charset="0"/>
              <a:cs typeface="Times New Roman" panose="02020603050405020304" pitchFamily="18" charset="0"/>
            </a:endParaRPr>
          </a:p>
          <a:p>
            <a:pPr algn="l"/>
            <a:r>
              <a:rPr lang="en-US" b="1" cap="all" dirty="0">
                <a:solidFill>
                  <a:schemeClr val="tx1"/>
                </a:solidFill>
                <a:latin typeface="Times New Roman" panose="02020603050405020304" pitchFamily="18" charset="0"/>
                <a:cs typeface="Times New Roman" panose="02020603050405020304" pitchFamily="18" charset="0"/>
              </a:rPr>
              <a:t>	</a:t>
            </a:r>
            <a:r>
              <a:rPr lang="en-US" b="1" cap="all" dirty="0" smtClean="0">
                <a:solidFill>
                  <a:schemeClr val="tx1"/>
                </a:solidFill>
                <a:latin typeface="Times New Roman" panose="02020603050405020304" pitchFamily="18" charset="0"/>
                <a:cs typeface="Times New Roman" panose="02020603050405020304" pitchFamily="18" charset="0"/>
              </a:rPr>
              <a:t>				value </a:t>
            </a:r>
            <a:r>
              <a:rPr lang="en-US" b="1" cap="all" dirty="0">
                <a:solidFill>
                  <a:schemeClr val="tx1"/>
                </a:solidFill>
                <a:latin typeface="Times New Roman" panose="02020603050405020304" pitchFamily="18" charset="0"/>
                <a:cs typeface="Times New Roman" panose="02020603050405020304" pitchFamily="18" charset="0"/>
              </a:rPr>
              <a:t>chains IN NIGERIA (AHP APPROACH)</a:t>
            </a:r>
          </a:p>
          <a:p>
            <a:pPr algn="l"/>
            <a:endParaRPr lang="en-US" b="1" dirty="0">
              <a:solidFill>
                <a:schemeClr val="tx1"/>
              </a:solidFill>
              <a:latin typeface="Times New Roman" panose="02020603050405020304" pitchFamily="18" charset="0"/>
              <a:cs typeface="Times New Roman" panose="02020603050405020304" pitchFamily="18" charset="0"/>
            </a:endParaRPr>
          </a:p>
          <a:p>
            <a:pPr algn="l"/>
            <a:r>
              <a:rPr lang="en-US" b="1" dirty="0" smtClean="0">
                <a:solidFill>
                  <a:schemeClr val="tx1"/>
                </a:solidFill>
                <a:latin typeface="Times New Roman" panose="02020603050405020304" pitchFamily="18" charset="0"/>
                <a:cs typeface="Times New Roman" panose="02020603050405020304" pitchFamily="18" charset="0"/>
              </a:rPr>
              <a:t>AUTHORS: </a:t>
            </a:r>
            <a:r>
              <a:rPr lang="en-US" b="1" dirty="0">
                <a:solidFill>
                  <a:schemeClr val="tx1"/>
                </a:solidFill>
                <a:latin typeface="Times New Roman" panose="02020603050405020304" pitchFamily="18" charset="0"/>
                <a:cs typeface="Times New Roman" panose="02020603050405020304" pitchFamily="18" charset="0"/>
              </a:rPr>
              <a:t>Kasali, F. A</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Akinyemi</a:t>
            </a:r>
            <a:r>
              <a:rPr lang="en-US" b="1" dirty="0">
                <a:solidFill>
                  <a:schemeClr val="tx1"/>
                </a:solidFill>
                <a:latin typeface="Times New Roman" panose="02020603050405020304" pitchFamily="18" charset="0"/>
                <a:cs typeface="Times New Roman" panose="02020603050405020304" pitchFamily="18" charset="0"/>
              </a:rPr>
              <a:t>, I. O</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Balogun</a:t>
            </a:r>
            <a:r>
              <a:rPr lang="en-US" b="1" dirty="0">
                <a:solidFill>
                  <a:schemeClr val="tx1"/>
                </a:solidFill>
                <a:latin typeface="Times New Roman" panose="02020603050405020304" pitchFamily="18" charset="0"/>
                <a:cs typeface="Times New Roman" panose="02020603050405020304" pitchFamily="18" charset="0"/>
              </a:rPr>
              <a:t>, J. A</a:t>
            </a:r>
            <a:r>
              <a:rPr lang="en-US" b="1" dirty="0" smtClean="0">
                <a:solidFill>
                  <a:schemeClr val="tx1"/>
                </a:solidFill>
                <a:latin typeface="Times New Roman" panose="02020603050405020304" pitchFamily="18" charset="0"/>
                <a:cs typeface="Times New Roman" panose="02020603050405020304" pitchFamily="18" charset="0"/>
              </a:rPr>
              <a:t>.</a:t>
            </a:r>
          </a:p>
          <a:p>
            <a:pPr algn="l"/>
            <a:endParaRPr lang="en-US" b="1" dirty="0">
              <a:solidFill>
                <a:schemeClr val="tx1"/>
              </a:solidFill>
              <a:latin typeface="Times New Roman" panose="02020603050405020304" pitchFamily="18" charset="0"/>
              <a:cs typeface="Times New Roman" panose="02020603050405020304" pitchFamily="18" charset="0"/>
            </a:endParaRPr>
          </a:p>
          <a:p>
            <a:pPr algn="l"/>
            <a:r>
              <a:rPr lang="en-US" b="1" dirty="0" smtClean="0">
                <a:solidFill>
                  <a:schemeClr val="tx1"/>
                </a:solidFill>
                <a:latin typeface="Times New Roman" panose="02020603050405020304" pitchFamily="18" charset="0"/>
                <a:cs typeface="Times New Roman" panose="02020603050405020304" pitchFamily="18" charset="0"/>
              </a:rPr>
              <a:t>PRESENTED BY: Kasali, F. A.</a:t>
            </a:r>
          </a:p>
          <a:p>
            <a:pPr algn="l"/>
            <a:endParaRPr lang="en-US" b="1" dirty="0">
              <a:solidFill>
                <a:schemeClr val="tx1"/>
              </a:solidFill>
              <a:latin typeface="Times New Roman" panose="02020603050405020304" pitchFamily="18" charset="0"/>
              <a:cs typeface="Times New Roman" panose="02020603050405020304" pitchFamily="18" charset="0"/>
            </a:endParaRPr>
          </a:p>
          <a:p>
            <a:pPr algn="l"/>
            <a:endParaRPr lang="en-US" b="1" dirty="0" smtClean="0">
              <a:solidFill>
                <a:schemeClr val="tx1"/>
              </a:solidFill>
              <a:latin typeface="Times New Roman" panose="02020603050405020304" pitchFamily="18" charset="0"/>
              <a:cs typeface="Times New Roman" panose="02020603050405020304" pitchFamily="18" charset="0"/>
            </a:endParaRPr>
          </a:p>
          <a:p>
            <a:pPr algn="l"/>
            <a:r>
              <a:rPr lang="en-US" b="1" dirty="0" smtClean="0">
                <a:solidFill>
                  <a:schemeClr val="tx1"/>
                </a:solidFill>
                <a:latin typeface="Times New Roman" panose="02020603050405020304" pitchFamily="18" charset="0"/>
                <a:cs typeface="Times New Roman" panose="02020603050405020304" pitchFamily="18" charset="0"/>
              </a:rPr>
              <a:t>Date: 13</a:t>
            </a:r>
            <a:r>
              <a:rPr lang="en-US" b="1" baseline="30000" dirty="0" smtClean="0">
                <a:solidFill>
                  <a:schemeClr val="tx1"/>
                </a:solidFill>
                <a:latin typeface="Times New Roman" panose="02020603050405020304" pitchFamily="18" charset="0"/>
                <a:cs typeface="Times New Roman" panose="02020603050405020304" pitchFamily="18" charset="0"/>
              </a:rPr>
              <a:t>th</a:t>
            </a:r>
            <a:r>
              <a:rPr lang="en-US" b="1" dirty="0" smtClean="0">
                <a:solidFill>
                  <a:schemeClr val="tx1"/>
                </a:solidFill>
                <a:latin typeface="Times New Roman" panose="02020603050405020304" pitchFamily="18" charset="0"/>
                <a:cs typeface="Times New Roman" panose="02020603050405020304" pitchFamily="18" charset="0"/>
              </a:rPr>
              <a:t> of October, 2020</a:t>
            </a:r>
          </a:p>
        </p:txBody>
      </p:sp>
    </p:spTree>
    <p:extLst>
      <p:ext uri="{BB962C8B-B14F-4D97-AF65-F5344CB8AC3E}">
        <p14:creationId xmlns:p14="http://schemas.microsoft.com/office/powerpoint/2010/main" val="1768632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49" y="171450"/>
            <a:ext cx="11644313" cy="6515099"/>
          </a:xfrm>
        </p:spPr>
        <p:txBody>
          <a:bodyPr/>
          <a:lstStyle/>
          <a:p>
            <a:pPr marL="0" indent="0">
              <a:buNone/>
            </a:pPr>
            <a:r>
              <a:rPr lang="en-US" dirty="0" smtClean="0">
                <a:solidFill>
                  <a:schemeClr val="tx1"/>
                </a:solidFill>
                <a:latin typeface="Times New Roman" panose="02020603050405020304" pitchFamily="18" charset="0"/>
                <a:cs typeface="Times New Roman" panose="02020603050405020304" pitchFamily="18" charset="0"/>
              </a:rPr>
              <a:t>							</a:t>
            </a:r>
            <a:r>
              <a:rPr lang="en-US" b="1" dirty="0" smtClean="0">
                <a:solidFill>
                  <a:schemeClr val="tx1"/>
                </a:solidFill>
                <a:latin typeface="Times New Roman" panose="02020603050405020304" pitchFamily="18" charset="0"/>
                <a:cs typeface="Times New Roman" panose="02020603050405020304" pitchFamily="18" charset="0"/>
              </a:rPr>
              <a:t>Steps in AHP Model</a:t>
            </a:r>
          </a:p>
          <a:p>
            <a:r>
              <a:rPr lang="en-US" dirty="0">
                <a:solidFill>
                  <a:schemeClr val="tx1"/>
                </a:solidFill>
                <a:latin typeface="Times New Roman" panose="02020603050405020304" pitchFamily="18" charset="0"/>
                <a:cs typeface="Times New Roman" panose="02020603050405020304" pitchFamily="18" charset="0"/>
              </a:rPr>
              <a:t>Define the unstructured problem based on the criteria and alternatives.</a:t>
            </a:r>
          </a:p>
          <a:p>
            <a:r>
              <a:rPr lang="en-US" dirty="0">
                <a:solidFill>
                  <a:schemeClr val="tx1"/>
                </a:solidFill>
                <a:latin typeface="Times New Roman" panose="02020603050405020304" pitchFamily="18" charset="0"/>
                <a:cs typeface="Times New Roman" panose="02020603050405020304" pitchFamily="18" charset="0"/>
              </a:rPr>
              <a:t>Construct a set of pair-wise comparison matrices among decision elements 𝑖 and 𝑗 by establishing priorities among them based on a pre </a:t>
            </a:r>
            <a:r>
              <a:rPr lang="en-US" dirty="0" err="1">
                <a:solidFill>
                  <a:schemeClr val="tx1"/>
                </a:solidFill>
                <a:latin typeface="Times New Roman" panose="02020603050405020304" pitchFamily="18" charset="0"/>
                <a:cs typeface="Times New Roman" panose="02020603050405020304" pitchFamily="18" charset="0"/>
              </a:rPr>
              <a:t>ference</a:t>
            </a:r>
            <a:r>
              <a:rPr lang="en-US" dirty="0">
                <a:solidFill>
                  <a:schemeClr val="tx1"/>
                </a:solidFill>
                <a:latin typeface="Times New Roman" panose="02020603050405020304" pitchFamily="18" charset="0"/>
                <a:cs typeface="Times New Roman" panose="02020603050405020304" pitchFamily="18" charset="0"/>
              </a:rPr>
              <a:t> scale.</a:t>
            </a:r>
          </a:p>
          <a:p>
            <a:r>
              <a:rPr lang="en-US" dirty="0">
                <a:solidFill>
                  <a:schemeClr val="tx1"/>
                </a:solidFill>
                <a:latin typeface="Times New Roman" panose="02020603050405020304" pitchFamily="18" charset="0"/>
                <a:cs typeface="Times New Roman" panose="02020603050405020304" pitchFamily="18" charset="0"/>
              </a:rPr>
              <a:t>Compute the consistency ratio to determine the acceptability or otherwise of the chosen criteria or alternative. This is given in equation 2</a:t>
            </a:r>
          </a:p>
          <a:p>
            <a:r>
              <a:rPr lang="en-US" dirty="0">
                <a:solidFill>
                  <a:schemeClr val="tx1"/>
                </a:solidFill>
                <a:latin typeface="Times New Roman" panose="02020603050405020304" pitchFamily="18" charset="0"/>
                <a:cs typeface="Times New Roman" panose="02020603050405020304" pitchFamily="18" charset="0"/>
              </a:rPr>
              <a:t>If CR is less than 10%, then the matrix can be considered as having an acceptable consistency</a:t>
            </a:r>
            <a:endParaRPr lang="en-US" dirty="0" smtClean="0">
              <a:solidFill>
                <a:schemeClr val="tx1"/>
              </a:solidFill>
              <a:latin typeface="Times New Roman" panose="02020603050405020304" pitchFamily="18" charset="0"/>
              <a:cs typeface="Times New Roman" panose="02020603050405020304" pitchFamily="18" charset="0"/>
            </a:endParaRPr>
          </a:p>
          <a:p>
            <a:r>
              <a:rPr lang="en-US" dirty="0" smtClean="0">
                <a:solidFill>
                  <a:schemeClr val="tx1"/>
                </a:solidFill>
                <a:latin typeface="Times New Roman" panose="02020603050405020304" pitchFamily="18" charset="0"/>
                <a:cs typeface="Times New Roman" panose="02020603050405020304" pitchFamily="18" charset="0"/>
              </a:rPr>
              <a:t>Estimate </a:t>
            </a:r>
            <a:r>
              <a:rPr lang="en-US" dirty="0">
                <a:solidFill>
                  <a:schemeClr val="tx1"/>
                </a:solidFill>
                <a:latin typeface="Times New Roman" panose="02020603050405020304" pitchFamily="18" charset="0"/>
                <a:cs typeface="Times New Roman" panose="02020603050405020304" pitchFamily="18" charset="0"/>
              </a:rPr>
              <a:t>the relative weights of the decision elements using eigenvector </a:t>
            </a:r>
            <a:r>
              <a:rPr lang="en-US" dirty="0" smtClean="0">
                <a:solidFill>
                  <a:schemeClr val="tx1"/>
                </a:solidFill>
                <a:latin typeface="Times New Roman" panose="02020603050405020304" pitchFamily="18" charset="0"/>
                <a:cs typeface="Times New Roman" panose="02020603050405020304" pitchFamily="18" charset="0"/>
              </a:rPr>
              <a:t>method</a:t>
            </a:r>
          </a:p>
          <a:p>
            <a:r>
              <a:rPr lang="en-US" dirty="0">
                <a:solidFill>
                  <a:schemeClr val="tx1"/>
                </a:solidFill>
                <a:latin typeface="Times New Roman" panose="02020603050405020304" pitchFamily="18" charset="0"/>
                <a:cs typeface="Times New Roman" panose="02020603050405020304" pitchFamily="18" charset="0"/>
              </a:rPr>
              <a:t>Aggregate the relative </a:t>
            </a:r>
            <a:r>
              <a:rPr lang="en-US" dirty="0" smtClean="0">
                <a:solidFill>
                  <a:schemeClr val="tx1"/>
                </a:solidFill>
                <a:latin typeface="Times New Roman" panose="02020603050405020304" pitchFamily="18" charset="0"/>
                <a:cs typeface="Times New Roman" panose="02020603050405020304" pitchFamily="18" charset="0"/>
              </a:rPr>
              <a:t>weights</a:t>
            </a:r>
          </a:p>
          <a:p>
            <a:r>
              <a:rPr lang="en-US" dirty="0" smtClean="0">
                <a:solidFill>
                  <a:schemeClr val="tx1"/>
                </a:solidFill>
                <a:latin typeface="Times New Roman" panose="02020603050405020304" pitchFamily="18" charset="0"/>
                <a:cs typeface="Times New Roman" panose="02020603050405020304" pitchFamily="18" charset="0"/>
              </a:rPr>
              <a:t>Perform Sensitivity analysis</a:t>
            </a:r>
          </a:p>
          <a:p>
            <a:r>
              <a:rPr lang="en-US" dirty="0">
                <a:solidFill>
                  <a:schemeClr val="tx1"/>
                </a:solidFill>
                <a:latin typeface="Times New Roman" panose="02020603050405020304" pitchFamily="18" charset="0"/>
                <a:cs typeface="Times New Roman" panose="02020603050405020304" pitchFamily="18" charset="0"/>
              </a:rPr>
              <a:t>Make a final decision </a:t>
            </a:r>
          </a:p>
        </p:txBody>
      </p:sp>
    </p:spTree>
    <p:extLst>
      <p:ext uri="{BB962C8B-B14F-4D97-AF65-F5344CB8AC3E}">
        <p14:creationId xmlns:p14="http://schemas.microsoft.com/office/powerpoint/2010/main" val="3877847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49" y="142875"/>
            <a:ext cx="11701463" cy="6572250"/>
          </a:xfrm>
        </p:spPr>
        <p:txBody>
          <a:bodyPr/>
          <a:lstStyle/>
          <a:p>
            <a:pPr marL="0" indent="0">
              <a:buNone/>
            </a:pPr>
            <a:r>
              <a:rPr lang="en-US" dirty="0" smtClean="0"/>
              <a:t>				</a:t>
            </a:r>
            <a:r>
              <a:rPr lang="en-US" dirty="0" smtClean="0">
                <a:solidFill>
                  <a:schemeClr val="tx1"/>
                </a:solidFill>
                <a:latin typeface="Times New Roman" panose="02020603050405020304" pitchFamily="18" charset="0"/>
                <a:cs typeface="Times New Roman" panose="02020603050405020304" pitchFamily="18" charset="0"/>
              </a:rPr>
              <a:t>Hierarchical Model Used for Ranking Purposes</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Fig 2: AHP Hierarchical Model</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p:txBody>
      </p:sp>
      <p:pic>
        <p:nvPicPr>
          <p:cNvPr id="4" name="Picture 3" descr="C:\Users\Funmi Kasali\Pictures\ahp2.PNG"/>
          <p:cNvPicPr/>
          <p:nvPr/>
        </p:nvPicPr>
        <p:blipFill>
          <a:blip r:embed="rId2">
            <a:extLst>
              <a:ext uri="{28A0092B-C50C-407E-A947-70E740481C1C}">
                <a14:useLocalDpi xmlns:a14="http://schemas.microsoft.com/office/drawing/2010/main" val="0"/>
              </a:ext>
            </a:extLst>
          </a:blip>
          <a:srcRect/>
          <a:stretch>
            <a:fillRect/>
          </a:stretch>
        </p:blipFill>
        <p:spPr bwMode="auto">
          <a:xfrm>
            <a:off x="171449" y="485775"/>
            <a:ext cx="10358439" cy="5686425"/>
          </a:xfrm>
          <a:prstGeom prst="rect">
            <a:avLst/>
          </a:prstGeom>
          <a:noFill/>
          <a:ln>
            <a:noFill/>
          </a:ln>
        </p:spPr>
      </p:pic>
    </p:spTree>
    <p:extLst>
      <p:ext uri="{BB962C8B-B14F-4D97-AF65-F5344CB8AC3E}">
        <p14:creationId xmlns:p14="http://schemas.microsoft.com/office/powerpoint/2010/main" val="2305441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738" y="157163"/>
            <a:ext cx="11644312" cy="6557962"/>
          </a:xfrm>
        </p:spPr>
        <p:txBody>
          <a:bodyPr/>
          <a:lstStyle/>
          <a:p>
            <a:pPr marL="0" indent="0">
              <a:buNone/>
            </a:pPr>
            <a:r>
              <a:rPr lang="en-US" b="1" dirty="0">
                <a:solidFill>
                  <a:schemeClr val="tx1"/>
                </a:solidFill>
                <a:latin typeface="Times New Roman" panose="02020603050405020304" pitchFamily="18" charset="0"/>
                <a:cs typeface="Times New Roman" panose="02020603050405020304" pitchFamily="18" charset="0"/>
              </a:rPr>
              <a:t>Problem Identification and Formulation</a:t>
            </a:r>
          </a:p>
          <a:p>
            <a:pPr marL="0" indent="0">
              <a:buNone/>
            </a:pPr>
            <a:r>
              <a:rPr lang="en-US" b="1" dirty="0">
                <a:solidFill>
                  <a:schemeClr val="tx1"/>
                </a:solidFill>
                <a:latin typeface="Times New Roman" panose="02020603050405020304" pitchFamily="18" charset="0"/>
                <a:cs typeface="Times New Roman" panose="02020603050405020304" pitchFamily="18" charset="0"/>
              </a:rPr>
              <a:t> </a:t>
            </a:r>
          </a:p>
          <a:p>
            <a:pPr marL="0" indent="0">
              <a:buNone/>
            </a:pPr>
            <a:r>
              <a:rPr lang="en-US" dirty="0">
                <a:solidFill>
                  <a:schemeClr val="tx1"/>
                </a:solidFill>
                <a:latin typeface="Times New Roman" panose="02020603050405020304" pitchFamily="18" charset="0"/>
                <a:cs typeface="Times New Roman" panose="02020603050405020304" pitchFamily="18" charset="0"/>
              </a:rPr>
              <a:t>A general multi-criteria decision problem with m alternatives A</a:t>
            </a:r>
            <a:r>
              <a:rPr lang="en-US" baseline="-25000" dirty="0">
                <a:solidFill>
                  <a:schemeClr val="tx1"/>
                </a:solidFill>
                <a:latin typeface="Times New Roman" panose="02020603050405020304" pitchFamily="18" charset="0"/>
                <a:cs typeface="Times New Roman" panose="02020603050405020304" pitchFamily="18" charset="0"/>
              </a:rPr>
              <a:t>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a:t>
            </a:r>
            <a:r>
              <a:rPr lang="en-US" dirty="0">
                <a:solidFill>
                  <a:schemeClr val="tx1"/>
                </a:solidFill>
                <a:latin typeface="Times New Roman" panose="02020603050405020304" pitchFamily="18" charset="0"/>
                <a:cs typeface="Times New Roman" panose="02020603050405020304" pitchFamily="18" charset="0"/>
              </a:rPr>
              <a:t>=1, 2, …., m) and n criteria </a:t>
            </a:r>
            <a:r>
              <a:rPr lang="en-US" dirty="0" err="1">
                <a:solidFill>
                  <a:schemeClr val="tx1"/>
                </a:solidFill>
                <a:latin typeface="Times New Roman" panose="02020603050405020304" pitchFamily="18" charset="0"/>
                <a:cs typeface="Times New Roman" panose="02020603050405020304" pitchFamily="18" charset="0"/>
              </a:rPr>
              <a:t>C</a:t>
            </a:r>
            <a:r>
              <a:rPr lang="en-US" baseline="-25000" dirty="0" err="1">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 (j=1, 2,……, n) can be briefly expressed as:</a:t>
            </a:r>
          </a:p>
          <a:p>
            <a:pPr marL="0" indent="0">
              <a:buNone/>
            </a:pPr>
            <a:r>
              <a:rPr lang="en-US" dirty="0">
                <a:solidFill>
                  <a:schemeClr val="tx1"/>
                </a:solidFill>
                <a:latin typeface="Times New Roman" panose="02020603050405020304" pitchFamily="18" charset="0"/>
                <a:cs typeface="Times New Roman" panose="02020603050405020304" pitchFamily="18" charset="0"/>
              </a:rPr>
              <a:t>D = [</a:t>
            </a:r>
            <a:r>
              <a:rPr lang="en-US" dirty="0" err="1">
                <a:solidFill>
                  <a:schemeClr val="tx1"/>
                </a:solidFill>
                <a:latin typeface="Times New Roman" panose="02020603050405020304" pitchFamily="18" charset="0"/>
                <a:cs typeface="Times New Roman" panose="02020603050405020304" pitchFamily="18" charset="0"/>
              </a:rPr>
              <a:t>x</a:t>
            </a:r>
            <a:r>
              <a:rPr lang="en-US" baseline="-25000" dirty="0" err="1">
                <a:solidFill>
                  <a:schemeClr val="tx1"/>
                </a:solidFill>
                <a:latin typeface="Times New Roman" panose="02020603050405020304" pitchFamily="18" charset="0"/>
                <a:cs typeface="Times New Roman" panose="02020603050405020304" pitchFamily="18" charset="0"/>
              </a:rPr>
              <a:t>ij</a:t>
            </a:r>
            <a:r>
              <a:rPr lang="en-US" dirty="0">
                <a:solidFill>
                  <a:schemeClr val="tx1"/>
                </a:solidFill>
                <a:latin typeface="Times New Roman" panose="02020603050405020304" pitchFamily="18" charset="0"/>
                <a:cs typeface="Times New Roman" panose="02020603050405020304" pitchFamily="18" charset="0"/>
              </a:rPr>
              <a:t>]</a:t>
            </a:r>
            <a:r>
              <a:rPr lang="en-US" baseline="-25000" dirty="0">
                <a:solidFill>
                  <a:schemeClr val="tx1"/>
                </a:solidFill>
                <a:latin typeface="Times New Roman" panose="02020603050405020304" pitchFamily="18" charset="0"/>
                <a:cs typeface="Times New Roman" panose="02020603050405020304" pitchFamily="18" charset="0"/>
              </a:rPr>
              <a:t>m x n</a:t>
            </a:r>
            <a:r>
              <a:rPr lang="en-US" dirty="0">
                <a:solidFill>
                  <a:schemeClr val="tx1"/>
                </a:solidFill>
                <a:latin typeface="Times New Roman" panose="02020603050405020304" pitchFamily="18" charset="0"/>
                <a:cs typeface="Times New Roman" panose="02020603050405020304" pitchFamily="18" charset="0"/>
              </a:rPr>
              <a:t> and W = [</a:t>
            </a:r>
            <a:r>
              <a:rPr lang="en-US" dirty="0" err="1">
                <a:solidFill>
                  <a:schemeClr val="tx1"/>
                </a:solidFill>
                <a:latin typeface="Times New Roman" panose="02020603050405020304" pitchFamily="18" charset="0"/>
                <a:cs typeface="Times New Roman" panose="02020603050405020304" pitchFamily="18" charset="0"/>
              </a:rPr>
              <a:t>w</a:t>
            </a:r>
            <a:r>
              <a:rPr lang="en-US" baseline="-25000" dirty="0" err="1">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a:t>
            </a:r>
            <a:r>
              <a:rPr lang="en-US" baseline="-25000" dirty="0">
                <a:solidFill>
                  <a:schemeClr val="tx1"/>
                </a:solidFill>
                <a:latin typeface="Times New Roman" panose="02020603050405020304" pitchFamily="18" charset="0"/>
                <a:cs typeface="Times New Roman" panose="02020603050405020304" pitchFamily="18" charset="0"/>
              </a:rPr>
              <a:t>n</a:t>
            </a:r>
            <a:r>
              <a:rPr lang="en-US" dirty="0">
                <a:solidFill>
                  <a:schemeClr val="tx1"/>
                </a:solidFill>
                <a:latin typeface="Times New Roman" panose="02020603050405020304" pitchFamily="18" charset="0"/>
                <a:cs typeface="Times New Roman" panose="02020603050405020304" pitchFamily="18" charset="0"/>
              </a:rPr>
              <a:t>, where </a:t>
            </a:r>
            <a:r>
              <a:rPr lang="en-US" dirty="0" err="1">
                <a:solidFill>
                  <a:schemeClr val="tx1"/>
                </a:solidFill>
                <a:latin typeface="Times New Roman" panose="02020603050405020304" pitchFamily="18" charset="0"/>
                <a:cs typeface="Times New Roman" panose="02020603050405020304" pitchFamily="18" charset="0"/>
              </a:rPr>
              <a:t>i</a:t>
            </a:r>
            <a:r>
              <a:rPr lang="en-US" dirty="0">
                <a:solidFill>
                  <a:schemeClr val="tx1"/>
                </a:solidFill>
                <a:latin typeface="Times New Roman" panose="02020603050405020304" pitchFamily="18" charset="0"/>
                <a:cs typeface="Times New Roman" panose="02020603050405020304" pitchFamily="18" charset="0"/>
              </a:rPr>
              <a:t>= 1,2,……,m and j=1,2,…..,n.  </a:t>
            </a:r>
            <a:r>
              <a:rPr lang="en-US" u="sng" dirty="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Equation </a:t>
            </a:r>
            <a:r>
              <a:rPr lang="en-US" dirty="0" smtClean="0">
                <a:solidFill>
                  <a:schemeClr val="tx1"/>
                </a:solidFill>
                <a:latin typeface="Times New Roman" panose="02020603050405020304" pitchFamily="18" charset="0"/>
                <a:cs typeface="Times New Roman" panose="02020603050405020304" pitchFamily="18" charset="0"/>
              </a:rPr>
              <a:t>(1)</a:t>
            </a: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cs typeface="Times New Roman" panose="02020603050405020304" pitchFamily="18" charset="0"/>
              </a:rPr>
              <a:t>In equation </a:t>
            </a:r>
            <a:r>
              <a:rPr lang="en-US" dirty="0" smtClean="0">
                <a:solidFill>
                  <a:schemeClr val="tx1"/>
                </a:solidFill>
                <a:latin typeface="Times New Roman" panose="02020603050405020304" pitchFamily="18" charset="0"/>
                <a:cs typeface="Times New Roman" panose="02020603050405020304" pitchFamily="18" charset="0"/>
              </a:rPr>
              <a:t>(1), </a:t>
            </a:r>
            <a:r>
              <a:rPr lang="en-US" dirty="0">
                <a:solidFill>
                  <a:schemeClr val="tx1"/>
                </a:solidFill>
                <a:latin typeface="Times New Roman" panose="02020603050405020304" pitchFamily="18" charset="0"/>
                <a:cs typeface="Times New Roman" panose="02020603050405020304" pitchFamily="18" charset="0"/>
              </a:rPr>
              <a:t>D is the decision matrix (where </a:t>
            </a:r>
            <a:r>
              <a:rPr lang="en-US" dirty="0" err="1">
                <a:solidFill>
                  <a:schemeClr val="tx1"/>
                </a:solidFill>
                <a:latin typeface="Times New Roman" panose="02020603050405020304" pitchFamily="18" charset="0"/>
                <a:cs typeface="Times New Roman" panose="02020603050405020304" pitchFamily="18" charset="0"/>
              </a:rPr>
              <a:t>x</a:t>
            </a:r>
            <a:r>
              <a:rPr lang="en-US" baseline="-25000" dirty="0" err="1">
                <a:solidFill>
                  <a:schemeClr val="tx1"/>
                </a:solidFill>
                <a:latin typeface="Times New Roman" panose="02020603050405020304" pitchFamily="18" charset="0"/>
                <a:cs typeface="Times New Roman" panose="02020603050405020304" pitchFamily="18" charset="0"/>
              </a:rPr>
              <a:t>ij</a:t>
            </a:r>
            <a:r>
              <a:rPr lang="en-US" dirty="0">
                <a:solidFill>
                  <a:schemeClr val="tx1"/>
                </a:solidFill>
                <a:latin typeface="Times New Roman" panose="02020603050405020304" pitchFamily="18" charset="0"/>
                <a:cs typeface="Times New Roman" panose="02020603050405020304" pitchFamily="18" charset="0"/>
              </a:rPr>
              <a:t> denotes the rating or performance of </a:t>
            </a:r>
            <a:r>
              <a:rPr lang="en-US" i="1" dirty="0" err="1">
                <a:solidFill>
                  <a:schemeClr val="tx1"/>
                </a:solidFill>
                <a:latin typeface="Times New Roman" panose="02020603050405020304" pitchFamily="18" charset="0"/>
                <a:cs typeface="Times New Roman" panose="02020603050405020304" pitchFamily="18" charset="0"/>
              </a:rPr>
              <a:t>i-</a:t>
            </a:r>
            <a:r>
              <a:rPr lang="en-US" dirty="0" err="1">
                <a:solidFill>
                  <a:schemeClr val="tx1"/>
                </a:solidFill>
                <a:latin typeface="Times New Roman" panose="02020603050405020304" pitchFamily="18" charset="0"/>
                <a:cs typeface="Times New Roman" panose="02020603050405020304" pitchFamily="18" charset="0"/>
              </a:rPr>
              <a:t>th</a:t>
            </a:r>
            <a:r>
              <a:rPr lang="en-US" dirty="0">
                <a:solidFill>
                  <a:schemeClr val="tx1"/>
                </a:solidFill>
                <a:latin typeface="Times New Roman" panose="02020603050405020304" pitchFamily="18" charset="0"/>
                <a:cs typeface="Times New Roman" panose="02020603050405020304" pitchFamily="18" charset="0"/>
              </a:rPr>
              <a:t> alternative A</a:t>
            </a:r>
            <a:r>
              <a:rPr lang="en-US" baseline="-25000" dirty="0">
                <a:solidFill>
                  <a:schemeClr val="tx1"/>
                </a:solidFill>
                <a:latin typeface="Times New Roman" panose="02020603050405020304" pitchFamily="18" charset="0"/>
                <a:cs typeface="Times New Roman" panose="02020603050405020304" pitchFamily="18" charset="0"/>
              </a:rPr>
              <a:t>i </a:t>
            </a:r>
            <a:r>
              <a:rPr lang="en-US" dirty="0">
                <a:solidFill>
                  <a:schemeClr val="tx1"/>
                </a:solidFill>
                <a:latin typeface="Times New Roman" panose="02020603050405020304" pitchFamily="18" charset="0"/>
                <a:cs typeface="Times New Roman" panose="02020603050405020304" pitchFamily="18" charset="0"/>
              </a:rPr>
              <a:t>with respect to </a:t>
            </a:r>
            <a:r>
              <a:rPr lang="en-US" i="1" dirty="0">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a:t>
            </a:r>
            <a:r>
              <a:rPr lang="en-US" dirty="0" err="1">
                <a:solidFill>
                  <a:schemeClr val="tx1"/>
                </a:solidFill>
                <a:latin typeface="Times New Roman" panose="02020603050405020304" pitchFamily="18" charset="0"/>
                <a:cs typeface="Times New Roman" panose="02020603050405020304" pitchFamily="18" charset="0"/>
              </a:rPr>
              <a:t>th</a:t>
            </a:r>
            <a:r>
              <a:rPr lang="en-US" dirty="0">
                <a:solidFill>
                  <a:schemeClr val="tx1"/>
                </a:solidFill>
                <a:latin typeface="Times New Roman" panose="02020603050405020304" pitchFamily="18" charset="0"/>
                <a:cs typeface="Times New Roman" panose="02020603050405020304" pitchFamily="18" charset="0"/>
              </a:rPr>
              <a:t> criterion </a:t>
            </a:r>
            <a:r>
              <a:rPr lang="en-US" dirty="0" err="1">
                <a:solidFill>
                  <a:schemeClr val="tx1"/>
                </a:solidFill>
                <a:latin typeface="Times New Roman" panose="02020603050405020304" pitchFamily="18" charset="0"/>
                <a:cs typeface="Times New Roman" panose="02020603050405020304" pitchFamily="18" charset="0"/>
              </a:rPr>
              <a:t>C</a:t>
            </a:r>
            <a:r>
              <a:rPr lang="en-US" baseline="-25000" dirty="0" err="1">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 and W is the </a:t>
            </a:r>
            <a:r>
              <a:rPr lang="en-US" dirty="0" err="1">
                <a:solidFill>
                  <a:schemeClr val="tx1"/>
                </a:solidFill>
                <a:latin typeface="Times New Roman" panose="02020603050405020304" pitchFamily="18" charset="0"/>
                <a:cs typeface="Times New Roman" panose="02020603050405020304" pitchFamily="18" charset="0"/>
              </a:rPr>
              <a:t>the</a:t>
            </a:r>
            <a:r>
              <a:rPr lang="en-US" dirty="0">
                <a:solidFill>
                  <a:schemeClr val="tx1"/>
                </a:solidFill>
                <a:latin typeface="Times New Roman" panose="02020603050405020304" pitchFamily="18" charset="0"/>
                <a:cs typeface="Times New Roman" panose="02020603050405020304" pitchFamily="18" charset="0"/>
              </a:rPr>
              <a:t> weight vector (where </a:t>
            </a:r>
            <a:r>
              <a:rPr lang="en-US" dirty="0" err="1">
                <a:solidFill>
                  <a:schemeClr val="tx1"/>
                </a:solidFill>
                <a:latin typeface="Times New Roman" panose="02020603050405020304" pitchFamily="18" charset="0"/>
                <a:cs typeface="Times New Roman" panose="02020603050405020304" pitchFamily="18" charset="0"/>
              </a:rPr>
              <a:t>w</a:t>
            </a:r>
            <a:r>
              <a:rPr lang="en-US" baseline="-25000" dirty="0" err="1">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 denotes the weight of </a:t>
            </a:r>
            <a:r>
              <a:rPr lang="en-US" i="1" dirty="0">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th</a:t>
            </a:r>
            <a:r>
              <a:rPr lang="en-US" dirty="0">
                <a:solidFill>
                  <a:schemeClr val="tx1"/>
                </a:solidFill>
                <a:latin typeface="Times New Roman" panose="02020603050405020304" pitchFamily="18" charset="0"/>
                <a:cs typeface="Times New Roman" panose="02020603050405020304" pitchFamily="18" charset="0"/>
              </a:rPr>
              <a:t> criterion </a:t>
            </a:r>
            <a:r>
              <a:rPr lang="en-US" dirty="0" err="1">
                <a:solidFill>
                  <a:schemeClr val="tx1"/>
                </a:solidFill>
                <a:latin typeface="Times New Roman" panose="02020603050405020304" pitchFamily="18" charset="0"/>
                <a:cs typeface="Times New Roman" panose="02020603050405020304" pitchFamily="18" charset="0"/>
              </a:rPr>
              <a:t>C</a:t>
            </a:r>
            <a:r>
              <a:rPr lang="en-US" baseline="-25000" dirty="0" err="1">
                <a:solidFill>
                  <a:schemeClr val="tx1"/>
                </a:solidFill>
                <a:latin typeface="Times New Roman" panose="02020603050405020304" pitchFamily="18" charset="0"/>
                <a:cs typeface="Times New Roman" panose="02020603050405020304" pitchFamily="18" charset="0"/>
              </a:rPr>
              <a:t>j</a:t>
            </a:r>
            <a:r>
              <a:rPr lang="en-US" dirty="0">
                <a:solidFill>
                  <a:schemeClr val="tx1"/>
                </a:solidFill>
                <a:latin typeface="Times New Roman" panose="02020603050405020304" pitchFamily="18" charset="0"/>
                <a:cs typeface="Times New Roman" panose="02020603050405020304" pitchFamily="18" charset="0"/>
              </a:rPr>
              <a:t>, m is the number of compared alternatives and n is the number of the criteria).</a:t>
            </a:r>
          </a:p>
          <a:p>
            <a:pPr marL="0" indent="0">
              <a:buNone/>
            </a:pPr>
            <a:r>
              <a:rPr lang="en-US" dirty="0">
                <a:solidFill>
                  <a:schemeClr val="tx1"/>
                </a:solidFill>
                <a:latin typeface="Times New Roman" panose="02020603050405020304" pitchFamily="18" charset="0"/>
                <a:cs typeface="Times New Roman" panose="02020603050405020304" pitchFamily="18" charset="0"/>
              </a:rPr>
              <a:t>From the hierarchy in Figure </a:t>
            </a:r>
            <a:r>
              <a:rPr lang="en-US" dirty="0" smtClean="0">
                <a:solidFill>
                  <a:schemeClr val="tx1"/>
                </a:solidFill>
                <a:latin typeface="Times New Roman" panose="02020603050405020304" pitchFamily="18" charset="0"/>
                <a:cs typeface="Times New Roman" panose="02020603050405020304" pitchFamily="18" charset="0"/>
              </a:rPr>
              <a:t>2, </a:t>
            </a:r>
            <a:r>
              <a:rPr lang="en-US" dirty="0">
                <a:solidFill>
                  <a:schemeClr val="tx1"/>
                </a:solidFill>
                <a:latin typeface="Times New Roman" panose="02020603050405020304" pitchFamily="18" charset="0"/>
                <a:cs typeface="Times New Roman" panose="02020603050405020304" pitchFamily="18" charset="0"/>
              </a:rPr>
              <a:t>the main goal is to get a crisp value after evaluation. Priority weights were given to each criteria and sub-criteria for optimized decision making. </a:t>
            </a:r>
          </a:p>
          <a:p>
            <a:pPr marL="0" indent="0">
              <a:buNone/>
            </a:pPr>
            <a:endParaRPr lang="en-US" dirty="0"/>
          </a:p>
        </p:txBody>
      </p:sp>
    </p:spTree>
    <p:extLst>
      <p:ext uri="{BB962C8B-B14F-4D97-AF65-F5344CB8AC3E}">
        <p14:creationId xmlns:p14="http://schemas.microsoft.com/office/powerpoint/2010/main" val="372020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738" y="171450"/>
            <a:ext cx="11701462" cy="6529387"/>
          </a:xfrm>
        </p:spPr>
        <p:txBody>
          <a:bodyPr/>
          <a:lstStyle/>
          <a:p>
            <a:pPr marL="0" indent="0" algn="just">
              <a:buNone/>
            </a:pPr>
            <a:r>
              <a:rPr lang="en-US" dirty="0">
                <a:solidFill>
                  <a:schemeClr val="tx1"/>
                </a:solidFill>
                <a:latin typeface="Times New Roman" panose="02020603050405020304" pitchFamily="18" charset="0"/>
                <a:cs typeface="Times New Roman" panose="02020603050405020304" pitchFamily="18" charset="0"/>
              </a:rPr>
              <a:t>The study was carried out in </a:t>
            </a:r>
            <a:r>
              <a:rPr lang="en-US" dirty="0" err="1">
                <a:solidFill>
                  <a:schemeClr val="tx1"/>
                </a:solidFill>
                <a:latin typeface="Times New Roman" panose="02020603050405020304" pitchFamily="18" charset="0"/>
                <a:cs typeface="Times New Roman" panose="02020603050405020304" pitchFamily="18" charset="0"/>
              </a:rPr>
              <a:t>Mokoloki</a:t>
            </a:r>
            <a:r>
              <a:rPr lang="en-US" dirty="0">
                <a:solidFill>
                  <a:schemeClr val="tx1"/>
                </a:solidFill>
                <a:latin typeface="Times New Roman" panose="02020603050405020304" pitchFamily="18" charset="0"/>
                <a:cs typeface="Times New Roman" panose="02020603050405020304" pitchFamily="18" charset="0"/>
              </a:rPr>
              <a:t> Local Community Development Area (LCDA) in</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Obafemi </a:t>
            </a:r>
            <a:r>
              <a:rPr lang="en-US" dirty="0" err="1">
                <a:solidFill>
                  <a:schemeClr val="tx1"/>
                </a:solidFill>
                <a:latin typeface="Times New Roman" panose="02020603050405020304" pitchFamily="18" charset="0"/>
                <a:cs typeface="Times New Roman" panose="02020603050405020304" pitchFamily="18" charset="0"/>
              </a:rPr>
              <a:t>Owode</a:t>
            </a:r>
            <a:r>
              <a:rPr lang="en-US" dirty="0">
                <a:solidFill>
                  <a:schemeClr val="tx1"/>
                </a:solidFill>
                <a:latin typeface="Times New Roman" panose="02020603050405020304" pitchFamily="18" charset="0"/>
                <a:cs typeface="Times New Roman" panose="02020603050405020304" pitchFamily="18" charset="0"/>
              </a:rPr>
              <a:t> Local Government (LG), Ogun State, Nigeria.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The </a:t>
            </a:r>
            <a:r>
              <a:rPr lang="en-US" dirty="0">
                <a:solidFill>
                  <a:schemeClr val="tx1"/>
                </a:solidFill>
                <a:latin typeface="Times New Roman" panose="02020603050405020304" pitchFamily="18" charset="0"/>
                <a:cs typeface="Times New Roman" panose="02020603050405020304" pitchFamily="18" charset="0"/>
              </a:rPr>
              <a:t>major food crops of the area includes cassava, rice, cocoyam, plantain, maize and vegetable, while palm produced and cocoa form the major cash crops.</a:t>
            </a:r>
          </a:p>
          <a:p>
            <a:pPr marL="0" indent="0" algn="just">
              <a:buNone/>
            </a:pPr>
            <a:r>
              <a:rPr lang="en-US" dirty="0">
                <a:solidFill>
                  <a:schemeClr val="tx1"/>
                </a:solidFill>
                <a:latin typeface="Times New Roman" panose="02020603050405020304" pitchFamily="18" charset="0"/>
                <a:cs typeface="Times New Roman" panose="02020603050405020304" pitchFamily="18" charset="0"/>
              </a:rPr>
              <a:t>Primary data was obtained purposively and randomly both from youths with ages ranging between 18 and 35 years according to the Nigerian national youth policy </a:t>
            </a:r>
            <a:r>
              <a:rPr lang="en-US" dirty="0" smtClean="0">
                <a:solidFill>
                  <a:schemeClr val="tx1"/>
                </a:solidFill>
                <a:latin typeface="Times New Roman" panose="02020603050405020304" pitchFamily="18" charset="0"/>
                <a:cs typeface="Times New Roman" panose="02020603050405020304" pitchFamily="18" charset="0"/>
              </a:rPr>
              <a:t>(2019-2023). </a:t>
            </a:r>
            <a:r>
              <a:rPr lang="en-US" dirty="0">
                <a:solidFill>
                  <a:schemeClr val="tx1"/>
                </a:solidFill>
                <a:latin typeface="Times New Roman" panose="02020603050405020304" pitchFamily="18" charset="0"/>
                <a:cs typeface="Times New Roman" panose="02020603050405020304" pitchFamily="18" charset="0"/>
              </a:rPr>
              <a:t>The data was obtained through the use of the specially prepared AHP questionnaire and administered by the researchers themselves. </a:t>
            </a:r>
          </a:p>
          <a:p>
            <a:pPr marL="0" indent="0" algn="just">
              <a:buNone/>
            </a:pPr>
            <a:r>
              <a:rPr lang="en-US" dirty="0">
                <a:solidFill>
                  <a:schemeClr val="tx1"/>
                </a:solidFill>
                <a:latin typeface="Times New Roman" panose="02020603050405020304" pitchFamily="18" charset="0"/>
                <a:cs typeface="Times New Roman" panose="02020603050405020304" pitchFamily="18" charset="0"/>
              </a:rPr>
              <a:t>As a result of the sensitive and complex nature of the measuring tool, it was required that respondents understand some basic ICT tools and the meaning of each criteria and sub-criteria specified in the hierarchical model</a:t>
            </a:r>
            <a:r>
              <a:rPr lang="en-US"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In the selection of respondents, the AVCs considered include agricultural input, agro-processing, agro- production, agro-marketing and agro-distribution/agro-transportation.  Decisions of participants were analyzed with the </a:t>
            </a:r>
            <a:r>
              <a:rPr lang="en-US" dirty="0" smtClean="0">
                <a:solidFill>
                  <a:schemeClr val="tx1"/>
                </a:solidFill>
                <a:latin typeface="Times New Roman" panose="02020603050405020304" pitchFamily="18" charset="0"/>
                <a:cs typeface="Times New Roman" panose="02020603050405020304" pitchFamily="18" charset="0"/>
              </a:rPr>
              <a:t>web based AHP </a:t>
            </a:r>
            <a:r>
              <a:rPr lang="en-US" dirty="0">
                <a:solidFill>
                  <a:schemeClr val="tx1"/>
                </a:solidFill>
                <a:latin typeface="Times New Roman" panose="02020603050405020304" pitchFamily="18" charset="0"/>
                <a:cs typeface="Times New Roman" panose="02020603050405020304" pitchFamily="18" charset="0"/>
              </a:rPr>
              <a:t>tool developed </a:t>
            </a:r>
            <a:r>
              <a:rPr lang="en-US" dirty="0" smtClean="0">
                <a:solidFill>
                  <a:schemeClr val="tx1"/>
                </a:solidFill>
                <a:latin typeface="Times New Roman" panose="02020603050405020304" pitchFamily="18" charset="0"/>
                <a:cs typeface="Times New Roman" panose="02020603050405020304" pitchFamily="18" charset="0"/>
              </a:rPr>
              <a:t>by </a:t>
            </a:r>
            <a:r>
              <a:rPr lang="en-US" dirty="0" err="1" smtClean="0">
                <a:solidFill>
                  <a:schemeClr val="tx1"/>
                </a:solidFill>
                <a:latin typeface="Times New Roman" panose="02020603050405020304" pitchFamily="18" charset="0"/>
                <a:cs typeface="Times New Roman" panose="02020603050405020304" pitchFamily="18" charset="0"/>
              </a:rPr>
              <a:t>Goepel</a:t>
            </a:r>
            <a:r>
              <a:rPr lang="en-US" dirty="0" smtClean="0">
                <a:solidFill>
                  <a:schemeClr val="tx1"/>
                </a:solidFill>
                <a:latin typeface="Times New Roman" panose="02020603050405020304" pitchFamily="18" charset="0"/>
                <a:cs typeface="Times New Roman" panose="02020603050405020304" pitchFamily="18" charset="0"/>
              </a:rPr>
              <a:t> (2018).</a:t>
            </a: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951104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2875"/>
            <a:ext cx="9045402" cy="5912775"/>
          </a:xfrm>
        </p:spPr>
        <p:txBody>
          <a:bodyPr/>
          <a:lstStyle/>
          <a:p>
            <a:pPr marL="0" indent="0" algn="just">
              <a:buNone/>
            </a:pPr>
            <a:r>
              <a:rPr lang="en-US" b="1" dirty="0" smtClean="0">
                <a:solidFill>
                  <a:schemeClr val="tx1"/>
                </a:solidFill>
                <a:latin typeface="Times New Roman" panose="02020603050405020304" pitchFamily="18" charset="0"/>
                <a:cs typeface="Times New Roman" panose="02020603050405020304" pitchFamily="18" charset="0"/>
              </a:rPr>
              <a:t>4.0 Analysis of Results and Discussion</a:t>
            </a:r>
          </a:p>
          <a:p>
            <a:pPr marL="0" indent="0" algn="just">
              <a:buNone/>
            </a:pPr>
            <a:r>
              <a:rPr lang="en-US" b="1" dirty="0">
                <a:solidFill>
                  <a:schemeClr val="tx1"/>
                </a:solidFill>
                <a:latin typeface="Times New Roman" panose="02020603050405020304" pitchFamily="18" charset="0"/>
                <a:cs typeface="Times New Roman" panose="02020603050405020304" pitchFamily="18" charset="0"/>
              </a:rPr>
              <a:t>Factors affecting usage of ICT among youth-led agri-business in different AVCs Ranking Group Consensus Results</a:t>
            </a:r>
            <a:endParaRPr lang="en-US"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a:solidFill>
                  <a:schemeClr val="tx1"/>
                </a:solidFill>
                <a:latin typeface="Times New Roman" panose="02020603050405020304" pitchFamily="18" charset="0"/>
                <a:cs typeface="Times New Roman" panose="02020603050405020304" pitchFamily="18" charset="0"/>
              </a:rPr>
              <a:t>The data in Table </a:t>
            </a:r>
            <a:r>
              <a:rPr lang="en-US" dirty="0" smtClean="0">
                <a:solidFill>
                  <a:schemeClr val="tx1"/>
                </a:solidFill>
                <a:latin typeface="Times New Roman" panose="02020603050405020304" pitchFamily="18" charset="0"/>
                <a:cs typeface="Times New Roman" panose="02020603050405020304" pitchFamily="18" charset="0"/>
              </a:rPr>
              <a:t>1 </a:t>
            </a:r>
            <a:r>
              <a:rPr lang="en-US" dirty="0">
                <a:solidFill>
                  <a:schemeClr val="tx1"/>
                </a:solidFill>
                <a:latin typeface="Times New Roman" panose="02020603050405020304" pitchFamily="18" charset="0"/>
                <a:cs typeface="Times New Roman" panose="02020603050405020304" pitchFamily="18" charset="0"/>
              </a:rPr>
              <a:t>shows the percentage and level of consensus of all judgements made by the participation</a:t>
            </a:r>
          </a:p>
          <a:p>
            <a:pPr marL="0" indent="0" algn="just">
              <a:buNone/>
            </a:pPr>
            <a:r>
              <a:rPr lang="en-US" b="1" dirty="0" smtClean="0">
                <a:solidFill>
                  <a:schemeClr val="tx1"/>
                </a:solidFill>
                <a:latin typeface="Times New Roman" panose="02020603050405020304" pitchFamily="18" charset="0"/>
                <a:cs typeface="Times New Roman" panose="02020603050405020304" pitchFamily="18" charset="0"/>
              </a:rPr>
              <a:t>Table 1: </a:t>
            </a:r>
            <a:r>
              <a:rPr lang="en-US" b="1" dirty="0">
                <a:solidFill>
                  <a:schemeClr val="tx1"/>
                </a:solidFill>
                <a:latin typeface="Times New Roman" panose="02020603050405020304" pitchFamily="18" charset="0"/>
                <a:cs typeface="Times New Roman" panose="02020603050405020304" pitchFamily="18" charset="0"/>
              </a:rPr>
              <a:t>Group Consensus </a:t>
            </a:r>
            <a:r>
              <a:rPr lang="en-US" b="1" dirty="0" smtClean="0">
                <a:solidFill>
                  <a:schemeClr val="tx1"/>
                </a:solidFill>
                <a:latin typeface="Times New Roman" panose="02020603050405020304" pitchFamily="18" charset="0"/>
                <a:cs typeface="Times New Roman" panose="02020603050405020304" pitchFamily="18" charset="0"/>
              </a:rPr>
              <a:t>Results</a:t>
            </a:r>
          </a:p>
          <a:p>
            <a:pPr marL="0" indent="0">
              <a:buNone/>
            </a:pPr>
            <a:endParaRPr lang="en-US" dirty="0"/>
          </a:p>
          <a:p>
            <a:pPr marL="0" indent="0">
              <a:buNone/>
            </a:pPr>
            <a:r>
              <a:rPr lang="en-US" dirty="0"/>
              <a:t/>
            </a:r>
            <a:br>
              <a:rPr lang="en-US" dirty="0"/>
            </a:br>
            <a:endParaRPr lang="en-US" dirty="0" smtClean="0"/>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613126484"/>
              </p:ext>
            </p:extLst>
          </p:nvPr>
        </p:nvGraphicFramePr>
        <p:xfrm>
          <a:off x="500063" y="2443163"/>
          <a:ext cx="7338853" cy="3243968"/>
        </p:xfrm>
        <a:graphic>
          <a:graphicData uri="http://schemas.openxmlformats.org/drawingml/2006/table">
            <a:tbl>
              <a:tblPr firstRow="1" firstCol="1" bandRow="1">
                <a:tableStyleId>{5C22544A-7EE6-4342-B048-85BDC9FD1C3A}</a:tableStyleId>
              </a:tblPr>
              <a:tblGrid>
                <a:gridCol w="1973685"/>
                <a:gridCol w="1421867"/>
                <a:gridCol w="2319589"/>
                <a:gridCol w="1623712"/>
              </a:tblGrid>
              <a:tr h="1265941">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Node</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Group CR (%)</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AHP Group Consensus (%)</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AHP-OS Scale</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83602">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Influencing factors of ICTs usage</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0.8</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54.0</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Low</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83602">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Behavioral Intention to use (B1)</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0</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54.5</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Low</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83602">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Socio Demographic Attributes (B2)</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1.9</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88.4</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Very High</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191801">
                <a:tc>
                  <a:txBody>
                    <a:bodyPr/>
                    <a:lstStyle/>
                    <a:p>
                      <a:pPr marL="0" marR="0">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Business Orientation (B3)</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1.7</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61.9</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Low</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191801">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ICT Context (B4)</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solidFill>
                            <a:schemeClr val="tx1"/>
                          </a:solidFill>
                          <a:effectLst/>
                          <a:latin typeface="Times New Roman" panose="02020603050405020304" pitchFamily="18" charset="0"/>
                          <a:cs typeface="Times New Roman" panose="02020603050405020304" pitchFamily="18" charset="0"/>
                        </a:rPr>
                        <a:t>0.9</a:t>
                      </a:r>
                      <a:endParaRPr lang="en-US" sz="1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61.7</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solidFill>
                            <a:schemeClr val="tx1"/>
                          </a:solidFill>
                          <a:effectLst/>
                          <a:latin typeface="Times New Roman" panose="02020603050405020304" pitchFamily="18" charset="0"/>
                          <a:cs typeface="Times New Roman" panose="02020603050405020304" pitchFamily="18" charset="0"/>
                        </a:rPr>
                        <a:t>Low</a:t>
                      </a:r>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692457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738" y="171450"/>
            <a:ext cx="11758612" cy="6457949"/>
          </a:xfrm>
        </p:spPr>
        <p:txBody>
          <a:bodyPr/>
          <a:lstStyle/>
          <a:p>
            <a:pPr marL="0" indent="0">
              <a:buNone/>
            </a:pPr>
            <a:r>
              <a:rPr lang="en-US" b="1" dirty="0" smtClean="0">
                <a:solidFill>
                  <a:schemeClr val="tx1"/>
                </a:solidFill>
              </a:rPr>
              <a:t>Table 2: Decision </a:t>
            </a:r>
            <a:r>
              <a:rPr lang="en-US" b="1" dirty="0">
                <a:solidFill>
                  <a:schemeClr val="tx1"/>
                </a:solidFill>
              </a:rPr>
              <a:t>Hierarchy with Consolidated Priorities</a:t>
            </a:r>
            <a:r>
              <a:rPr lang="en-US" b="1" dirty="0" smtClean="0">
                <a:solidFill>
                  <a:schemeClr val="tx1"/>
                </a:solidFill>
              </a:rPr>
              <a:t>.</a:t>
            </a:r>
          </a:p>
          <a:p>
            <a:pPr marL="0" indent="0">
              <a:buNone/>
            </a:pPr>
            <a:endParaRPr lang="en-US" dirty="0"/>
          </a:p>
          <a:p>
            <a:pPr marL="0" indent="0">
              <a:buNone/>
            </a:pPr>
            <a:r>
              <a:rPr lang="en-US" b="1" dirty="0"/>
              <a:t/>
            </a:r>
            <a:br>
              <a:rPr lang="en-US" b="1" dirty="0"/>
            </a:b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808168870"/>
              </p:ext>
            </p:extLst>
          </p:nvPr>
        </p:nvGraphicFramePr>
        <p:xfrm>
          <a:off x="528635" y="1042994"/>
          <a:ext cx="8858252" cy="5260475"/>
        </p:xfrm>
        <a:graphic>
          <a:graphicData uri="http://schemas.openxmlformats.org/drawingml/2006/table">
            <a:tbl>
              <a:tblPr firstRow="1" firstCol="1" bandRow="1">
                <a:tableStyleId>{5C22544A-7EE6-4342-B048-85BDC9FD1C3A}</a:tableStyleId>
              </a:tblPr>
              <a:tblGrid>
                <a:gridCol w="2213845"/>
                <a:gridCol w="2209057"/>
                <a:gridCol w="2217675"/>
                <a:gridCol w="2217675"/>
              </a:tblGrid>
              <a:tr h="230479">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Level 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Level 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Level 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Global Priorities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rowSpan="3">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B1 = 0.252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B11 = 0.292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7.3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B12 = 0.558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14.0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B13 = 0.150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3.8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rowSpan="4">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4">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B2 = 0.090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B21 = 0.094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0.8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B22 = 0.254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B23= 0.595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B24 = 0.057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0.5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477813">
                <a:tc rowSpan="3">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rowSpan="3">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B3 = 0.408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B31 = 0.201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8.2</a:t>
                      </a:r>
                    </a:p>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B32 = 0.161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6.6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vMerge="1">
                  <a:txBody>
                    <a:bodyPr/>
                    <a:lstStyle/>
                    <a:p>
                      <a:endParaRPr lang="en-US"/>
                    </a:p>
                  </a:txBody>
                  <a:tcPr/>
                </a:tc>
                <a:tc vMerge="1">
                  <a:txBody>
                    <a:bodyPr/>
                    <a:lstStyle/>
                    <a:p>
                      <a:endParaRPr lang="en-US"/>
                    </a:p>
                  </a:txBody>
                  <a:tcPr/>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B33 = 0.639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26.1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477813">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Influencing factors of ICT Usage</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B4 = 0.250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B41 = 0.362</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9.0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B42 = 0.198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4.9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477813">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p>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B43 = 0.357</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8.9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B44 = 0.083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2.1</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30479">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Overall Total = 100.0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980948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214313"/>
            <a:ext cx="11572875" cy="6386512"/>
          </a:xfrm>
        </p:spPr>
        <p:txBody>
          <a:bodyPr/>
          <a:lstStyle/>
          <a:p>
            <a:pPr marL="0" indent="0">
              <a:buNone/>
            </a:pPr>
            <a:r>
              <a:rPr lang="en-US" dirty="0">
                <a:solidFill>
                  <a:schemeClr val="tx1"/>
                </a:solidFill>
                <a:latin typeface="Times New Roman" panose="02020603050405020304" pitchFamily="18" charset="0"/>
                <a:cs typeface="Times New Roman" panose="02020603050405020304" pitchFamily="18" charset="0"/>
              </a:rPr>
              <a:t>Figure </a:t>
            </a:r>
            <a:r>
              <a:rPr lang="en-US" dirty="0" smtClean="0">
                <a:solidFill>
                  <a:schemeClr val="tx1"/>
                </a:solidFill>
                <a:latin typeface="Times New Roman" panose="02020603050405020304" pitchFamily="18" charset="0"/>
                <a:cs typeface="Times New Roman" panose="02020603050405020304" pitchFamily="18" charset="0"/>
              </a:rPr>
              <a:t>3 shows Consolidated </a:t>
            </a:r>
            <a:r>
              <a:rPr lang="en-US" dirty="0">
                <a:solidFill>
                  <a:schemeClr val="tx1"/>
                </a:solidFill>
                <a:latin typeface="Times New Roman" panose="02020603050405020304" pitchFamily="18" charset="0"/>
                <a:cs typeface="Times New Roman" panose="02020603050405020304" pitchFamily="18" charset="0"/>
              </a:rPr>
              <a:t>Global Priority Bar Chart</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p:txBody>
      </p:sp>
      <p:pic>
        <p:nvPicPr>
          <p:cNvPr id="4" name="Picture 3" descr="C:\Users\Funmi Kasali\Pictures\ahp consolidated graph.PNG"/>
          <p:cNvPicPr/>
          <p:nvPr/>
        </p:nvPicPr>
        <p:blipFill>
          <a:blip r:embed="rId2">
            <a:extLst>
              <a:ext uri="{28A0092B-C50C-407E-A947-70E740481C1C}">
                <a14:useLocalDpi xmlns:a14="http://schemas.microsoft.com/office/drawing/2010/main" val="0"/>
              </a:ext>
            </a:extLst>
          </a:blip>
          <a:srcRect/>
          <a:stretch>
            <a:fillRect/>
          </a:stretch>
        </p:blipFill>
        <p:spPr bwMode="auto">
          <a:xfrm>
            <a:off x="1243012" y="971550"/>
            <a:ext cx="8472487" cy="4700588"/>
          </a:xfrm>
          <a:prstGeom prst="rect">
            <a:avLst/>
          </a:prstGeom>
          <a:noFill/>
          <a:ln>
            <a:noFill/>
          </a:ln>
        </p:spPr>
      </p:pic>
    </p:spTree>
    <p:extLst>
      <p:ext uri="{BB962C8B-B14F-4D97-AF65-F5344CB8AC3E}">
        <p14:creationId xmlns:p14="http://schemas.microsoft.com/office/powerpoint/2010/main" val="878061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3" y="200025"/>
            <a:ext cx="11630025" cy="6429375"/>
          </a:xfrm>
        </p:spPr>
        <p:txBody>
          <a:bodyPr/>
          <a:lstStyle/>
          <a:p>
            <a:pPr marL="0" indent="0">
              <a:buNone/>
            </a:pPr>
            <a:r>
              <a:rPr lang="en-US" b="1" dirty="0">
                <a:solidFill>
                  <a:schemeClr val="tx1"/>
                </a:solidFill>
                <a:latin typeface="Times New Roman" panose="02020603050405020304" pitchFamily="18" charset="0"/>
                <a:cs typeface="Times New Roman" panose="02020603050405020304" pitchFamily="18" charset="0"/>
              </a:rPr>
              <a:t>Evaluation of Existing Popularly used ICT tools with the AHP </a:t>
            </a:r>
            <a:r>
              <a:rPr lang="en-US" b="1" dirty="0" smtClean="0">
                <a:solidFill>
                  <a:schemeClr val="tx1"/>
                </a:solidFill>
                <a:latin typeface="Times New Roman" panose="02020603050405020304" pitchFamily="18" charset="0"/>
                <a:cs typeface="Times New Roman" panose="02020603050405020304" pitchFamily="18" charset="0"/>
              </a:rPr>
              <a:t>Model</a:t>
            </a:r>
          </a:p>
          <a:p>
            <a:pPr marL="0" indent="0">
              <a:buNone/>
            </a:pPr>
            <a:r>
              <a:rPr lang="en-US" b="1" dirty="0">
                <a:solidFill>
                  <a:schemeClr val="tx1"/>
                </a:solidFill>
                <a:latin typeface="Times New Roman" panose="02020603050405020304" pitchFamily="18" charset="0"/>
                <a:cs typeface="Times New Roman" panose="02020603050405020304" pitchFamily="18" charset="0"/>
              </a:rPr>
              <a:t>Table </a:t>
            </a:r>
            <a:r>
              <a:rPr lang="en-US" b="1" dirty="0" smtClean="0">
                <a:solidFill>
                  <a:schemeClr val="tx1"/>
                </a:solidFill>
                <a:latin typeface="Times New Roman" panose="02020603050405020304" pitchFamily="18" charset="0"/>
                <a:cs typeface="Times New Roman" panose="02020603050405020304" pitchFamily="18" charset="0"/>
              </a:rPr>
              <a:t>3 and figure 4 show the Alternatives </a:t>
            </a:r>
            <a:r>
              <a:rPr lang="en-US" b="1" dirty="0">
                <a:solidFill>
                  <a:schemeClr val="tx1"/>
                </a:solidFill>
                <a:latin typeface="Times New Roman" panose="02020603050405020304" pitchFamily="18" charset="0"/>
                <a:cs typeface="Times New Roman" panose="02020603050405020304" pitchFamily="18" charset="0"/>
              </a:rPr>
              <a:t>Evaluation Result by </a:t>
            </a:r>
            <a:r>
              <a:rPr lang="en-US" b="1" dirty="0" smtClean="0">
                <a:solidFill>
                  <a:schemeClr val="tx1"/>
                </a:solidFill>
                <a:latin typeface="Times New Roman" panose="02020603050405020304" pitchFamily="18" charset="0"/>
                <a:cs typeface="Times New Roman" panose="02020603050405020304" pitchFamily="18" charset="0"/>
              </a:rPr>
              <a:t>Participants</a:t>
            </a:r>
          </a:p>
          <a:p>
            <a:pPr marL="0" indent="0">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998880443"/>
              </p:ext>
            </p:extLst>
          </p:nvPr>
        </p:nvGraphicFramePr>
        <p:xfrm>
          <a:off x="528638" y="1228725"/>
          <a:ext cx="7786689" cy="1871663"/>
        </p:xfrm>
        <a:graphic>
          <a:graphicData uri="http://schemas.openxmlformats.org/drawingml/2006/table">
            <a:tbl>
              <a:tblPr firstRow="1" firstCol="1" bandRow="1">
                <a:tableStyleId>{5C22544A-7EE6-4342-B048-85BDC9FD1C3A}</a:tableStyleId>
              </a:tblPr>
              <a:tblGrid>
                <a:gridCol w="1582036"/>
                <a:gridCol w="1551811"/>
                <a:gridCol w="1883417"/>
                <a:gridCol w="1219342"/>
                <a:gridCol w="1550083"/>
              </a:tblGrid>
              <a:tr h="596695">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ICT Tools</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Tool 1</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a:solidFill>
                            <a:schemeClr val="tx1"/>
                          </a:solidFill>
                          <a:effectLst/>
                          <a:latin typeface="Times New Roman" panose="02020603050405020304" pitchFamily="18" charset="0"/>
                          <a:cs typeface="Times New Roman" panose="02020603050405020304" pitchFamily="18" charset="0"/>
                        </a:rPr>
                        <a:t>Tool 2</a:t>
                      </a:r>
                      <a:endParaRPr lang="en-U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a:solidFill>
                            <a:schemeClr val="tx1"/>
                          </a:solidFill>
                          <a:effectLst/>
                          <a:latin typeface="Times New Roman" panose="02020603050405020304" pitchFamily="18" charset="0"/>
                          <a:cs typeface="Times New Roman" panose="02020603050405020304" pitchFamily="18" charset="0"/>
                        </a:rPr>
                        <a:t>Tool 3</a:t>
                      </a:r>
                      <a:endParaRPr lang="en-U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a:solidFill>
                            <a:schemeClr val="tx1"/>
                          </a:solidFill>
                          <a:effectLst/>
                          <a:latin typeface="Times New Roman" panose="02020603050405020304" pitchFamily="18" charset="0"/>
                          <a:cs typeface="Times New Roman" panose="02020603050405020304" pitchFamily="18" charset="0"/>
                        </a:rPr>
                        <a:t>CR</a:t>
                      </a:r>
                      <a:r>
                        <a:rPr lang="en-US" sz="1800" baseline="-25000">
                          <a:solidFill>
                            <a:schemeClr val="tx1"/>
                          </a:solidFill>
                          <a:effectLst/>
                          <a:latin typeface="Times New Roman" panose="02020603050405020304" pitchFamily="18" charset="0"/>
                          <a:cs typeface="Times New Roman" panose="02020603050405020304" pitchFamily="18" charset="0"/>
                        </a:rPr>
                        <a:t>max </a:t>
                      </a:r>
                      <a:r>
                        <a:rPr lang="en-US" sz="1800">
                          <a:solidFill>
                            <a:schemeClr val="tx1"/>
                          </a:solidFill>
                          <a:effectLst/>
                          <a:latin typeface="Times New Roman" panose="02020603050405020304" pitchFamily="18" charset="0"/>
                          <a:cs typeface="Times New Roman" panose="02020603050405020304" pitchFamily="18" charset="0"/>
                        </a:rPr>
                        <a:t>(%)</a:t>
                      </a:r>
                      <a:endParaRPr lang="en-U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1274968">
                <a:tc>
                  <a:txBody>
                    <a:bodyPr/>
                    <a:lstStyle/>
                    <a:p>
                      <a:pPr marL="0" marR="0">
                        <a:lnSpc>
                          <a:spcPct val="150000"/>
                        </a:lnSpc>
                        <a:spcBef>
                          <a:spcPts val="0"/>
                        </a:spcBef>
                        <a:spcAft>
                          <a:spcPts val="0"/>
                        </a:spcAft>
                      </a:pPr>
                      <a:r>
                        <a:rPr lang="en-US" sz="1800">
                          <a:solidFill>
                            <a:schemeClr val="tx1"/>
                          </a:solidFill>
                          <a:effectLst/>
                          <a:latin typeface="Times New Roman" panose="02020603050405020304" pitchFamily="18" charset="0"/>
                          <a:cs typeface="Times New Roman" panose="02020603050405020304" pitchFamily="18" charset="0"/>
                        </a:rPr>
                        <a:t>Weights of Alternatives</a:t>
                      </a:r>
                      <a:endParaRPr lang="en-US" sz="1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70.3%</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11.7%</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18.0%</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8.3%</a:t>
                      </a:r>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pic>
        <p:nvPicPr>
          <p:cNvPr id="5" name="Picture 4" descr="C:\Users\Funmi Kasali\Pictures\alt pix.PNG"/>
          <p:cNvPicPr/>
          <p:nvPr/>
        </p:nvPicPr>
        <p:blipFill>
          <a:blip r:embed="rId2">
            <a:extLst>
              <a:ext uri="{28A0092B-C50C-407E-A947-70E740481C1C}">
                <a14:useLocalDpi xmlns:a14="http://schemas.microsoft.com/office/drawing/2010/main" val="0"/>
              </a:ext>
            </a:extLst>
          </a:blip>
          <a:srcRect/>
          <a:stretch>
            <a:fillRect/>
          </a:stretch>
        </p:blipFill>
        <p:spPr bwMode="auto">
          <a:xfrm>
            <a:off x="1831181" y="3400425"/>
            <a:ext cx="6484145" cy="3000375"/>
          </a:xfrm>
          <a:prstGeom prst="rect">
            <a:avLst/>
          </a:prstGeom>
          <a:noFill/>
          <a:ln>
            <a:noFill/>
          </a:ln>
        </p:spPr>
      </p:pic>
    </p:spTree>
    <p:extLst>
      <p:ext uri="{BB962C8B-B14F-4D97-AF65-F5344CB8AC3E}">
        <p14:creationId xmlns:p14="http://schemas.microsoft.com/office/powerpoint/2010/main" val="168718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171450"/>
            <a:ext cx="11658600" cy="6457949"/>
          </a:xfrm>
        </p:spPr>
        <p:txBody>
          <a:bodyPr/>
          <a:lstStyle/>
          <a:p>
            <a:pPr marL="0" indent="0">
              <a:buNone/>
            </a:pPr>
            <a:r>
              <a:rPr lang="en-US" b="1" dirty="0">
                <a:solidFill>
                  <a:schemeClr val="tx1"/>
                </a:solidFill>
                <a:latin typeface="Times New Roman" panose="02020603050405020304" pitchFamily="18" charset="0"/>
                <a:cs typeface="Times New Roman" panose="02020603050405020304" pitchFamily="18" charset="0"/>
              </a:rPr>
              <a:t>Table </a:t>
            </a:r>
            <a:r>
              <a:rPr lang="en-US" b="1" dirty="0" smtClean="0">
                <a:solidFill>
                  <a:schemeClr val="tx1"/>
                </a:solidFill>
                <a:latin typeface="Times New Roman" panose="02020603050405020304" pitchFamily="18" charset="0"/>
                <a:cs typeface="Times New Roman" panose="02020603050405020304" pitchFamily="18" charset="0"/>
              </a:rPr>
              <a:t>4: </a:t>
            </a:r>
            <a:r>
              <a:rPr lang="en-US" b="1" dirty="0">
                <a:solidFill>
                  <a:schemeClr val="tx1"/>
                </a:solidFill>
                <a:latin typeface="Times New Roman" panose="02020603050405020304" pitchFamily="18" charset="0"/>
                <a:cs typeface="Times New Roman" panose="02020603050405020304" pitchFamily="18" charset="0"/>
              </a:rPr>
              <a:t>Alternatives Analysis Results based on the AHP </a:t>
            </a:r>
            <a:r>
              <a:rPr lang="en-US" b="1" dirty="0" smtClean="0">
                <a:solidFill>
                  <a:schemeClr val="tx1"/>
                </a:solidFill>
                <a:latin typeface="Times New Roman" panose="02020603050405020304" pitchFamily="18" charset="0"/>
                <a:cs typeface="Times New Roman" panose="02020603050405020304" pitchFamily="18" charset="0"/>
              </a:rPr>
              <a:t>Model</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73482879"/>
              </p:ext>
            </p:extLst>
          </p:nvPr>
        </p:nvGraphicFramePr>
        <p:xfrm>
          <a:off x="585787" y="1028706"/>
          <a:ext cx="8972550" cy="5574284"/>
        </p:xfrm>
        <a:graphic>
          <a:graphicData uri="http://schemas.openxmlformats.org/drawingml/2006/table">
            <a:tbl>
              <a:tblPr firstRow="1" firstCol="1" bandRow="1">
                <a:tableStyleId>{5C22544A-7EE6-4342-B048-85BDC9FD1C3A}</a:tableStyleId>
              </a:tblPr>
              <a:tblGrid>
                <a:gridCol w="1965264"/>
                <a:gridCol w="1192095"/>
                <a:gridCol w="1245828"/>
                <a:gridCol w="1421955"/>
                <a:gridCol w="940342"/>
                <a:gridCol w="916459"/>
                <a:gridCol w="1290607"/>
              </a:tblGrid>
              <a:tr h="979412">
                <a:tc>
                  <a:txBody>
                    <a:bodyPr/>
                    <a:lstStyle/>
                    <a:p>
                      <a:pPr marL="0" marR="0">
                        <a:lnSpc>
                          <a:spcPct val="15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Criterion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Global Priority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ICT Tool 1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ICT Tool 2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ICT Tool 3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CR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Group Consensus</a:t>
                      </a:r>
                    </a:p>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B11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7.3</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0.536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0.323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0.141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64.5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B12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14.0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0.730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0.079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0.191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98.4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B13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3.8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0.614</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0.074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0.312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72.4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B21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0.548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0.082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0.370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B22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2.3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0.746</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0.068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0.186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8.3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99.8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B23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5.4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0.723</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0.078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0.200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99.6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B24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0.736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0.089</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0.175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95.1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B31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8.2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0.615</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0.177</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0.208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8.3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47.4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B32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0.758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0.068</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0.174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6.7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99.6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B33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26.1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0.727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0.114</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0.159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1.2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94.0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B41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0.762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0.142</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0.097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0.7</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94.7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B42</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4.9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0.729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0.068</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0.204</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7.1</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99.6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B43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8.9</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0.714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0.066</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0.220</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7.1</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99.1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26737">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B44</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2.1</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0.750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0.077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0.173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6.3</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98.7</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453475">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Total=100.0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AER=70.3</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AER = 11.7</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AER = 18.0</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858168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463" y="214313"/>
            <a:ext cx="11715750" cy="6443662"/>
          </a:xfrm>
        </p:spPr>
        <p:txBody>
          <a:bodyPr/>
          <a:lstStyle/>
          <a:p>
            <a:pPr marL="0" indent="0">
              <a:buNone/>
            </a:pPr>
            <a:r>
              <a:rPr lang="en-US" b="1" dirty="0" smtClean="0">
                <a:solidFill>
                  <a:schemeClr val="tx1"/>
                </a:solidFill>
                <a:latin typeface="Times New Roman" panose="02020603050405020304" pitchFamily="18" charset="0"/>
                <a:cs typeface="Times New Roman" panose="02020603050405020304" pitchFamily="18" charset="0"/>
              </a:rPr>
              <a:t>5.0 CONCLUSION </a:t>
            </a:r>
            <a:r>
              <a:rPr lang="en-US" b="1" dirty="0">
                <a:solidFill>
                  <a:schemeClr val="tx1"/>
                </a:solidFill>
                <a:latin typeface="Times New Roman" panose="02020603050405020304" pitchFamily="18" charset="0"/>
                <a:cs typeface="Times New Roman" panose="02020603050405020304" pitchFamily="18" charset="0"/>
              </a:rPr>
              <a:t>AND </a:t>
            </a:r>
            <a:r>
              <a:rPr lang="en-US" b="1" dirty="0" smtClean="0">
                <a:solidFill>
                  <a:schemeClr val="tx1"/>
                </a:solidFill>
                <a:latin typeface="Times New Roman" panose="02020603050405020304" pitchFamily="18" charset="0"/>
                <a:cs typeface="Times New Roman" panose="02020603050405020304" pitchFamily="18" charset="0"/>
              </a:rPr>
              <a:t>RECOMMENDATIONS </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The </a:t>
            </a:r>
            <a:r>
              <a:rPr lang="en-US" dirty="0">
                <a:solidFill>
                  <a:schemeClr val="tx1"/>
                </a:solidFill>
                <a:latin typeface="Times New Roman" panose="02020603050405020304" pitchFamily="18" charset="0"/>
                <a:cs typeface="Times New Roman" panose="02020603050405020304" pitchFamily="18" charset="0"/>
              </a:rPr>
              <a:t>study identified 14 factors affecting the usage of ICT among youth-led agri-business in different AVC in Nigeria based on existing literatures.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As </a:t>
            </a:r>
            <a:r>
              <a:rPr lang="en-US" dirty="0">
                <a:solidFill>
                  <a:schemeClr val="tx1"/>
                </a:solidFill>
                <a:latin typeface="Times New Roman" panose="02020603050405020304" pitchFamily="18" charset="0"/>
                <a:cs typeface="Times New Roman" panose="02020603050405020304" pitchFamily="18" charset="0"/>
              </a:rPr>
              <a:t>a result, a hierarchical model which had three levels was developed for the identified factors. Level 1 was the goal of the study, level 2 consisted of four criteria which included </a:t>
            </a:r>
            <a:r>
              <a:rPr lang="en-US" dirty="0" err="1">
                <a:solidFill>
                  <a:schemeClr val="tx1"/>
                </a:solidFill>
                <a:latin typeface="Times New Roman" panose="02020603050405020304" pitchFamily="18" charset="0"/>
                <a:cs typeface="Times New Roman" panose="02020603050405020304" pitchFamily="18" charset="0"/>
              </a:rPr>
              <a:t>Behavioural</a:t>
            </a:r>
            <a:r>
              <a:rPr lang="en-US" dirty="0">
                <a:solidFill>
                  <a:schemeClr val="tx1"/>
                </a:solidFill>
                <a:latin typeface="Times New Roman" panose="02020603050405020304" pitchFamily="18" charset="0"/>
                <a:cs typeface="Times New Roman" panose="02020603050405020304" pitchFamily="18" charset="0"/>
              </a:rPr>
              <a:t> to use (B1), Socio-demographic factors (B2), Business Orientation (B3) and ICT Context (B4) while Level 3 consisted of 14 sub-criteria respectively.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All </a:t>
            </a:r>
            <a:r>
              <a:rPr lang="en-US" dirty="0">
                <a:solidFill>
                  <a:schemeClr val="tx1"/>
                </a:solidFill>
                <a:latin typeface="Times New Roman" panose="02020603050405020304" pitchFamily="18" charset="0"/>
                <a:cs typeface="Times New Roman" panose="02020603050405020304" pitchFamily="18" charset="0"/>
              </a:rPr>
              <a:t>these factors were ranked using the Analytic Hierarchy Process (AHP), a technique based on mathematical and psychological principles. This approach was used as a result of the complex nature involved in evaluating both the quantitative and qualitative factors identified simultaneously.</a:t>
            </a:r>
          </a:p>
          <a:p>
            <a:endParaRPr lang="en-US" dirty="0">
              <a:solidFill>
                <a:schemeClr val="tx1"/>
              </a:solidFill>
            </a:endParaRPr>
          </a:p>
        </p:txBody>
      </p:sp>
    </p:spTree>
    <p:extLst>
      <p:ext uri="{BB962C8B-B14F-4D97-AF65-F5344CB8AC3E}">
        <p14:creationId xmlns:p14="http://schemas.microsoft.com/office/powerpoint/2010/main" val="2362171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171451"/>
            <a:ext cx="11772900" cy="6543674"/>
          </a:xfrm>
        </p:spPr>
        <p:txBody>
          <a:bodyPr/>
          <a:lstStyle/>
          <a:p>
            <a:pPr marL="0" indent="0">
              <a:buNone/>
            </a:pPr>
            <a:r>
              <a:rPr lang="en-US" b="1" dirty="0" smtClean="0">
                <a:solidFill>
                  <a:schemeClr val="tx1"/>
                </a:solidFill>
                <a:latin typeface="Times New Roman" panose="02020603050405020304" pitchFamily="18" charset="0"/>
                <a:cs typeface="Times New Roman" panose="02020603050405020304" pitchFamily="18" charset="0"/>
              </a:rPr>
              <a:t>Outline</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1.0 </a:t>
            </a:r>
            <a:r>
              <a:rPr lang="en-US" dirty="0" smtClean="0">
                <a:solidFill>
                  <a:schemeClr val="tx1"/>
                </a:solidFill>
                <a:latin typeface="Times New Roman" panose="02020603050405020304" pitchFamily="18" charset="0"/>
                <a:cs typeface="Times New Roman" panose="02020603050405020304" pitchFamily="18" charset="0"/>
              </a:rPr>
              <a:t>Introduction</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2.0 Problem Statement</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a:solidFill>
                  <a:schemeClr val="tx1"/>
                </a:solidFill>
                <a:latin typeface="Times New Roman" panose="02020603050405020304" pitchFamily="18" charset="0"/>
                <a:cs typeface="Times New Roman" panose="02020603050405020304" pitchFamily="18" charset="0"/>
              </a:rPr>
              <a:t>3</a:t>
            </a:r>
            <a:r>
              <a:rPr lang="en-US" dirty="0" smtClean="0">
                <a:solidFill>
                  <a:schemeClr val="tx1"/>
                </a:solidFill>
                <a:latin typeface="Times New Roman" panose="02020603050405020304" pitchFamily="18" charset="0"/>
                <a:cs typeface="Times New Roman" panose="02020603050405020304" pitchFamily="18" charset="0"/>
              </a:rPr>
              <a:t>.0 </a:t>
            </a:r>
            <a:r>
              <a:rPr lang="en-US" dirty="0" smtClean="0">
                <a:solidFill>
                  <a:schemeClr val="tx1"/>
                </a:solidFill>
                <a:latin typeface="Times New Roman" panose="02020603050405020304" pitchFamily="18" charset="0"/>
                <a:cs typeface="Times New Roman" panose="02020603050405020304" pitchFamily="18" charset="0"/>
              </a:rPr>
              <a:t>Literature Review</a:t>
            </a:r>
          </a:p>
          <a:p>
            <a:pPr algn="just"/>
            <a:r>
              <a:rPr lang="en-US" dirty="0" smtClean="0">
                <a:solidFill>
                  <a:schemeClr val="tx1"/>
                </a:solidFill>
                <a:latin typeface="Times New Roman" panose="02020603050405020304" pitchFamily="18" charset="0"/>
                <a:cs typeface="Times New Roman" panose="02020603050405020304" pitchFamily="18" charset="0"/>
              </a:rPr>
              <a:t>What </a:t>
            </a:r>
            <a:r>
              <a:rPr lang="en-US" dirty="0">
                <a:solidFill>
                  <a:schemeClr val="tx1"/>
                </a:solidFill>
                <a:latin typeface="Times New Roman" panose="02020603050405020304" pitchFamily="18" charset="0"/>
                <a:cs typeface="Times New Roman" panose="02020603050405020304" pitchFamily="18" charset="0"/>
              </a:rPr>
              <a:t>is Information and Communication Technology (ICT</a:t>
            </a:r>
            <a:r>
              <a:rPr lang="en-US" dirty="0" smtClean="0">
                <a:solidFill>
                  <a:schemeClr val="tx1"/>
                </a:solidFill>
                <a:latin typeface="Times New Roman" panose="02020603050405020304" pitchFamily="18" charset="0"/>
                <a:cs typeface="Times New Roman" panose="02020603050405020304" pitchFamily="18" charset="0"/>
              </a:rPr>
              <a:t>)</a:t>
            </a:r>
          </a:p>
          <a:p>
            <a:pPr algn="just"/>
            <a:r>
              <a:rPr lang="en-US" dirty="0">
                <a:solidFill>
                  <a:schemeClr val="tx1"/>
                </a:solidFill>
                <a:latin typeface="Times New Roman" panose="02020603050405020304" pitchFamily="18" charset="0"/>
                <a:cs typeface="Times New Roman" panose="02020603050405020304" pitchFamily="18" charset="0"/>
              </a:rPr>
              <a:t>Factors hindering agricultural development in </a:t>
            </a:r>
            <a:r>
              <a:rPr lang="en-US" dirty="0" smtClean="0">
                <a:solidFill>
                  <a:schemeClr val="tx1"/>
                </a:solidFill>
                <a:latin typeface="Times New Roman" panose="02020603050405020304" pitchFamily="18" charset="0"/>
                <a:cs typeface="Times New Roman" panose="02020603050405020304" pitchFamily="18" charset="0"/>
              </a:rPr>
              <a:t>Nigeria</a:t>
            </a:r>
          </a:p>
          <a:p>
            <a:pPr algn="just"/>
            <a:r>
              <a:rPr lang="en-US" dirty="0">
                <a:solidFill>
                  <a:schemeClr val="tx1"/>
                </a:solidFill>
                <a:latin typeface="Times New Roman" panose="02020603050405020304" pitchFamily="18" charset="0"/>
                <a:cs typeface="Times New Roman" panose="02020603050405020304" pitchFamily="18" charset="0"/>
              </a:rPr>
              <a:t>Role of ICT in agri-business </a:t>
            </a:r>
            <a:r>
              <a:rPr lang="en-US" dirty="0" smtClean="0">
                <a:solidFill>
                  <a:schemeClr val="tx1"/>
                </a:solidFill>
                <a:latin typeface="Times New Roman" panose="02020603050405020304" pitchFamily="18" charset="0"/>
                <a:cs typeface="Times New Roman" panose="02020603050405020304" pitchFamily="18" charset="0"/>
              </a:rPr>
              <a:t>sector</a:t>
            </a:r>
          </a:p>
          <a:p>
            <a:pPr algn="just"/>
            <a:r>
              <a:rPr lang="en-US" dirty="0" smtClean="0">
                <a:solidFill>
                  <a:schemeClr val="tx1"/>
                </a:solidFill>
                <a:latin typeface="Times New Roman" panose="02020603050405020304" pitchFamily="18" charset="0"/>
                <a:cs typeface="Times New Roman" panose="02020603050405020304" pitchFamily="18" charset="0"/>
              </a:rPr>
              <a:t>Application of ICT Tools in Agriculture</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3.0 Research Methodology</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4.0 Analysis of Results and Discussion </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5.0 Conclusion and Recommendations</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6.0 References</a:t>
            </a:r>
          </a:p>
          <a:p>
            <a:pPr marL="0" indent="0" algn="just">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b="1" dirty="0" smtClean="0"/>
          </a:p>
          <a:p>
            <a:pPr marL="0" indent="0" algn="just">
              <a:buNone/>
            </a:pPr>
            <a:endParaRPr lang="en-US" b="1" dirty="0"/>
          </a:p>
          <a:p>
            <a:pPr marL="0" indent="0" algn="just">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en-US" b="1"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21570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463" y="271463"/>
            <a:ext cx="11472862" cy="6343650"/>
          </a:xfrm>
        </p:spPr>
        <p:txBody>
          <a:bodyPr/>
          <a:lstStyle/>
          <a:p>
            <a:pPr marL="0" indent="0" algn="just">
              <a:buNone/>
            </a:pPr>
            <a:r>
              <a:rPr lang="en-US" dirty="0">
                <a:solidFill>
                  <a:schemeClr val="tx1"/>
                </a:solidFill>
                <a:latin typeface="Times New Roman" panose="02020603050405020304" pitchFamily="18" charset="0"/>
                <a:cs typeface="Times New Roman" panose="02020603050405020304" pitchFamily="18" charset="0"/>
              </a:rPr>
              <a:t>Relevant weights for all identified factors were determined using </a:t>
            </a:r>
            <a:r>
              <a:rPr lang="en-US" dirty="0" err="1">
                <a:solidFill>
                  <a:schemeClr val="tx1"/>
                </a:solidFill>
                <a:latin typeface="Times New Roman" panose="02020603050405020304" pitchFamily="18" charset="0"/>
                <a:cs typeface="Times New Roman" panose="02020603050405020304" pitchFamily="18" charset="0"/>
              </a:rPr>
              <a:t>Saaty’s</a:t>
            </a:r>
            <a:r>
              <a:rPr lang="en-US" dirty="0">
                <a:solidFill>
                  <a:schemeClr val="tx1"/>
                </a:solidFill>
                <a:latin typeface="Times New Roman" panose="02020603050405020304" pitchFamily="18" charset="0"/>
                <a:cs typeface="Times New Roman" panose="02020603050405020304" pitchFamily="18" charset="0"/>
              </a:rPr>
              <a:t> eigenvalue and eigenvector approach.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Opinions </a:t>
            </a:r>
            <a:r>
              <a:rPr lang="en-US" dirty="0">
                <a:solidFill>
                  <a:schemeClr val="tx1"/>
                </a:solidFill>
                <a:latin typeface="Times New Roman" panose="02020603050405020304" pitchFamily="18" charset="0"/>
                <a:cs typeface="Times New Roman" panose="02020603050405020304" pitchFamily="18" charset="0"/>
              </a:rPr>
              <a:t>were elicited from decision makers which comprised of youths between the ages of 18-35 years old. Consistency ratio for all participants were computed to get reliable and valid opinions</a:t>
            </a:r>
            <a:r>
              <a:rPr lang="en-US"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Based </a:t>
            </a:r>
            <a:r>
              <a:rPr lang="en-US" dirty="0">
                <a:solidFill>
                  <a:schemeClr val="tx1"/>
                </a:solidFill>
                <a:latin typeface="Times New Roman" panose="02020603050405020304" pitchFamily="18" charset="0"/>
                <a:cs typeface="Times New Roman" panose="02020603050405020304" pitchFamily="18" charset="0"/>
              </a:rPr>
              <a:t>on results of analysis, Business Orientation had the highest priority weight with 40.8%, </a:t>
            </a:r>
            <a:r>
              <a:rPr lang="en-US" dirty="0" err="1">
                <a:solidFill>
                  <a:schemeClr val="tx1"/>
                </a:solidFill>
                <a:latin typeface="Times New Roman" panose="02020603050405020304" pitchFamily="18" charset="0"/>
                <a:cs typeface="Times New Roman" panose="02020603050405020304" pitchFamily="18" charset="0"/>
              </a:rPr>
              <a:t>Behavioural</a:t>
            </a:r>
            <a:r>
              <a:rPr lang="en-US" dirty="0">
                <a:solidFill>
                  <a:schemeClr val="tx1"/>
                </a:solidFill>
                <a:latin typeface="Times New Roman" panose="02020603050405020304" pitchFamily="18" charset="0"/>
                <a:cs typeface="Times New Roman" panose="02020603050405020304" pitchFamily="18" charset="0"/>
              </a:rPr>
              <a:t> Intention to Use had 25.2% followed very closely by ICT Context with 25% while Socio-demographic factors had the lowest weight with 9%.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This </a:t>
            </a:r>
            <a:r>
              <a:rPr lang="en-US" dirty="0">
                <a:solidFill>
                  <a:schemeClr val="tx1"/>
                </a:solidFill>
                <a:latin typeface="Times New Roman" panose="02020603050405020304" pitchFamily="18" charset="0"/>
                <a:cs typeface="Times New Roman" panose="02020603050405020304" pitchFamily="18" charset="0"/>
              </a:rPr>
              <a:t>result shows that factors like age, income level, level of education and gender has low impact when it comes to the usage of ICT tools among youth-led agri-business in different AVC based on the participants response and there was high consensus among them.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From </a:t>
            </a:r>
            <a:r>
              <a:rPr lang="en-US" dirty="0">
                <a:solidFill>
                  <a:schemeClr val="tx1"/>
                </a:solidFill>
                <a:latin typeface="Times New Roman" panose="02020603050405020304" pitchFamily="18" charset="0"/>
                <a:cs typeface="Times New Roman" panose="02020603050405020304" pitchFamily="18" charset="0"/>
              </a:rPr>
              <a:t>the socio-demographic factors, gender ranked the least with 5.7% which indicates that making decisions as to using ICT by youths in different agri-business is not affected by gender issue. Three ICT tools which include Agricultural information dissemination tools (Tool 1), diagnostic tools (Tool 2) and Data management tools (Tool 3) were all compared and evaluated using the model and results showed that Tool 1 ranked the highest with a weight of 70.3% followed by Tool 3 with 18% while Tool 2 had the lowest rank with a weight of 11.7%. </a:t>
            </a:r>
            <a:endParaRPr lang="en-US"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There </a:t>
            </a:r>
            <a:r>
              <a:rPr lang="en-US" dirty="0">
                <a:solidFill>
                  <a:schemeClr val="tx1"/>
                </a:solidFill>
                <a:latin typeface="Times New Roman" panose="02020603050405020304" pitchFamily="18" charset="0"/>
                <a:cs typeface="Times New Roman" panose="02020603050405020304" pitchFamily="18" charset="0"/>
              </a:rPr>
              <a:t>was a high consensus amongst the participants based on the ICT factors except for decisions taken on perceived usefulness and farm characteristics. </a:t>
            </a:r>
          </a:p>
          <a:p>
            <a:pPr marL="0" indent="0" algn="just">
              <a:buNone/>
            </a:pPr>
            <a:endParaRPr lang="en-US" dirty="0"/>
          </a:p>
        </p:txBody>
      </p:sp>
    </p:spTree>
    <p:extLst>
      <p:ext uri="{BB962C8B-B14F-4D97-AF65-F5344CB8AC3E}">
        <p14:creationId xmlns:p14="http://schemas.microsoft.com/office/powerpoint/2010/main" val="1495530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888" y="157163"/>
            <a:ext cx="11758612" cy="6543675"/>
          </a:xfrm>
        </p:spPr>
        <p:txBody>
          <a:bodyPr>
            <a:normAutofit/>
          </a:bodyPr>
          <a:lstStyle/>
          <a:p>
            <a:pPr marL="0" indent="0" algn="just">
              <a:buNone/>
            </a:pPr>
            <a:r>
              <a:rPr lang="en-US" sz="2000" dirty="0">
                <a:solidFill>
                  <a:schemeClr val="tx1"/>
                </a:solidFill>
                <a:latin typeface="Times New Roman" panose="02020603050405020304" pitchFamily="18" charset="0"/>
                <a:cs typeface="Times New Roman" panose="02020603050405020304" pitchFamily="18" charset="0"/>
              </a:rPr>
              <a:t>Generally, the agricultural sector in Nigeria is not without its challenges coupled with the high cost of raw materials, transportation amongst others</a:t>
            </a:r>
            <a:r>
              <a:rPr lang="en-US"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a:solidFill>
                  <a:schemeClr val="tx1"/>
                </a:solidFill>
                <a:latin typeface="Times New Roman" panose="02020603050405020304" pitchFamily="18" charset="0"/>
                <a:cs typeface="Times New Roman" panose="02020603050405020304" pitchFamily="18" charset="0"/>
              </a:rPr>
              <a:t>ICT usage comes with its own unique challenges because in a country where there is persistent high cost of electricity, high cost of ICT devices and gadgets, poor connectivity and unreliable internet of mobile network services, absence of or limited ICT literacy, weak awareness of the potentials and applications of ICT in agribusiness, the implication is that government agencies and other stakeholders have a lot to do. </a:t>
            </a:r>
            <a:endParaRPr lang="en-US"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The </a:t>
            </a:r>
            <a:r>
              <a:rPr lang="en-US" sz="2000" dirty="0">
                <a:solidFill>
                  <a:schemeClr val="tx1"/>
                </a:solidFill>
                <a:latin typeface="Times New Roman" panose="02020603050405020304" pitchFamily="18" charset="0"/>
                <a:cs typeface="Times New Roman" panose="02020603050405020304" pitchFamily="18" charset="0"/>
              </a:rPr>
              <a:t>COVID-19 pandemic has further dealt a huge blow to world economies and Nigeria is not an exception. There is a general increment in prices of foodstuffs and common household items, unemployment and reduction rate in family income is at its highest but the pandemic also presents a big chance for African nations, especially Nigeria, to invest heavily in highly innovative tools and technologies to improve agricultural businesses which has the chance to reduce unemployment rate, ensure food security and economic sustainability in a post COVID-19 era</a:t>
            </a:r>
            <a:r>
              <a:rPr lang="en-US"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 </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5039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88" y="142875"/>
            <a:ext cx="11872912" cy="6600825"/>
          </a:xfrm>
        </p:spPr>
        <p:txBody>
          <a:bodyPr/>
          <a:lstStyle/>
          <a:p>
            <a:pPr marL="0" indent="0" algn="just">
              <a:buNone/>
            </a:pPr>
            <a:r>
              <a:rPr lang="en-US" sz="2000" dirty="0">
                <a:solidFill>
                  <a:schemeClr val="tx1"/>
                </a:solidFill>
                <a:latin typeface="Times New Roman" panose="02020603050405020304" pitchFamily="18" charset="0"/>
                <a:cs typeface="Times New Roman" panose="02020603050405020304" pitchFamily="18" charset="0"/>
              </a:rPr>
              <a:t>It is recommended based on the result of this study to ensure that youths who are involved in different agricultural businesses have access to affordable ICT tools, governments and policy makers should make policies that support or encourage the use of ICT for agriculture extension services, research, youth entrepreneurship and sustainability</a:t>
            </a:r>
            <a:r>
              <a:rPr lang="en-US"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 </a:t>
            </a:r>
            <a:r>
              <a:rPr lang="en-US" sz="2000" dirty="0">
                <a:solidFill>
                  <a:schemeClr val="tx1"/>
                </a:solidFill>
                <a:latin typeface="Times New Roman" panose="02020603050405020304" pitchFamily="18" charset="0"/>
                <a:cs typeface="Times New Roman" panose="02020603050405020304" pitchFamily="18" charset="0"/>
              </a:rPr>
              <a:t>They should educate youths in agri-business on the numerous benefits that comes with the usage of ICT tools for agri-business. </a:t>
            </a:r>
            <a:endParaRPr lang="en-US" sz="20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The </a:t>
            </a:r>
            <a:r>
              <a:rPr lang="en-US" sz="2000" dirty="0">
                <a:solidFill>
                  <a:schemeClr val="tx1"/>
                </a:solidFill>
                <a:latin typeface="Times New Roman" panose="02020603050405020304" pitchFamily="18" charset="0"/>
                <a:cs typeface="Times New Roman" panose="02020603050405020304" pitchFamily="18" charset="0"/>
              </a:rPr>
              <a:t>use of ICT in agriculture should be incorporated in school curriculums and more so, there is urgent need for youths in agri-business to be educated on how to use some of the more popular trending ICT tools for information dissemination and diagnostic purposes especially those who are in the rural areas and women as gender has been identified to have a low influence on the usage of ICT among youths in agri-business in different AVCs.</a:t>
            </a:r>
          </a:p>
          <a:p>
            <a:pPr marL="0" indent="0" algn="just">
              <a:buNone/>
            </a:pPr>
            <a:r>
              <a:rPr lang="en-US" sz="2000" dirty="0">
                <a:solidFill>
                  <a:schemeClr val="tx1"/>
                </a:solidFill>
                <a:latin typeface="Times New Roman" panose="02020603050405020304" pitchFamily="18" charset="0"/>
                <a:cs typeface="Times New Roman" panose="02020603050405020304" pitchFamily="18" charset="0"/>
              </a:rPr>
              <a:t>This study can be extended by considering other factors not mentioned in existing literature but still have a huge influence on ICT usage by youths. Furthermore, it is suggested that identified factors can also be ranked using other Multi-criteria Decision Making (MCDM) approaches and for the results obtained to be compared so as to be able to determine the differences or relationships between other MCDM techniques.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52663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3" y="128588"/>
            <a:ext cx="11844337" cy="6572249"/>
          </a:xfrm>
        </p:spPr>
        <p:txBody>
          <a:bodyPr>
            <a:normAutofit fontScale="92500" lnSpcReduction="10000"/>
          </a:bodyPr>
          <a:lstStyle/>
          <a:p>
            <a:pPr marL="0" indent="0">
              <a:buNone/>
            </a:pPr>
            <a:r>
              <a:rPr lang="en-US" dirty="0" smtClean="0">
                <a:solidFill>
                  <a:schemeClr val="tx1"/>
                </a:solidFill>
                <a:latin typeface="Times New Roman" panose="02020603050405020304" pitchFamily="18" charset="0"/>
                <a:cs typeface="Times New Roman" panose="02020603050405020304" pitchFamily="18" charset="0"/>
              </a:rPr>
              <a:t>6.0 List of References</a:t>
            </a:r>
          </a:p>
          <a:p>
            <a:pPr lvl="0"/>
            <a:r>
              <a:rPr lang="en-US" dirty="0">
                <a:solidFill>
                  <a:schemeClr val="tx1"/>
                </a:solidFill>
                <a:latin typeface="Times New Roman" panose="02020603050405020304" pitchFamily="18" charset="0"/>
                <a:cs typeface="Times New Roman" panose="02020603050405020304" pitchFamily="18" charset="0"/>
              </a:rPr>
              <a:t>Adams D. A., Nelson, R. R, &amp; Todd, P. A. (1992). Perceived Usefulness, Ease of Use, and Usage of Information Technology: A Replication. </a:t>
            </a:r>
            <a:r>
              <a:rPr lang="en-US" i="1" dirty="0">
                <a:solidFill>
                  <a:schemeClr val="tx1"/>
                </a:solidFill>
                <a:latin typeface="Times New Roman" panose="02020603050405020304" pitchFamily="18" charset="0"/>
                <a:cs typeface="Times New Roman" panose="02020603050405020304" pitchFamily="18" charset="0"/>
              </a:rPr>
              <a:t>MIS Quarterly, 16</a:t>
            </a:r>
            <a:r>
              <a:rPr lang="en-US" dirty="0">
                <a:solidFill>
                  <a:schemeClr val="tx1"/>
                </a:solidFill>
                <a:latin typeface="Times New Roman" panose="02020603050405020304" pitchFamily="18" charset="0"/>
                <a:cs typeface="Times New Roman" panose="02020603050405020304" pitchFamily="18" charset="0"/>
              </a:rPr>
              <a:t>(2):227–47</a:t>
            </a:r>
          </a:p>
          <a:p>
            <a:pPr lvl="0"/>
            <a:r>
              <a:rPr lang="en-US" dirty="0">
                <a:solidFill>
                  <a:schemeClr val="tx1"/>
                </a:solidFill>
                <a:latin typeface="Times New Roman" panose="02020603050405020304" pitchFamily="18" charset="0"/>
                <a:cs typeface="Times New Roman" panose="02020603050405020304" pitchFamily="18" charset="0"/>
              </a:rPr>
              <a:t>Adebayo, M. (2017, April 25). AFDB releases $280 million to support Nigerian youths in agriculture Retrieved from http://dailypost.ng/2017/04/25/afdb-releases-280-million-support-nigerian-youths-agriculture/</a:t>
            </a:r>
          </a:p>
          <a:p>
            <a:pPr lvl="0"/>
            <a:r>
              <a:rPr lang="en-US" dirty="0" err="1">
                <a:solidFill>
                  <a:schemeClr val="tx1"/>
                </a:solidFill>
                <a:latin typeface="Times New Roman" panose="02020603050405020304" pitchFamily="18" charset="0"/>
                <a:cs typeface="Times New Roman" panose="02020603050405020304" pitchFamily="18" charset="0"/>
              </a:rPr>
              <a:t>Ajzen</a:t>
            </a:r>
            <a:r>
              <a:rPr lang="en-US" dirty="0">
                <a:solidFill>
                  <a:schemeClr val="tx1"/>
                </a:solidFill>
                <a:latin typeface="Times New Roman" panose="02020603050405020304" pitchFamily="18" charset="0"/>
                <a:cs typeface="Times New Roman" panose="02020603050405020304" pitchFamily="18" charset="0"/>
              </a:rPr>
              <a:t>, I. &amp; </a:t>
            </a:r>
            <a:r>
              <a:rPr lang="en-US" dirty="0" err="1">
                <a:solidFill>
                  <a:schemeClr val="tx1"/>
                </a:solidFill>
                <a:latin typeface="Times New Roman" panose="02020603050405020304" pitchFamily="18" charset="0"/>
                <a:cs typeface="Times New Roman" panose="02020603050405020304" pitchFamily="18" charset="0"/>
              </a:rPr>
              <a:t>Fishbein</a:t>
            </a:r>
            <a:r>
              <a:rPr lang="en-US" dirty="0">
                <a:solidFill>
                  <a:schemeClr val="tx1"/>
                </a:solidFill>
                <a:latin typeface="Times New Roman" panose="02020603050405020304" pitchFamily="18" charset="0"/>
                <a:cs typeface="Times New Roman" panose="02020603050405020304" pitchFamily="18" charset="0"/>
              </a:rPr>
              <a:t>, M. (1980). Understanding Attributes and Predicting Social </a:t>
            </a:r>
            <a:r>
              <a:rPr lang="en-US" dirty="0" err="1">
                <a:solidFill>
                  <a:schemeClr val="tx1"/>
                </a:solidFill>
                <a:latin typeface="Times New Roman" panose="02020603050405020304" pitchFamily="18" charset="0"/>
                <a:cs typeface="Times New Roman" panose="02020603050405020304" pitchFamily="18" charset="0"/>
              </a:rPr>
              <a:t>Behaviour</a:t>
            </a:r>
            <a:r>
              <a:rPr lang="en-US" dirty="0">
                <a:solidFill>
                  <a:schemeClr val="tx1"/>
                </a:solidFill>
                <a:latin typeface="Times New Roman" panose="02020603050405020304" pitchFamily="18" charset="0"/>
                <a:cs typeface="Times New Roman" panose="02020603050405020304" pitchFamily="18" charset="0"/>
              </a:rPr>
              <a:t>. Englewood Cliffs, New Jersey: Prentice-Hall Publishers.</a:t>
            </a:r>
          </a:p>
          <a:p>
            <a:pPr lvl="0"/>
            <a:r>
              <a:rPr lang="en-US" dirty="0" err="1">
                <a:solidFill>
                  <a:schemeClr val="tx1"/>
                </a:solidFill>
                <a:latin typeface="Times New Roman" panose="02020603050405020304" pitchFamily="18" charset="0"/>
                <a:cs typeface="Times New Roman" panose="02020603050405020304" pitchFamily="18" charset="0"/>
              </a:rPr>
              <a:t>Ajzen</a:t>
            </a:r>
            <a:r>
              <a:rPr lang="en-US" dirty="0">
                <a:solidFill>
                  <a:schemeClr val="tx1"/>
                </a:solidFill>
                <a:latin typeface="Times New Roman" panose="02020603050405020304" pitchFamily="18" charset="0"/>
                <a:cs typeface="Times New Roman" panose="02020603050405020304" pitchFamily="18" charset="0"/>
              </a:rPr>
              <a:t>, I. (1991). The Theory of Planned </a:t>
            </a:r>
            <a:r>
              <a:rPr lang="en-US" dirty="0" err="1">
                <a:solidFill>
                  <a:schemeClr val="tx1"/>
                </a:solidFill>
                <a:latin typeface="Times New Roman" panose="02020603050405020304" pitchFamily="18" charset="0"/>
                <a:cs typeface="Times New Roman" panose="02020603050405020304" pitchFamily="18" charset="0"/>
              </a:rPr>
              <a:t>Behaviour</a:t>
            </a:r>
            <a:r>
              <a:rPr lang="en-US" i="1" dirty="0">
                <a:solidFill>
                  <a:schemeClr val="tx1"/>
                </a:solidFill>
                <a:latin typeface="Times New Roman" panose="02020603050405020304" pitchFamily="18" charset="0"/>
                <a:cs typeface="Times New Roman" panose="02020603050405020304" pitchFamily="18" charset="0"/>
              </a:rPr>
              <a:t>. Organizational </a:t>
            </a:r>
            <a:r>
              <a:rPr lang="en-US" i="1" dirty="0" err="1">
                <a:solidFill>
                  <a:schemeClr val="tx1"/>
                </a:solidFill>
                <a:latin typeface="Times New Roman" panose="02020603050405020304" pitchFamily="18" charset="0"/>
                <a:cs typeface="Times New Roman" panose="02020603050405020304" pitchFamily="18" charset="0"/>
              </a:rPr>
              <a:t>Behaviour</a:t>
            </a:r>
            <a:r>
              <a:rPr lang="en-US" i="1" dirty="0">
                <a:solidFill>
                  <a:schemeClr val="tx1"/>
                </a:solidFill>
                <a:latin typeface="Times New Roman" panose="02020603050405020304" pitchFamily="18" charset="0"/>
                <a:cs typeface="Times New Roman" panose="02020603050405020304" pitchFamily="18" charset="0"/>
              </a:rPr>
              <a:t> and Human Processes 50</a:t>
            </a:r>
            <a:r>
              <a:rPr lang="en-US" dirty="0">
                <a:solidFill>
                  <a:schemeClr val="tx1"/>
                </a:solidFill>
                <a:latin typeface="Times New Roman" panose="02020603050405020304" pitchFamily="18" charset="0"/>
                <a:cs typeface="Times New Roman" panose="02020603050405020304" pitchFamily="18" charset="0"/>
              </a:rPr>
              <a:t>(1): 179-211.</a:t>
            </a:r>
          </a:p>
          <a:p>
            <a:pPr lvl="0"/>
            <a:r>
              <a:rPr lang="en-US" dirty="0">
                <a:solidFill>
                  <a:schemeClr val="tx1"/>
                </a:solidFill>
                <a:latin typeface="Times New Roman" panose="02020603050405020304" pitchFamily="18" charset="0"/>
                <a:cs typeface="Times New Roman" panose="02020603050405020304" pitchFamily="18" charset="0"/>
              </a:rPr>
              <a:t>Ali, J. (2012). Factors Affecting the Adoption of Information and Communication Technologies (ICTs) for Farming Decisions. </a:t>
            </a:r>
            <a:r>
              <a:rPr lang="en-US" i="1" dirty="0">
                <a:solidFill>
                  <a:schemeClr val="tx1"/>
                </a:solidFill>
                <a:latin typeface="Times New Roman" panose="02020603050405020304" pitchFamily="18" charset="0"/>
                <a:cs typeface="Times New Roman" panose="02020603050405020304" pitchFamily="18" charset="0"/>
              </a:rPr>
              <a:t>Journal of Agricultural &amp; Food Information 13</a:t>
            </a:r>
            <a:r>
              <a:rPr lang="en-US" dirty="0">
                <a:solidFill>
                  <a:schemeClr val="tx1"/>
                </a:solidFill>
                <a:latin typeface="Times New Roman" panose="02020603050405020304" pitchFamily="18" charset="0"/>
                <a:cs typeface="Times New Roman" panose="02020603050405020304" pitchFamily="18" charset="0"/>
              </a:rPr>
              <a:t>(1), 78-96</a:t>
            </a:r>
          </a:p>
          <a:p>
            <a:pPr lvl="0"/>
            <a:r>
              <a:rPr lang="en-US" dirty="0">
                <a:solidFill>
                  <a:schemeClr val="tx1"/>
                </a:solidFill>
                <a:latin typeface="Times New Roman" panose="02020603050405020304" pitchFamily="18" charset="0"/>
                <a:cs typeface="Times New Roman" panose="02020603050405020304" pitchFamily="18" charset="0"/>
              </a:rPr>
              <a:t>Ali, S., </a:t>
            </a:r>
            <a:r>
              <a:rPr lang="en-US" dirty="0" err="1">
                <a:solidFill>
                  <a:schemeClr val="tx1"/>
                </a:solidFill>
                <a:latin typeface="Times New Roman" panose="02020603050405020304" pitchFamily="18" charset="0"/>
                <a:cs typeface="Times New Roman" panose="02020603050405020304" pitchFamily="18" charset="0"/>
              </a:rPr>
              <a:t>Jabeen</a:t>
            </a:r>
            <a:r>
              <a:rPr lang="en-US" dirty="0">
                <a:solidFill>
                  <a:schemeClr val="tx1"/>
                </a:solidFill>
                <a:latin typeface="Times New Roman" panose="02020603050405020304" pitchFamily="18" charset="0"/>
                <a:cs typeface="Times New Roman" panose="02020603050405020304" pitchFamily="18" charset="0"/>
              </a:rPr>
              <a:t>, U. A. &amp; </a:t>
            </a:r>
            <a:r>
              <a:rPr lang="en-US" dirty="0" err="1">
                <a:solidFill>
                  <a:schemeClr val="tx1"/>
                </a:solidFill>
                <a:latin typeface="Times New Roman" panose="02020603050405020304" pitchFamily="18" charset="0"/>
                <a:cs typeface="Times New Roman" panose="02020603050405020304" pitchFamily="18" charset="0"/>
              </a:rPr>
              <a:t>Nikhitta</a:t>
            </a:r>
            <a:r>
              <a:rPr lang="en-US" dirty="0">
                <a:solidFill>
                  <a:schemeClr val="tx1"/>
                </a:solidFill>
                <a:latin typeface="Times New Roman" panose="02020603050405020304" pitchFamily="18" charset="0"/>
                <a:cs typeface="Times New Roman" panose="02020603050405020304" pitchFamily="18" charset="0"/>
              </a:rPr>
              <a:t>, M. (2016). Impact of ICT on agricultural productivity. </a:t>
            </a:r>
            <a:r>
              <a:rPr lang="en-US" i="1" dirty="0">
                <a:solidFill>
                  <a:schemeClr val="tx1"/>
                </a:solidFill>
                <a:latin typeface="Times New Roman" panose="02020603050405020304" pitchFamily="18" charset="0"/>
                <a:cs typeface="Times New Roman" panose="02020603050405020304" pitchFamily="18" charset="0"/>
              </a:rPr>
              <a:t>European Journal of Business, Economics and Accountancy, 4</a:t>
            </a:r>
            <a:r>
              <a:rPr lang="en-US" dirty="0">
                <a:solidFill>
                  <a:schemeClr val="tx1"/>
                </a:solidFill>
                <a:latin typeface="Times New Roman" panose="02020603050405020304" pitchFamily="18" charset="0"/>
                <a:cs typeface="Times New Roman" panose="02020603050405020304" pitchFamily="18" charset="0"/>
              </a:rPr>
              <a:t>(5), 82-92</a:t>
            </a:r>
          </a:p>
          <a:p>
            <a:pPr lvl="0"/>
            <a:r>
              <a:rPr lang="en-US" dirty="0" err="1">
                <a:solidFill>
                  <a:schemeClr val="tx1"/>
                </a:solidFill>
                <a:latin typeface="Times New Roman" panose="02020603050405020304" pitchFamily="18" charset="0"/>
                <a:cs typeface="Times New Roman" panose="02020603050405020304" pitchFamily="18" charset="0"/>
              </a:rPr>
              <a:t>Asuquo</a:t>
            </a:r>
            <a:r>
              <a:rPr lang="en-US" dirty="0">
                <a:solidFill>
                  <a:schemeClr val="tx1"/>
                </a:solidFill>
                <a:latin typeface="Times New Roman" panose="02020603050405020304" pitchFamily="18" charset="0"/>
                <a:cs typeface="Times New Roman" panose="02020603050405020304" pitchFamily="18" charset="0"/>
              </a:rPr>
              <a:t>, D. E., &amp; </a:t>
            </a:r>
            <a:r>
              <a:rPr lang="en-US" dirty="0" err="1">
                <a:solidFill>
                  <a:schemeClr val="tx1"/>
                </a:solidFill>
                <a:latin typeface="Times New Roman" panose="02020603050405020304" pitchFamily="18" charset="0"/>
                <a:cs typeface="Times New Roman" panose="02020603050405020304" pitchFamily="18" charset="0"/>
              </a:rPr>
              <a:t>Onuodu</a:t>
            </a:r>
            <a:r>
              <a:rPr lang="en-US" dirty="0">
                <a:solidFill>
                  <a:schemeClr val="tx1"/>
                </a:solidFill>
                <a:latin typeface="Times New Roman" panose="02020603050405020304" pitchFamily="18" charset="0"/>
                <a:cs typeface="Times New Roman" panose="02020603050405020304" pitchFamily="18" charset="0"/>
              </a:rPr>
              <a:t>, F. E. (2016). A fuzzy AHP Model for selection of university academic staff. </a:t>
            </a:r>
            <a:r>
              <a:rPr lang="en-US" i="1" dirty="0">
                <a:solidFill>
                  <a:schemeClr val="tx1"/>
                </a:solidFill>
                <a:latin typeface="Times New Roman" panose="02020603050405020304" pitchFamily="18" charset="0"/>
                <a:cs typeface="Times New Roman" panose="02020603050405020304" pitchFamily="18" charset="0"/>
              </a:rPr>
              <a:t>International Journal of Computer Applications, 14</a:t>
            </a:r>
            <a:r>
              <a:rPr lang="en-US" dirty="0">
                <a:solidFill>
                  <a:schemeClr val="tx1"/>
                </a:solidFill>
                <a:latin typeface="Times New Roman" panose="02020603050405020304" pitchFamily="18" charset="0"/>
                <a:cs typeface="Times New Roman" panose="02020603050405020304" pitchFamily="18" charset="0"/>
              </a:rPr>
              <a:t>1(1), 19-26. </a:t>
            </a:r>
          </a:p>
          <a:p>
            <a:pPr lvl="0"/>
            <a:r>
              <a:rPr lang="en-US" dirty="0" err="1">
                <a:solidFill>
                  <a:schemeClr val="tx1"/>
                </a:solidFill>
                <a:latin typeface="Times New Roman" panose="02020603050405020304" pitchFamily="18" charset="0"/>
                <a:cs typeface="Times New Roman" panose="02020603050405020304" pitchFamily="18" charset="0"/>
              </a:rPr>
              <a:t>Bacudio</a:t>
            </a:r>
            <a:r>
              <a:rPr lang="en-US" dirty="0">
                <a:solidFill>
                  <a:schemeClr val="tx1"/>
                </a:solidFill>
                <a:latin typeface="Times New Roman" panose="02020603050405020304" pitchFamily="18" charset="0"/>
                <a:cs typeface="Times New Roman" panose="02020603050405020304" pitchFamily="18" charset="0"/>
              </a:rPr>
              <a:t>, L., </a:t>
            </a:r>
            <a:r>
              <a:rPr lang="en-US" dirty="0" err="1">
                <a:solidFill>
                  <a:schemeClr val="tx1"/>
                </a:solidFill>
                <a:latin typeface="Times New Roman" panose="02020603050405020304" pitchFamily="18" charset="0"/>
                <a:cs typeface="Times New Roman" panose="02020603050405020304" pitchFamily="18" charset="0"/>
              </a:rPr>
              <a:t>Esmeria</a:t>
            </a:r>
            <a:r>
              <a:rPr lang="en-US" dirty="0">
                <a:solidFill>
                  <a:schemeClr val="tx1"/>
                </a:solidFill>
                <a:latin typeface="Times New Roman" panose="02020603050405020304" pitchFamily="18" charset="0"/>
                <a:cs typeface="Times New Roman" panose="02020603050405020304" pitchFamily="18" charset="0"/>
              </a:rPr>
              <a:t>, G. J., &amp; </a:t>
            </a:r>
            <a:r>
              <a:rPr lang="en-US" dirty="0" err="1">
                <a:solidFill>
                  <a:schemeClr val="tx1"/>
                </a:solidFill>
                <a:latin typeface="Times New Roman" panose="02020603050405020304" pitchFamily="18" charset="0"/>
                <a:cs typeface="Times New Roman" panose="02020603050405020304" pitchFamily="18" charset="0"/>
              </a:rPr>
              <a:t>Promentilla</a:t>
            </a:r>
            <a:r>
              <a:rPr lang="en-US" dirty="0">
                <a:solidFill>
                  <a:schemeClr val="tx1"/>
                </a:solidFill>
                <a:latin typeface="Times New Roman" panose="02020603050405020304" pitchFamily="18" charset="0"/>
                <a:cs typeface="Times New Roman" panose="02020603050405020304" pitchFamily="18" charset="0"/>
              </a:rPr>
              <a:t>, M. A (2016). A fuzzy analytic process approach for optimal selection of manufacturing layout. Proceedings of the De La Salle University Research Congress (vol. 4). Manilla, Philippines. </a:t>
            </a:r>
          </a:p>
          <a:p>
            <a:pPr lvl="0"/>
            <a:r>
              <a:rPr lang="en-US" dirty="0" err="1">
                <a:solidFill>
                  <a:schemeClr val="tx1"/>
                </a:solidFill>
                <a:latin typeface="Times New Roman" panose="02020603050405020304" pitchFamily="18" charset="0"/>
                <a:cs typeface="Times New Roman" panose="02020603050405020304" pitchFamily="18" charset="0"/>
              </a:rPr>
              <a:t>Banwet</a:t>
            </a:r>
            <a:r>
              <a:rPr lang="en-US" dirty="0">
                <a:solidFill>
                  <a:schemeClr val="tx1"/>
                </a:solidFill>
                <a:latin typeface="Times New Roman" panose="02020603050405020304" pitchFamily="18" charset="0"/>
                <a:cs typeface="Times New Roman" panose="02020603050405020304" pitchFamily="18" charset="0"/>
              </a:rPr>
              <a:t>, D. K., &amp; </a:t>
            </a:r>
            <a:r>
              <a:rPr lang="en-US" dirty="0" err="1">
                <a:solidFill>
                  <a:schemeClr val="tx1"/>
                </a:solidFill>
                <a:latin typeface="Times New Roman" panose="02020603050405020304" pitchFamily="18" charset="0"/>
                <a:cs typeface="Times New Roman" panose="02020603050405020304" pitchFamily="18" charset="0"/>
              </a:rPr>
              <a:t>Majumdar</a:t>
            </a:r>
            <a:r>
              <a:rPr lang="en-US" dirty="0">
                <a:solidFill>
                  <a:schemeClr val="tx1"/>
                </a:solidFill>
                <a:latin typeface="Times New Roman" panose="02020603050405020304" pitchFamily="18" charset="0"/>
                <a:cs typeface="Times New Roman" panose="02020603050405020304" pitchFamily="18" charset="0"/>
              </a:rPr>
              <a:t>, A. (2014). Comparative analysis of AHP-TOPSIS and GA-TOPSIS methods for selection of raw materials in textile industries. Proceedings of the International Conference on Industrial Engineering and Operations Management. Bali, Indonesia</a:t>
            </a:r>
          </a:p>
          <a:p>
            <a:pPr lvl="0"/>
            <a:r>
              <a:rPr lang="en-US" dirty="0">
                <a:solidFill>
                  <a:schemeClr val="tx1"/>
                </a:solidFill>
                <a:latin typeface="Times New Roman" panose="02020603050405020304" pitchFamily="18" charset="0"/>
                <a:cs typeface="Times New Roman" panose="02020603050405020304" pitchFamily="18" charset="0"/>
              </a:rPr>
              <a:t>Burke, K. (2012). The Impact of Internet and ICT Use among SME Agribusiness Growers and Producers. </a:t>
            </a:r>
            <a:r>
              <a:rPr lang="en-US" i="1" dirty="0">
                <a:solidFill>
                  <a:schemeClr val="tx1"/>
                </a:solidFill>
                <a:latin typeface="Times New Roman" panose="02020603050405020304" pitchFamily="18" charset="0"/>
                <a:cs typeface="Times New Roman" panose="02020603050405020304" pitchFamily="18" charset="0"/>
              </a:rPr>
              <a:t>Journal of Small Business &amp; Entrepreneurship, 23</a:t>
            </a:r>
            <a:r>
              <a:rPr lang="en-US" dirty="0">
                <a:solidFill>
                  <a:schemeClr val="tx1"/>
                </a:solidFill>
                <a:latin typeface="Times New Roman" panose="02020603050405020304" pitchFamily="18" charset="0"/>
                <a:cs typeface="Times New Roman" panose="02020603050405020304" pitchFamily="18" charset="0"/>
              </a:rPr>
              <a:t>(2), 173-194</a:t>
            </a:r>
          </a:p>
          <a:p>
            <a:pPr marL="0" indent="0">
              <a:buNone/>
            </a:pPr>
            <a:endParaRPr lang="en-US" dirty="0"/>
          </a:p>
        </p:txBody>
      </p:sp>
    </p:spTree>
    <p:extLst>
      <p:ext uri="{BB962C8B-B14F-4D97-AF65-F5344CB8AC3E}">
        <p14:creationId xmlns:p14="http://schemas.microsoft.com/office/powerpoint/2010/main" val="1418991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87" y="128588"/>
            <a:ext cx="11858625" cy="6486525"/>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sz="2000" dirty="0" smtClean="0">
                <a:solidFill>
                  <a:schemeClr val="tx1"/>
                </a:solidFill>
                <a:latin typeface="Times New Roman" panose="02020603050405020304" pitchFamily="18" charset="0"/>
                <a:cs typeface="Times New Roman" panose="02020603050405020304" pitchFamily="18" charset="0"/>
              </a:rPr>
              <a:t>				</a:t>
            </a:r>
          </a:p>
          <a:p>
            <a:pPr marL="0" indent="0">
              <a:buNone/>
            </a:pPr>
            <a:endParaRPr lang="en-US" sz="2000" dirty="0">
              <a:solidFill>
                <a:schemeClr val="tx1"/>
              </a:solidFill>
              <a:latin typeface="Times New Roman" panose="02020603050405020304" pitchFamily="18" charset="0"/>
              <a:cs typeface="Times New Roman" panose="02020603050405020304" pitchFamily="18" charset="0"/>
            </a:endParaRPr>
          </a:p>
          <a:p>
            <a:pPr marL="0" indent="0">
              <a:buNone/>
            </a:pPr>
            <a:endParaRPr lang="en-US" sz="20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sz="2000" dirty="0">
                <a:solidFill>
                  <a:schemeClr val="tx1"/>
                </a:solidFill>
                <a:latin typeface="Times New Roman" panose="02020603050405020304" pitchFamily="18" charset="0"/>
                <a:cs typeface="Times New Roman" panose="02020603050405020304" pitchFamily="18" charset="0"/>
              </a:rPr>
              <a:t>	</a:t>
            </a:r>
            <a:r>
              <a:rPr lang="en-US" sz="2000" dirty="0" smtClean="0">
                <a:solidFill>
                  <a:schemeClr val="tx1"/>
                </a:solidFill>
                <a:latin typeface="Times New Roman" panose="02020603050405020304" pitchFamily="18" charset="0"/>
                <a:cs typeface="Times New Roman" panose="02020603050405020304" pitchFamily="18" charset="0"/>
              </a:rPr>
              <a:t>			THANK YOU ALL FOR YOUR RAPT ATTENTION</a:t>
            </a:r>
          </a:p>
          <a:p>
            <a:pPr marL="0" indent="0">
              <a:buNone/>
            </a:pPr>
            <a:endParaRPr lang="en-US" sz="2000" dirty="0">
              <a:solidFill>
                <a:schemeClr val="tx1"/>
              </a:solidFill>
              <a:latin typeface="Times New Roman" panose="02020603050405020304" pitchFamily="18" charset="0"/>
              <a:cs typeface="Times New Roman" panose="02020603050405020304" pitchFamily="18" charset="0"/>
            </a:endParaRPr>
          </a:p>
          <a:p>
            <a:pPr marL="0" indent="0">
              <a:buNone/>
            </a:pPr>
            <a:r>
              <a:rPr lang="en-US" sz="2000" dirty="0" smtClean="0">
                <a:solidFill>
                  <a:schemeClr val="tx1"/>
                </a:solidFill>
                <a:latin typeface="Times New Roman" panose="02020603050405020304" pitchFamily="18" charset="0"/>
                <a:cs typeface="Times New Roman" panose="02020603050405020304" pitchFamily="18" charset="0"/>
              </a:rPr>
              <a:t>				QUESTIONS?????????</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056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025" y="142875"/>
            <a:ext cx="11815763" cy="6557963"/>
          </a:xfrm>
        </p:spPr>
        <p:txBody>
          <a:bodyPr/>
          <a:lstStyle/>
          <a:p>
            <a:pPr marL="0" indent="0">
              <a:buNone/>
            </a:pPr>
            <a:r>
              <a:rPr lang="en-US" b="1" dirty="0" smtClean="0">
                <a:solidFill>
                  <a:schemeClr val="tx1"/>
                </a:solidFill>
                <a:latin typeface="Times New Roman" panose="02020603050405020304" pitchFamily="18" charset="0"/>
                <a:cs typeface="Times New Roman" panose="02020603050405020304" pitchFamily="18" charset="0"/>
              </a:rPr>
              <a:t>Introduction</a:t>
            </a:r>
          </a:p>
          <a:p>
            <a:r>
              <a:rPr lang="en-US" dirty="0" smtClean="0">
                <a:solidFill>
                  <a:schemeClr val="tx1"/>
                </a:solidFill>
                <a:latin typeface="Times New Roman" panose="02020603050405020304" pitchFamily="18" charset="0"/>
                <a:cs typeface="Times New Roman" panose="02020603050405020304" pitchFamily="18" charset="0"/>
              </a:rPr>
              <a:t>Impact of COVID 19 on the Economy</a:t>
            </a:r>
          </a:p>
          <a:p>
            <a:r>
              <a:rPr lang="en-US" dirty="0" smtClean="0">
                <a:solidFill>
                  <a:schemeClr val="tx1"/>
                </a:solidFill>
                <a:latin typeface="Times New Roman" panose="02020603050405020304" pitchFamily="18" charset="0"/>
                <a:cs typeface="Times New Roman" panose="02020603050405020304" pitchFamily="18" charset="0"/>
              </a:rPr>
              <a:t>Oil Sector</a:t>
            </a:r>
          </a:p>
          <a:p>
            <a:r>
              <a:rPr lang="en-US" dirty="0" smtClean="0">
                <a:solidFill>
                  <a:schemeClr val="tx1"/>
                </a:solidFill>
                <a:latin typeface="Times New Roman" panose="02020603050405020304" pitchFamily="18" charset="0"/>
                <a:cs typeface="Times New Roman" panose="02020603050405020304" pitchFamily="18" charset="0"/>
              </a:rPr>
              <a:t>Impact on Economic Activities: Economic Recession, Reduced family income</a:t>
            </a:r>
          </a:p>
          <a:p>
            <a:r>
              <a:rPr lang="en-US" dirty="0" smtClean="0">
                <a:solidFill>
                  <a:schemeClr val="tx1"/>
                </a:solidFill>
                <a:latin typeface="Times New Roman" panose="02020603050405020304" pitchFamily="18" charset="0"/>
                <a:cs typeface="Times New Roman" panose="02020603050405020304" pitchFamily="18" charset="0"/>
              </a:rPr>
              <a:t>Increment in Prices of goods and services</a:t>
            </a:r>
          </a:p>
          <a:p>
            <a:r>
              <a:rPr lang="en-US" dirty="0" smtClean="0">
                <a:solidFill>
                  <a:schemeClr val="tx1"/>
                </a:solidFill>
                <a:latin typeface="Times New Roman" panose="02020603050405020304" pitchFamily="18" charset="0"/>
                <a:cs typeface="Times New Roman" panose="02020603050405020304" pitchFamily="18" charset="0"/>
              </a:rPr>
              <a:t>High rate of Unemployment</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Way Out</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Digitization of Agricultural Businesses </a:t>
            </a: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107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025" y="128588"/>
            <a:ext cx="11701463" cy="6557961"/>
          </a:xfrm>
        </p:spPr>
        <p:txBody>
          <a:bodyPr>
            <a:normAutofit/>
          </a:bodyPr>
          <a:lstStyle/>
          <a:p>
            <a:pPr marL="0" indent="0">
              <a:buNone/>
            </a:pPr>
            <a:r>
              <a:rPr lang="en-US" b="1" dirty="0" smtClean="0">
                <a:solidFill>
                  <a:schemeClr val="tx1"/>
                </a:solidFill>
                <a:latin typeface="Times New Roman" panose="02020603050405020304" pitchFamily="18" charset="0"/>
                <a:cs typeface="Times New Roman" panose="02020603050405020304" pitchFamily="18" charset="0"/>
              </a:rPr>
              <a:t>Problem Statement</a:t>
            </a:r>
          </a:p>
          <a:p>
            <a:pPr marL="0" indent="0" algn="just">
              <a:buNone/>
            </a:pPr>
            <a:r>
              <a:rPr lang="en-US" dirty="0">
                <a:solidFill>
                  <a:schemeClr val="tx1"/>
                </a:solidFill>
                <a:latin typeface="Times New Roman" panose="02020603050405020304" pitchFamily="18" charset="0"/>
                <a:cs typeface="Times New Roman" panose="02020603050405020304" pitchFamily="18" charset="0"/>
              </a:rPr>
              <a:t>Information and Communication Technology (ICT) has become an essential source of innovation and economic improvement. In the agricultural sector, the application of ICT has become a critical part of the whole agri-business. In Nigeria, the agribusiness has been discovered as a potential that can be harnessed by its teeming youth population to curb the current high rate of unemployment in the country, reduce poverty and for economic development and sustainability</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Despite the numerous positive impacts of the use of ICT in agribusiness, their usage are still being marred by numerous factors </a:t>
            </a:r>
            <a:r>
              <a:rPr lang="en-US" dirty="0" smtClean="0">
                <a:solidFill>
                  <a:schemeClr val="tx1"/>
                </a:solidFill>
                <a:latin typeface="Times New Roman" panose="02020603050405020304" pitchFamily="18" charset="0"/>
                <a:cs typeface="Times New Roman" panose="02020603050405020304" pitchFamily="18" charset="0"/>
              </a:rPr>
              <a:t>Hence</a:t>
            </a:r>
            <a:r>
              <a:rPr lang="en-US" dirty="0">
                <a:solidFill>
                  <a:schemeClr val="tx1"/>
                </a:solidFill>
                <a:latin typeface="Times New Roman" panose="02020603050405020304" pitchFamily="18" charset="0"/>
                <a:cs typeface="Times New Roman" panose="02020603050405020304" pitchFamily="18" charset="0"/>
              </a:rPr>
              <a:t>, the main focus of this paper is to rank and prioritize some of these identified factors based on their level of importance towards the success of agribusiness among youths in Nigeria for effective decision making by governments and other agribusiness </a:t>
            </a:r>
            <a:r>
              <a:rPr lang="en-US" dirty="0" smtClean="0">
                <a:solidFill>
                  <a:schemeClr val="tx1"/>
                </a:solidFill>
                <a:latin typeface="Times New Roman" panose="02020603050405020304" pitchFamily="18" charset="0"/>
                <a:cs typeface="Times New Roman" panose="02020603050405020304" pitchFamily="18" charset="0"/>
              </a:rPr>
              <a:t>stakeholders.</a:t>
            </a: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Research </a:t>
            </a:r>
            <a:r>
              <a:rPr lang="en-US" b="1" dirty="0" smtClean="0">
                <a:solidFill>
                  <a:schemeClr val="tx1"/>
                </a:solidFill>
                <a:latin typeface="Times New Roman" panose="02020603050405020304" pitchFamily="18" charset="0"/>
                <a:cs typeface="Times New Roman" panose="02020603050405020304" pitchFamily="18" charset="0"/>
              </a:rPr>
              <a:t>Questions</a:t>
            </a:r>
          </a:p>
          <a:p>
            <a:r>
              <a:rPr lang="en-US" dirty="0" smtClean="0">
                <a:solidFill>
                  <a:schemeClr val="tx1"/>
                </a:solidFill>
                <a:latin typeface="Times New Roman" panose="02020603050405020304" pitchFamily="18" charset="0"/>
                <a:cs typeface="Times New Roman" panose="02020603050405020304" pitchFamily="18" charset="0"/>
              </a:rPr>
              <a:t>What are the factors affecting ICT usage among youth </a:t>
            </a:r>
            <a:r>
              <a:rPr lang="en-US" dirty="0" err="1" smtClean="0">
                <a:solidFill>
                  <a:schemeClr val="tx1"/>
                </a:solidFill>
                <a:latin typeface="Times New Roman" panose="02020603050405020304" pitchFamily="18" charset="0"/>
                <a:cs typeface="Times New Roman" panose="02020603050405020304" pitchFamily="18" charset="0"/>
              </a:rPr>
              <a:t>agropreneurs</a:t>
            </a:r>
            <a:r>
              <a:rPr lang="en-US" dirty="0" smtClean="0">
                <a:solidFill>
                  <a:schemeClr val="tx1"/>
                </a:solidFill>
                <a:latin typeface="Times New Roman" panose="02020603050405020304" pitchFamily="18" charset="0"/>
                <a:cs typeface="Times New Roman" panose="02020603050405020304" pitchFamily="18" charset="0"/>
              </a:rPr>
              <a:t> in different Agricultural Value Chains (AVC) in Nigeria</a:t>
            </a:r>
          </a:p>
          <a:p>
            <a:r>
              <a:rPr lang="en-US" dirty="0" smtClean="0">
                <a:solidFill>
                  <a:schemeClr val="tx1"/>
                </a:solidFill>
                <a:latin typeface="Times New Roman" panose="02020603050405020304" pitchFamily="18" charset="0"/>
                <a:cs typeface="Times New Roman" panose="02020603050405020304" pitchFamily="18" charset="0"/>
              </a:rPr>
              <a:t>From the factors identified, which one has the highest priority among youths in different AVCs in Nigeria.</a:t>
            </a:r>
          </a:p>
          <a:p>
            <a:r>
              <a:rPr lang="en-US" dirty="0" smtClean="0">
                <a:solidFill>
                  <a:schemeClr val="tx1"/>
                </a:solidFill>
                <a:latin typeface="Times New Roman" panose="02020603050405020304" pitchFamily="18" charset="0"/>
                <a:cs typeface="Times New Roman" panose="02020603050405020304" pitchFamily="18" charset="0"/>
              </a:rPr>
              <a:t>Out of three popularly used ICT tools for agribusiness, which one </a:t>
            </a:r>
            <a:r>
              <a:rPr lang="en-US" dirty="0" smtClean="0">
                <a:solidFill>
                  <a:schemeClr val="tx1"/>
                </a:solidFill>
                <a:latin typeface="Times New Roman" panose="02020603050405020304" pitchFamily="18" charset="0"/>
                <a:cs typeface="Times New Roman" panose="02020603050405020304" pitchFamily="18" charset="0"/>
              </a:rPr>
              <a:t>has the highest priority among</a:t>
            </a:r>
            <a:r>
              <a:rPr lang="en-US" dirty="0" smtClean="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youths in different AVCs in Nigeria</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062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7163"/>
            <a:ext cx="11029950" cy="6500812"/>
          </a:xfrm>
        </p:spPr>
        <p:txBody>
          <a:bodyPr>
            <a:normAutofit/>
          </a:bodyPr>
          <a:lstStyle/>
          <a:p>
            <a:pPr marL="0" indent="0" algn="just">
              <a:buNone/>
            </a:pPr>
            <a:r>
              <a:rPr lang="en-US" sz="2000" b="1" dirty="0" smtClean="0">
                <a:solidFill>
                  <a:schemeClr val="tx1"/>
                </a:solidFill>
                <a:latin typeface="Times New Roman" panose="02020603050405020304" pitchFamily="18" charset="0"/>
                <a:cs typeface="Times New Roman" panose="02020603050405020304" pitchFamily="18" charset="0"/>
              </a:rPr>
              <a:t>2.0 Literature Review</a:t>
            </a:r>
          </a:p>
          <a:p>
            <a:pPr marL="0" indent="0" algn="just">
              <a:buNone/>
            </a:pPr>
            <a:r>
              <a:rPr lang="en-US" sz="2000" b="1" dirty="0" smtClean="0">
                <a:solidFill>
                  <a:schemeClr val="tx1"/>
                </a:solidFill>
                <a:latin typeface="Times New Roman" panose="02020603050405020304" pitchFamily="18" charset="0"/>
                <a:cs typeface="Times New Roman" panose="02020603050405020304" pitchFamily="18" charset="0"/>
              </a:rPr>
              <a:t>What is Information and Communication Technology (ICT)</a:t>
            </a:r>
          </a:p>
          <a:p>
            <a:pPr marL="0" indent="0" algn="just">
              <a:buNone/>
            </a:pPr>
            <a:r>
              <a:rPr lang="en-US" sz="2000" dirty="0" err="1" smtClean="0">
                <a:solidFill>
                  <a:schemeClr val="tx1"/>
                </a:solidFill>
                <a:latin typeface="Times New Roman" panose="02020603050405020304" pitchFamily="18" charset="0"/>
                <a:cs typeface="Times New Roman" panose="02020603050405020304" pitchFamily="18" charset="0"/>
              </a:rPr>
              <a:t>Eguavon</a:t>
            </a:r>
            <a:r>
              <a:rPr lang="en-US" sz="2000" dirty="0" smtClean="0">
                <a:solidFill>
                  <a:schemeClr val="tx1"/>
                </a:solidFill>
                <a:latin typeface="Times New Roman" panose="02020603050405020304" pitchFamily="18" charset="0"/>
                <a:cs typeface="Times New Roman" panose="02020603050405020304" pitchFamily="18" charset="0"/>
              </a:rPr>
              <a:t> (2016) defined ICT as an umbrella </a:t>
            </a:r>
            <a:r>
              <a:rPr lang="en-US" sz="2000" dirty="0">
                <a:solidFill>
                  <a:schemeClr val="tx1"/>
                </a:solidFill>
                <a:latin typeface="Times New Roman" panose="02020603050405020304" pitchFamily="18" charset="0"/>
                <a:cs typeface="Times New Roman" panose="02020603050405020304" pitchFamily="18" charset="0"/>
              </a:rPr>
              <a:t>term which involves the use of any communication device or application encompassing radio, television, cellular phones, hardware, software, satellite systems amongst others as well as the various services and applications associated with them, such as video-conferencing and distance learning</a:t>
            </a:r>
            <a:r>
              <a:rPr lang="en-US" sz="20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en-US"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ICT tools are used for information processing, data monitoring, analysis, management and visualization</a:t>
            </a: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They are also used to convey information to a target audience in a particular and participative way.</a:t>
            </a:r>
          </a:p>
          <a:p>
            <a:pPr marL="0" indent="0" algn="just">
              <a:buNone/>
            </a:pPr>
            <a:endParaRPr lang="en-US" sz="20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000" dirty="0" smtClean="0">
                <a:solidFill>
                  <a:schemeClr val="tx1"/>
                </a:solidFill>
                <a:latin typeface="Times New Roman" panose="02020603050405020304" pitchFamily="18" charset="0"/>
                <a:cs typeface="Times New Roman" panose="02020603050405020304" pitchFamily="18" charset="0"/>
              </a:rPr>
              <a:t>The growth in ICT sector has brought tremendous development in many facets of life and the agricultural sector is not an exception.</a:t>
            </a:r>
          </a:p>
          <a:p>
            <a:pPr marL="0" indent="0" algn="just">
              <a:buNone/>
            </a:pPr>
            <a:r>
              <a:rPr lang="en-US" sz="2000" dirty="0">
                <a:solidFill>
                  <a:schemeClr val="tx1"/>
                </a:solidFill>
                <a:latin typeface="Times New Roman" panose="02020603050405020304" pitchFamily="18" charset="0"/>
                <a:cs typeface="Times New Roman" panose="02020603050405020304" pitchFamily="18" charset="0"/>
              </a:rPr>
              <a:t>The agriculture sector is a panacea for poverty eradication, economic growth and prosperity especially in low and middle-income countries (</a:t>
            </a:r>
            <a:r>
              <a:rPr lang="en-US" sz="2000" dirty="0" err="1">
                <a:solidFill>
                  <a:schemeClr val="tx1"/>
                </a:solidFill>
                <a:latin typeface="Times New Roman" panose="02020603050405020304" pitchFamily="18" charset="0"/>
                <a:cs typeface="Times New Roman" panose="02020603050405020304" pitchFamily="18" charset="0"/>
              </a:rPr>
              <a:t>Sertoglu</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Ugural</a:t>
            </a:r>
            <a:r>
              <a:rPr lang="en-US" sz="2000" dirty="0">
                <a:solidFill>
                  <a:schemeClr val="tx1"/>
                </a:solidFill>
                <a:latin typeface="Times New Roman" panose="02020603050405020304" pitchFamily="18" charset="0"/>
                <a:cs typeface="Times New Roman" panose="02020603050405020304" pitchFamily="18" charset="0"/>
              </a:rPr>
              <a:t>, &amp; </a:t>
            </a:r>
            <a:r>
              <a:rPr lang="en-US" sz="2000" dirty="0" err="1">
                <a:solidFill>
                  <a:schemeClr val="tx1"/>
                </a:solidFill>
                <a:latin typeface="Times New Roman" panose="02020603050405020304" pitchFamily="18" charset="0"/>
                <a:cs typeface="Times New Roman" panose="02020603050405020304" pitchFamily="18" charset="0"/>
              </a:rPr>
              <a:t>Bekun</a:t>
            </a:r>
            <a:r>
              <a:rPr lang="en-US" sz="2000" dirty="0">
                <a:solidFill>
                  <a:schemeClr val="tx1"/>
                </a:solidFill>
                <a:latin typeface="Times New Roman" panose="02020603050405020304" pitchFamily="18" charset="0"/>
                <a:cs typeface="Times New Roman" panose="02020603050405020304" pitchFamily="18" charset="0"/>
              </a:rPr>
              <a:t>, 2017).  </a:t>
            </a:r>
          </a:p>
          <a:p>
            <a:pPr marL="0" indent="0" algn="just">
              <a:buNone/>
            </a:pP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2861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3" y="214313"/>
            <a:ext cx="11630025" cy="6515100"/>
          </a:xfrm>
        </p:spPr>
        <p:txBody>
          <a:bodyPr>
            <a:normAutofit fontScale="92500" lnSpcReduction="20000"/>
          </a:bodyPr>
          <a:lstStyle/>
          <a:p>
            <a:pPr marL="0" indent="0" algn="just">
              <a:buNone/>
            </a:pPr>
            <a:r>
              <a:rPr lang="en-US" sz="1900" b="1" dirty="0">
                <a:solidFill>
                  <a:schemeClr val="tx1"/>
                </a:solidFill>
                <a:latin typeface="Times New Roman" panose="02020603050405020304" pitchFamily="18" charset="0"/>
                <a:cs typeface="Times New Roman" panose="02020603050405020304" pitchFamily="18" charset="0"/>
              </a:rPr>
              <a:t>Factors hindering agricultural development in Nigeria</a:t>
            </a:r>
          </a:p>
          <a:p>
            <a:pPr marL="0" indent="0" algn="just">
              <a:buNone/>
            </a:pPr>
            <a:r>
              <a:rPr lang="en-US" sz="1900" dirty="0">
                <a:solidFill>
                  <a:schemeClr val="tx1"/>
                </a:solidFill>
                <a:latin typeface="Times New Roman" panose="02020603050405020304" pitchFamily="18" charset="0"/>
                <a:cs typeface="Times New Roman" panose="02020603050405020304" pitchFamily="18" charset="0"/>
              </a:rPr>
              <a:t>Marketing, storage and processing, lack of good infrastructure, instability in prices of raw materials and other related products which inadvertently affects agricultural produce, unpredictable climatic conditions, inconsistency and non-inclusive government policies, lack of basic and adequate infrastructure, lack of education, oil boom and too much dependence on white collar jobs amongst many other critical issues. </a:t>
            </a:r>
          </a:p>
          <a:p>
            <a:pPr marL="0" indent="0" algn="just">
              <a:buNone/>
            </a:pPr>
            <a:endParaRPr lang="en-US" sz="19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1900" dirty="0">
                <a:solidFill>
                  <a:schemeClr val="tx1"/>
                </a:solidFill>
                <a:latin typeface="Times New Roman" panose="02020603050405020304" pitchFamily="18" charset="0"/>
                <a:cs typeface="Times New Roman" panose="02020603050405020304" pitchFamily="18" charset="0"/>
              </a:rPr>
              <a:t>Despite all these issues, agriculture still remains the highest employer of </a:t>
            </a:r>
            <a:r>
              <a:rPr lang="en-US" sz="1900" dirty="0" err="1">
                <a:solidFill>
                  <a:schemeClr val="tx1"/>
                </a:solidFill>
                <a:latin typeface="Times New Roman" panose="02020603050405020304" pitchFamily="18" charset="0"/>
                <a:cs typeface="Times New Roman" panose="02020603050405020304" pitchFamily="18" charset="0"/>
              </a:rPr>
              <a:t>labour</a:t>
            </a:r>
            <a:r>
              <a:rPr lang="en-US" sz="1900" dirty="0">
                <a:solidFill>
                  <a:schemeClr val="tx1"/>
                </a:solidFill>
                <a:latin typeface="Times New Roman" panose="02020603050405020304" pitchFamily="18" charset="0"/>
                <a:cs typeface="Times New Roman" panose="02020603050405020304" pitchFamily="18" charset="0"/>
              </a:rPr>
              <a:t> especially in a country that is plagued by political instability, economic recession as a result of the COVID 19 pandemic and high rates of youth unemployment.</a:t>
            </a:r>
          </a:p>
          <a:p>
            <a:pPr marL="0" indent="0" algn="just">
              <a:buNone/>
            </a:pPr>
            <a:endParaRPr lang="en-US" dirty="0"/>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Role of ICT in agri-business sector</a:t>
            </a:r>
          </a:p>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ICT tools </a:t>
            </a:r>
            <a:r>
              <a:rPr lang="en-US" dirty="0">
                <a:solidFill>
                  <a:schemeClr val="tx1"/>
                </a:solidFill>
                <a:latin typeface="Times New Roman" panose="02020603050405020304" pitchFamily="18" charset="0"/>
                <a:cs typeface="Times New Roman" panose="02020603050405020304" pitchFamily="18" charset="0"/>
              </a:rPr>
              <a:t>inherent attributes such as accuracy, high speed performance, reliability and capability to store very large amount of data as outlined by </a:t>
            </a:r>
            <a:r>
              <a:rPr lang="en-US" dirty="0" smtClean="0">
                <a:solidFill>
                  <a:schemeClr val="tx1"/>
                </a:solidFill>
                <a:latin typeface="Times New Roman" panose="02020603050405020304" pitchFamily="18" charset="0"/>
                <a:cs typeface="Times New Roman" panose="02020603050405020304" pitchFamily="18" charset="0"/>
              </a:rPr>
              <a:t>Yusuf, </a:t>
            </a:r>
            <a:r>
              <a:rPr lang="en-US" dirty="0" err="1" smtClean="0">
                <a:solidFill>
                  <a:schemeClr val="tx1"/>
                </a:solidFill>
                <a:latin typeface="Times New Roman" panose="02020603050405020304" pitchFamily="18" charset="0"/>
                <a:cs typeface="Times New Roman" panose="02020603050405020304" pitchFamily="18" charset="0"/>
              </a:rPr>
              <a:t>Afolabi</a:t>
            </a:r>
            <a:r>
              <a:rPr lang="en-US" dirty="0" smtClean="0">
                <a:solidFill>
                  <a:schemeClr val="tx1"/>
                </a:solidFill>
                <a:latin typeface="Times New Roman" panose="02020603050405020304" pitchFamily="18" charset="0"/>
                <a:cs typeface="Times New Roman" panose="02020603050405020304" pitchFamily="18" charset="0"/>
              </a:rPr>
              <a:t> &amp; </a:t>
            </a:r>
            <a:r>
              <a:rPr lang="en-US" dirty="0" err="1" smtClean="0">
                <a:solidFill>
                  <a:schemeClr val="tx1"/>
                </a:solidFill>
                <a:latin typeface="Times New Roman" panose="02020603050405020304" pitchFamily="18" charset="0"/>
                <a:cs typeface="Times New Roman" panose="02020603050405020304" pitchFamily="18" charset="0"/>
              </a:rPr>
              <a:t>Loto</a:t>
            </a:r>
            <a:r>
              <a:rPr lang="en-US" dirty="0" smtClean="0">
                <a:solidFill>
                  <a:schemeClr val="tx1"/>
                </a:solidFill>
                <a:latin typeface="Times New Roman" panose="02020603050405020304" pitchFamily="18" charset="0"/>
                <a:cs typeface="Times New Roman" panose="02020603050405020304" pitchFamily="18" charset="0"/>
              </a:rPr>
              <a:t> (2013) </a:t>
            </a:r>
            <a:r>
              <a:rPr lang="en-US" dirty="0">
                <a:solidFill>
                  <a:schemeClr val="tx1"/>
                </a:solidFill>
                <a:latin typeface="Times New Roman" panose="02020603050405020304" pitchFamily="18" charset="0"/>
                <a:cs typeface="Times New Roman" panose="02020603050405020304" pitchFamily="18" charset="0"/>
              </a:rPr>
              <a:t>have made it possible for their applicability to all human </a:t>
            </a:r>
            <a:r>
              <a:rPr lang="en-US" dirty="0" err="1">
                <a:solidFill>
                  <a:schemeClr val="tx1"/>
                </a:solidFill>
                <a:latin typeface="Times New Roman" panose="02020603050405020304" pitchFamily="18" charset="0"/>
                <a:cs typeface="Times New Roman" panose="02020603050405020304" pitchFamily="18" charset="0"/>
              </a:rPr>
              <a:t>endeavours</a:t>
            </a:r>
            <a:r>
              <a:rPr lang="en-US" dirty="0">
                <a:solidFill>
                  <a:schemeClr val="tx1"/>
                </a:solidFill>
                <a:latin typeface="Times New Roman" panose="02020603050405020304" pitchFamily="18" charset="0"/>
                <a:cs typeface="Times New Roman" panose="02020603050405020304" pitchFamily="18" charset="0"/>
              </a:rPr>
              <a:t> including agribusiness sector.</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ICT tools helps in the analysis of </a:t>
            </a:r>
          </a:p>
          <a:p>
            <a:r>
              <a:rPr lang="en-US" dirty="0" smtClean="0">
                <a:solidFill>
                  <a:schemeClr val="tx1"/>
                </a:solidFill>
                <a:latin typeface="Times New Roman" panose="02020603050405020304" pitchFamily="18" charset="0"/>
                <a:cs typeface="Times New Roman" panose="02020603050405020304" pitchFamily="18" charset="0"/>
              </a:rPr>
              <a:t>Soil</a:t>
            </a:r>
          </a:p>
          <a:p>
            <a:r>
              <a:rPr lang="en-US" dirty="0" smtClean="0">
                <a:solidFill>
                  <a:schemeClr val="tx1"/>
                </a:solidFill>
                <a:latin typeface="Times New Roman" panose="02020603050405020304" pitchFamily="18" charset="0"/>
                <a:cs typeface="Times New Roman" panose="02020603050405020304" pitchFamily="18" charset="0"/>
              </a:rPr>
              <a:t>Crop</a:t>
            </a:r>
          </a:p>
          <a:p>
            <a:r>
              <a:rPr lang="en-US" dirty="0" smtClean="0">
                <a:solidFill>
                  <a:schemeClr val="tx1"/>
                </a:solidFill>
                <a:latin typeface="Times New Roman" panose="02020603050405020304" pitchFamily="18" charset="0"/>
                <a:cs typeface="Times New Roman" panose="02020603050405020304" pitchFamily="18" charset="0"/>
              </a:rPr>
              <a:t>Climate</a:t>
            </a:r>
          </a:p>
          <a:p>
            <a:r>
              <a:rPr lang="en-US" dirty="0" smtClean="0">
                <a:solidFill>
                  <a:schemeClr val="tx1"/>
                </a:solidFill>
                <a:latin typeface="Times New Roman" panose="02020603050405020304" pitchFamily="18" charset="0"/>
                <a:cs typeface="Times New Roman" panose="02020603050405020304" pitchFamily="18" charset="0"/>
              </a:rPr>
              <a:t>Market</a:t>
            </a:r>
          </a:p>
          <a:p>
            <a:r>
              <a:rPr lang="en-US" dirty="0" smtClean="0">
                <a:solidFill>
                  <a:schemeClr val="tx1"/>
                </a:solidFill>
                <a:latin typeface="Times New Roman" panose="02020603050405020304" pitchFamily="18" charset="0"/>
                <a:cs typeface="Times New Roman" panose="02020603050405020304" pitchFamily="18" charset="0"/>
              </a:rPr>
              <a:t>Inputs </a:t>
            </a:r>
          </a:p>
          <a:p>
            <a:r>
              <a:rPr lang="en-US" dirty="0" smtClean="0">
                <a:solidFill>
                  <a:schemeClr val="tx1"/>
                </a:solidFill>
                <a:latin typeface="Times New Roman" panose="02020603050405020304" pitchFamily="18" charset="0"/>
                <a:cs typeface="Times New Roman" panose="02020603050405020304" pitchFamily="18" charset="0"/>
              </a:rPr>
              <a:t>Infrastructures</a:t>
            </a:r>
          </a:p>
          <a:p>
            <a:r>
              <a:rPr lang="en-US" dirty="0" smtClean="0">
                <a:solidFill>
                  <a:schemeClr val="tx1"/>
                </a:solidFill>
                <a:latin typeface="Times New Roman" panose="02020603050405020304" pitchFamily="18" charset="0"/>
                <a:cs typeface="Times New Roman" panose="02020603050405020304" pitchFamily="18" charset="0"/>
              </a:rPr>
              <a:t>Demographic and Socio-economic data</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190395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163" y="142875"/>
            <a:ext cx="11744325" cy="6586538"/>
          </a:xfrm>
        </p:spPr>
        <p:txBody>
          <a:bodyPr>
            <a:normAutofit fontScale="92500" lnSpcReduction="10000"/>
          </a:bodyPr>
          <a:lstStyle/>
          <a:p>
            <a:pPr marL="0" indent="0">
              <a:buNone/>
            </a:pPr>
            <a:r>
              <a:rPr lang="en-US" dirty="0" smtClean="0">
                <a:solidFill>
                  <a:schemeClr val="tx1"/>
                </a:solidFill>
                <a:latin typeface="Times New Roman" panose="02020603050405020304" pitchFamily="18" charset="0"/>
                <a:cs typeface="Times New Roman" panose="02020603050405020304" pitchFamily="18" charset="0"/>
              </a:rPr>
              <a:t>Use of ICT tools in agriculture improves:</a:t>
            </a:r>
          </a:p>
          <a:p>
            <a:r>
              <a:rPr lang="en-US" dirty="0" smtClean="0">
                <a:solidFill>
                  <a:schemeClr val="tx1"/>
                </a:solidFill>
                <a:latin typeface="Times New Roman" panose="02020603050405020304" pitchFamily="18" charset="0"/>
                <a:cs typeface="Times New Roman" panose="02020603050405020304" pitchFamily="18" charset="0"/>
              </a:rPr>
              <a:t>Efficiency in resource management</a:t>
            </a:r>
          </a:p>
          <a:p>
            <a:r>
              <a:rPr lang="en-US" dirty="0" smtClean="0">
                <a:solidFill>
                  <a:schemeClr val="tx1"/>
                </a:solidFill>
                <a:latin typeface="Times New Roman" panose="02020603050405020304" pitchFamily="18" charset="0"/>
                <a:cs typeface="Times New Roman" panose="02020603050405020304" pitchFamily="18" charset="0"/>
              </a:rPr>
              <a:t>Data collection for predictive and diagnostic purposes</a:t>
            </a:r>
          </a:p>
          <a:p>
            <a:r>
              <a:rPr lang="en-US" dirty="0" smtClean="0">
                <a:solidFill>
                  <a:schemeClr val="tx1"/>
                </a:solidFill>
                <a:latin typeface="Times New Roman" panose="02020603050405020304" pitchFamily="18" charset="0"/>
                <a:cs typeface="Times New Roman" panose="02020603050405020304" pitchFamily="18" charset="0"/>
              </a:rPr>
              <a:t>Sharing of knowledge and technology transfer</a:t>
            </a:r>
          </a:p>
          <a:p>
            <a:r>
              <a:rPr lang="en-US" dirty="0" smtClean="0">
                <a:solidFill>
                  <a:schemeClr val="tx1"/>
                </a:solidFill>
                <a:latin typeface="Times New Roman" panose="02020603050405020304" pitchFamily="18" charset="0"/>
                <a:cs typeface="Times New Roman" panose="02020603050405020304" pitchFamily="18" charset="0"/>
              </a:rPr>
              <a:t>Improved productivity which means more income</a:t>
            </a:r>
          </a:p>
          <a:p>
            <a:r>
              <a:rPr lang="en-US" dirty="0" smtClean="0">
                <a:solidFill>
                  <a:schemeClr val="tx1"/>
                </a:solidFill>
                <a:latin typeface="Times New Roman" panose="02020603050405020304" pitchFamily="18" charset="0"/>
                <a:cs typeface="Times New Roman" panose="02020603050405020304" pitchFamily="18" charset="0"/>
              </a:rPr>
              <a:t>Bridges the gap between rural farmers and urban markets</a:t>
            </a:r>
          </a:p>
          <a:p>
            <a:r>
              <a:rPr lang="en-US" dirty="0" smtClean="0">
                <a:solidFill>
                  <a:schemeClr val="tx1"/>
                </a:solidFill>
                <a:latin typeface="Times New Roman" panose="02020603050405020304" pitchFamily="18" charset="0"/>
                <a:cs typeface="Times New Roman" panose="02020603050405020304" pitchFamily="18" charset="0"/>
              </a:rPr>
              <a:t>Improves the quality and spread of extension services to rural areas</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Use of ICT in Agri-business</a:t>
            </a:r>
          </a:p>
          <a:p>
            <a:r>
              <a:rPr lang="en-US" dirty="0" smtClean="0">
                <a:solidFill>
                  <a:schemeClr val="tx1"/>
                </a:solidFill>
                <a:latin typeface="Times New Roman" panose="02020603050405020304" pitchFamily="18" charset="0"/>
                <a:cs typeface="Times New Roman" panose="02020603050405020304" pitchFamily="18" charset="0"/>
              </a:rPr>
              <a:t>Easily </a:t>
            </a:r>
            <a:r>
              <a:rPr lang="en-US" dirty="0">
                <a:solidFill>
                  <a:schemeClr val="tx1"/>
                </a:solidFill>
                <a:latin typeface="Times New Roman" panose="02020603050405020304" pitchFamily="18" charset="0"/>
                <a:cs typeface="Times New Roman" panose="02020603050405020304" pitchFamily="18" charset="0"/>
              </a:rPr>
              <a:t>link producers (farmers) to </a:t>
            </a:r>
            <a:r>
              <a:rPr lang="en-US" dirty="0" smtClean="0">
                <a:solidFill>
                  <a:schemeClr val="tx1"/>
                </a:solidFill>
                <a:latin typeface="Times New Roman" panose="02020603050405020304" pitchFamily="18" charset="0"/>
                <a:cs typeface="Times New Roman" panose="02020603050405020304" pitchFamily="18" charset="0"/>
              </a:rPr>
              <a:t>buyers</a:t>
            </a:r>
          </a:p>
          <a:p>
            <a:r>
              <a:rPr lang="en-US" dirty="0">
                <a:solidFill>
                  <a:schemeClr val="tx1"/>
                </a:solidFill>
                <a:latin typeface="Times New Roman" panose="02020603050405020304" pitchFamily="18" charset="0"/>
                <a:cs typeface="Times New Roman" panose="02020603050405020304" pitchFamily="18" charset="0"/>
              </a:rPr>
              <a:t>R</a:t>
            </a:r>
            <a:r>
              <a:rPr lang="en-US" dirty="0" smtClean="0">
                <a:solidFill>
                  <a:schemeClr val="tx1"/>
                </a:solidFill>
                <a:latin typeface="Times New Roman" panose="02020603050405020304" pitchFamily="18" charset="0"/>
                <a:cs typeface="Times New Roman" panose="02020603050405020304" pitchFamily="18" charset="0"/>
              </a:rPr>
              <a:t>educe </a:t>
            </a:r>
            <a:r>
              <a:rPr lang="en-US" dirty="0">
                <a:solidFill>
                  <a:schemeClr val="tx1"/>
                </a:solidFill>
                <a:latin typeface="Times New Roman" panose="02020603050405020304" pitchFamily="18" charset="0"/>
                <a:cs typeface="Times New Roman" panose="02020603050405020304" pitchFamily="18" charset="0"/>
              </a:rPr>
              <a:t>the issue of market accessibility and transportation, </a:t>
            </a:r>
            <a:endParaRPr lang="en-US" dirty="0" smtClean="0">
              <a:solidFill>
                <a:schemeClr val="tx1"/>
              </a:solidFill>
              <a:latin typeface="Times New Roman" panose="02020603050405020304" pitchFamily="18" charset="0"/>
              <a:cs typeface="Times New Roman" panose="02020603050405020304" pitchFamily="18" charset="0"/>
            </a:endParaRPr>
          </a:p>
          <a:p>
            <a:r>
              <a:rPr lang="en-US" dirty="0">
                <a:solidFill>
                  <a:schemeClr val="tx1"/>
                </a:solidFill>
                <a:latin typeface="Times New Roman" panose="02020603050405020304" pitchFamily="18" charset="0"/>
                <a:cs typeface="Times New Roman" panose="02020603050405020304" pitchFamily="18" charset="0"/>
              </a:rPr>
              <a:t>I</a:t>
            </a:r>
            <a:r>
              <a:rPr lang="en-US" dirty="0" smtClean="0">
                <a:solidFill>
                  <a:schemeClr val="tx1"/>
                </a:solidFill>
                <a:latin typeface="Times New Roman" panose="02020603050405020304" pitchFamily="18" charset="0"/>
                <a:cs typeface="Times New Roman" panose="02020603050405020304" pitchFamily="18" charset="0"/>
              </a:rPr>
              <a:t>nstant </a:t>
            </a:r>
            <a:r>
              <a:rPr lang="en-US" dirty="0">
                <a:solidFill>
                  <a:schemeClr val="tx1"/>
                </a:solidFill>
                <a:latin typeface="Times New Roman" panose="02020603050405020304" pitchFamily="18" charset="0"/>
                <a:cs typeface="Times New Roman" panose="02020603050405020304" pitchFamily="18" charset="0"/>
              </a:rPr>
              <a:t>sending and receiving of money</a:t>
            </a:r>
            <a:r>
              <a:rPr lang="en-US" dirty="0" smtClean="0">
                <a:solidFill>
                  <a:schemeClr val="tx1"/>
                </a:solidFill>
                <a:latin typeface="Times New Roman" panose="02020603050405020304" pitchFamily="18" charset="0"/>
                <a:cs typeface="Times New Roman" panose="02020603050405020304" pitchFamily="18" charset="0"/>
              </a:rPr>
              <a:t>,</a:t>
            </a:r>
          </a:p>
          <a:p>
            <a:r>
              <a:rPr lang="en-US" dirty="0" smtClean="0">
                <a:solidFill>
                  <a:schemeClr val="tx1"/>
                </a:solidFill>
                <a:latin typeface="Times New Roman" panose="02020603050405020304" pitchFamily="18" charset="0"/>
                <a:cs typeface="Times New Roman" panose="02020603050405020304" pitchFamily="18" charset="0"/>
              </a:rPr>
              <a:t>Access </a:t>
            </a:r>
            <a:r>
              <a:rPr lang="en-US" dirty="0">
                <a:solidFill>
                  <a:schemeClr val="tx1"/>
                </a:solidFill>
                <a:latin typeface="Times New Roman" panose="02020603050405020304" pitchFamily="18" charset="0"/>
                <a:cs typeface="Times New Roman" panose="02020603050405020304" pitchFamily="18" charset="0"/>
              </a:rPr>
              <a:t>to knowledge, </a:t>
            </a:r>
            <a:endParaRPr lang="en-US" dirty="0" smtClean="0">
              <a:solidFill>
                <a:schemeClr val="tx1"/>
              </a:solidFill>
              <a:latin typeface="Times New Roman" panose="02020603050405020304" pitchFamily="18" charset="0"/>
              <a:cs typeface="Times New Roman" panose="02020603050405020304" pitchFamily="18" charset="0"/>
            </a:endParaRPr>
          </a:p>
          <a:p>
            <a:r>
              <a:rPr lang="en-US" dirty="0" smtClean="0">
                <a:solidFill>
                  <a:schemeClr val="tx1"/>
                </a:solidFill>
                <a:latin typeface="Times New Roman" panose="02020603050405020304" pitchFamily="18" charset="0"/>
                <a:cs typeface="Times New Roman" panose="02020603050405020304" pitchFamily="18" charset="0"/>
              </a:rPr>
              <a:t>More </a:t>
            </a:r>
            <a:r>
              <a:rPr lang="en-US" dirty="0">
                <a:solidFill>
                  <a:schemeClr val="tx1"/>
                </a:solidFill>
                <a:latin typeface="Times New Roman" panose="02020603050405020304" pitchFamily="18" charset="0"/>
                <a:cs typeface="Times New Roman" panose="02020603050405020304" pitchFamily="18" charset="0"/>
              </a:rPr>
              <a:t>customer </a:t>
            </a:r>
            <a:r>
              <a:rPr lang="en-US" dirty="0" smtClean="0">
                <a:solidFill>
                  <a:schemeClr val="tx1"/>
                </a:solidFill>
                <a:latin typeface="Times New Roman" panose="02020603050405020304" pitchFamily="18" charset="0"/>
                <a:cs typeface="Times New Roman" panose="02020603050405020304" pitchFamily="18" charset="0"/>
              </a:rPr>
              <a:t>base and so on.</a:t>
            </a:r>
          </a:p>
          <a:p>
            <a:pPr marL="0" indent="0" algn="just">
              <a:buNone/>
            </a:pPr>
            <a:r>
              <a:rPr lang="en-US" sz="1900" dirty="0">
                <a:solidFill>
                  <a:schemeClr val="tx1"/>
                </a:solidFill>
                <a:latin typeface="Times New Roman" panose="02020603050405020304" pitchFamily="18" charset="0"/>
                <a:cs typeface="Times New Roman" panose="02020603050405020304" pitchFamily="18" charset="0"/>
              </a:rPr>
              <a:t>Some of the areas in agri-business in which the use of ICTs are of immense benefits also include farm/business recordings for proper data management, communication as easy dissemination of information is critical to the success of any business, measurement f farm produce, soil analysis, obtaining geodetic data by using Geographic Information Systems (GIS) for proper land management and more recently in the use of diagnostic tools for diagnosing both plant and animal diseases especially in areas where human experts are not readily </a:t>
            </a:r>
            <a:r>
              <a:rPr lang="en-US" sz="1900" dirty="0" smtClean="0">
                <a:solidFill>
                  <a:schemeClr val="tx1"/>
                </a:solidFill>
                <a:latin typeface="Times New Roman" panose="02020603050405020304" pitchFamily="18" charset="0"/>
                <a:cs typeface="Times New Roman" panose="02020603050405020304" pitchFamily="18" charset="0"/>
              </a:rPr>
              <a:t>available (</a:t>
            </a:r>
            <a:r>
              <a:rPr lang="en-US" sz="1900" dirty="0" err="1" smtClean="0">
                <a:solidFill>
                  <a:schemeClr val="tx1"/>
                </a:solidFill>
                <a:latin typeface="Times New Roman" panose="02020603050405020304" pitchFamily="18" charset="0"/>
                <a:cs typeface="Times New Roman" panose="02020603050405020304" pitchFamily="18" charset="0"/>
              </a:rPr>
              <a:t>Igwe</a:t>
            </a:r>
            <a:r>
              <a:rPr lang="en-US" sz="1900" dirty="0" smtClean="0">
                <a:solidFill>
                  <a:schemeClr val="tx1"/>
                </a:solidFill>
                <a:latin typeface="Times New Roman" panose="02020603050405020304" pitchFamily="18" charset="0"/>
                <a:cs typeface="Times New Roman" panose="02020603050405020304" pitchFamily="18" charset="0"/>
              </a:rPr>
              <a:t>, </a:t>
            </a:r>
            <a:r>
              <a:rPr lang="en-US" sz="1900" dirty="0" err="1" smtClean="0">
                <a:solidFill>
                  <a:schemeClr val="tx1"/>
                </a:solidFill>
                <a:latin typeface="Times New Roman" panose="02020603050405020304" pitchFamily="18" charset="0"/>
                <a:cs typeface="Times New Roman" panose="02020603050405020304" pitchFamily="18" charset="0"/>
              </a:rPr>
              <a:t>Onu</a:t>
            </a:r>
            <a:r>
              <a:rPr lang="en-US" sz="1900" dirty="0">
                <a:solidFill>
                  <a:schemeClr val="tx1"/>
                </a:solidFill>
                <a:latin typeface="Times New Roman" panose="02020603050405020304" pitchFamily="18" charset="0"/>
                <a:cs typeface="Times New Roman" panose="02020603050405020304" pitchFamily="18" charset="0"/>
              </a:rPr>
              <a:t> </a:t>
            </a:r>
            <a:r>
              <a:rPr lang="en-US" sz="1900" dirty="0" smtClean="0">
                <a:solidFill>
                  <a:schemeClr val="tx1"/>
                </a:solidFill>
                <a:latin typeface="Times New Roman" panose="02020603050405020304" pitchFamily="18" charset="0"/>
                <a:cs typeface="Times New Roman" panose="02020603050405020304" pitchFamily="18" charset="0"/>
              </a:rPr>
              <a:t>&amp; </a:t>
            </a:r>
            <a:r>
              <a:rPr lang="en-US" sz="1900" dirty="0" err="1" smtClean="0">
                <a:solidFill>
                  <a:schemeClr val="tx1"/>
                </a:solidFill>
                <a:latin typeface="Times New Roman" panose="02020603050405020304" pitchFamily="18" charset="0"/>
                <a:cs typeface="Times New Roman" panose="02020603050405020304" pitchFamily="18" charset="0"/>
              </a:rPr>
              <a:t>Agwu</a:t>
            </a:r>
            <a:r>
              <a:rPr lang="en-US" sz="1900" dirty="0" smtClean="0">
                <a:solidFill>
                  <a:schemeClr val="tx1"/>
                </a:solidFill>
                <a:latin typeface="Times New Roman" panose="02020603050405020304" pitchFamily="18" charset="0"/>
                <a:cs typeface="Times New Roman" panose="02020603050405020304" pitchFamily="18" charset="0"/>
              </a:rPr>
              <a:t>, 2019).</a:t>
            </a:r>
            <a:endParaRPr lang="en-US" sz="1900" dirty="0">
              <a:solidFill>
                <a:schemeClr val="tx1"/>
              </a:solidFill>
              <a:latin typeface="Times New Roman" panose="02020603050405020304" pitchFamily="18" charset="0"/>
              <a:cs typeface="Times New Roman" panose="02020603050405020304" pitchFamily="18" charset="0"/>
            </a:endParaRPr>
          </a:p>
          <a:p>
            <a:pPr algn="just"/>
            <a:endParaRPr lang="en-US" sz="19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endParaRPr lang="en-US" dirty="0" smtClean="0"/>
          </a:p>
          <a:p>
            <a:endParaRPr lang="en-US" dirty="0"/>
          </a:p>
        </p:txBody>
      </p:sp>
    </p:spTree>
    <p:extLst>
      <p:ext uri="{BB962C8B-B14F-4D97-AF65-F5344CB8AC3E}">
        <p14:creationId xmlns:p14="http://schemas.microsoft.com/office/powerpoint/2010/main" val="346761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5" y="114300"/>
            <a:ext cx="11901488" cy="6586537"/>
          </a:xfrm>
        </p:spPr>
        <p:txBody>
          <a:bodyPr/>
          <a:lstStyle/>
          <a:p>
            <a:pPr marL="0" indent="0">
              <a:buNone/>
            </a:pPr>
            <a:endParaRPr lang="en-US" b="1"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Identification </a:t>
            </a:r>
            <a:r>
              <a:rPr lang="en-US" b="1" dirty="0">
                <a:solidFill>
                  <a:schemeClr val="tx1"/>
                </a:solidFill>
                <a:latin typeface="Times New Roman" panose="02020603050405020304" pitchFamily="18" charset="0"/>
                <a:cs typeface="Times New Roman" panose="02020603050405020304" pitchFamily="18" charset="0"/>
              </a:rPr>
              <a:t>of factors affecting ICT usage among youth led agribusiness in </a:t>
            </a:r>
            <a:r>
              <a:rPr lang="en-US" b="1" dirty="0" smtClean="0">
                <a:solidFill>
                  <a:schemeClr val="tx1"/>
                </a:solidFill>
                <a:latin typeface="Times New Roman" panose="02020603050405020304" pitchFamily="18" charset="0"/>
                <a:cs typeface="Times New Roman" panose="02020603050405020304" pitchFamily="18" charset="0"/>
              </a:rPr>
              <a:t>Nigeria</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Most of the factors identified in this work were based on the </a:t>
            </a:r>
            <a:r>
              <a:rPr lang="en-US" dirty="0" err="1" smtClean="0">
                <a:solidFill>
                  <a:schemeClr val="tx1"/>
                </a:solidFill>
                <a:latin typeface="Times New Roman" panose="02020603050405020304" pitchFamily="18" charset="0"/>
                <a:cs typeface="Times New Roman" panose="02020603050405020304" pitchFamily="18" charset="0"/>
              </a:rPr>
              <a:t>Thory</a:t>
            </a:r>
            <a:r>
              <a:rPr lang="en-US" dirty="0" smtClean="0">
                <a:solidFill>
                  <a:schemeClr val="tx1"/>
                </a:solidFill>
                <a:latin typeface="Times New Roman" panose="02020603050405020304" pitchFamily="18" charset="0"/>
                <a:cs typeface="Times New Roman" panose="02020603050405020304" pitchFamily="18" charset="0"/>
              </a:rPr>
              <a:t> of Reasoned Action (TRA) model proposed by </a:t>
            </a:r>
            <a:r>
              <a:rPr lang="en-US" dirty="0" err="1">
                <a:solidFill>
                  <a:schemeClr val="tx1"/>
                </a:solidFill>
                <a:latin typeface="Times New Roman" panose="02020603050405020304" pitchFamily="18" charset="0"/>
                <a:cs typeface="Times New Roman" panose="02020603050405020304" pitchFamily="18" charset="0"/>
              </a:rPr>
              <a:t>Ajzen</a:t>
            </a:r>
            <a:r>
              <a:rPr lang="en-US" dirty="0">
                <a:solidFill>
                  <a:schemeClr val="tx1"/>
                </a:solidFill>
                <a:latin typeface="Times New Roman" panose="02020603050405020304" pitchFamily="18" charset="0"/>
                <a:cs typeface="Times New Roman" panose="02020603050405020304" pitchFamily="18" charset="0"/>
              </a:rPr>
              <a:t>, I. &amp; </a:t>
            </a:r>
            <a:r>
              <a:rPr lang="en-US" dirty="0" err="1" smtClean="0">
                <a:solidFill>
                  <a:schemeClr val="tx1"/>
                </a:solidFill>
                <a:latin typeface="Times New Roman" panose="02020603050405020304" pitchFamily="18" charset="0"/>
                <a:cs typeface="Times New Roman" panose="02020603050405020304" pitchFamily="18" charset="0"/>
              </a:rPr>
              <a:t>Fishbein</a:t>
            </a:r>
            <a:r>
              <a:rPr lang="en-US" dirty="0" smtClean="0">
                <a:solidFill>
                  <a:schemeClr val="tx1"/>
                </a:solidFill>
                <a:latin typeface="Times New Roman" panose="02020603050405020304" pitchFamily="18" charset="0"/>
                <a:cs typeface="Times New Roman" panose="02020603050405020304" pitchFamily="18" charset="0"/>
              </a:rPr>
              <a:t> (1980) and also found in Ali, </a:t>
            </a:r>
            <a:r>
              <a:rPr lang="en-US" dirty="0" err="1" smtClean="0">
                <a:solidFill>
                  <a:schemeClr val="tx1"/>
                </a:solidFill>
                <a:latin typeface="Times New Roman" panose="02020603050405020304" pitchFamily="18" charset="0"/>
                <a:cs typeface="Times New Roman" panose="02020603050405020304" pitchFamily="18" charset="0"/>
              </a:rPr>
              <a:t>Jabeen</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and </a:t>
            </a:r>
            <a:r>
              <a:rPr lang="en-US" dirty="0" err="1" smtClean="0">
                <a:solidFill>
                  <a:schemeClr val="tx1"/>
                </a:solidFill>
                <a:latin typeface="Times New Roman" panose="02020603050405020304" pitchFamily="18" charset="0"/>
                <a:cs typeface="Times New Roman" panose="02020603050405020304" pitchFamily="18" charset="0"/>
              </a:rPr>
              <a:t>Nikhitta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(2016); </a:t>
            </a:r>
            <a:r>
              <a:rPr lang="en-US" dirty="0" err="1" smtClean="0">
                <a:solidFill>
                  <a:schemeClr val="tx1"/>
                </a:solidFill>
                <a:latin typeface="Times New Roman" panose="02020603050405020304" pitchFamily="18" charset="0"/>
                <a:cs typeface="Times New Roman" panose="02020603050405020304" pitchFamily="18" charset="0"/>
              </a:rPr>
              <a:t>Jin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Seong</a:t>
            </a:r>
            <a:r>
              <a:rPr lang="en-US" dirty="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ans</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Khin</a:t>
            </a:r>
            <a:r>
              <a:rPr lang="en-US" dirty="0" smtClean="0">
                <a:solidFill>
                  <a:schemeClr val="tx1"/>
                </a:solidFill>
                <a:latin typeface="Times New Roman" panose="02020603050405020304" pitchFamily="18" charset="0"/>
                <a:cs typeface="Times New Roman" panose="02020603050405020304" pitchFamily="18" charset="0"/>
              </a:rPr>
              <a:t> (2020); </a:t>
            </a:r>
            <a:r>
              <a:rPr lang="en-US" dirty="0">
                <a:solidFill>
                  <a:schemeClr val="tx1"/>
                </a:solidFill>
                <a:latin typeface="Times New Roman" panose="02020603050405020304" pitchFamily="18" charset="0"/>
                <a:cs typeface="Times New Roman" panose="02020603050405020304" pitchFamily="18" charset="0"/>
              </a:rPr>
              <a:t>Nizar, </a:t>
            </a: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a:t>
            </a:r>
            <a:r>
              <a:rPr lang="en-US" dirty="0" smtClean="0">
                <a:solidFill>
                  <a:schemeClr val="tx1"/>
                </a:solidFill>
                <a:latin typeface="Times New Roman" panose="02020603050405020304" pitchFamily="18" charset="0"/>
                <a:cs typeface="Times New Roman" panose="02020603050405020304" pitchFamily="18" charset="0"/>
              </a:rPr>
              <a:t>2016); Tata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&amp; McNamara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(2016)</a:t>
            </a:r>
          </a:p>
          <a:p>
            <a:pPr marL="0" indent="0">
              <a:buNone/>
            </a:pPr>
            <a:r>
              <a:rPr lang="en-US" b="1" dirty="0" err="1" smtClean="0">
                <a:solidFill>
                  <a:schemeClr val="tx1"/>
                </a:solidFill>
                <a:latin typeface="Times New Roman" panose="02020603050405020304" pitchFamily="18" charset="0"/>
                <a:cs typeface="Times New Roman" panose="02020603050405020304" pitchFamily="18" charset="0"/>
              </a:rPr>
              <a:t>Bahavioural</a:t>
            </a:r>
            <a:r>
              <a:rPr lang="en-US" b="1" dirty="0" smtClean="0">
                <a:solidFill>
                  <a:schemeClr val="tx1"/>
                </a:solidFill>
                <a:latin typeface="Times New Roman" panose="02020603050405020304" pitchFamily="18" charset="0"/>
                <a:cs typeface="Times New Roman" panose="02020603050405020304" pitchFamily="18" charset="0"/>
              </a:rPr>
              <a:t> Intention to Use</a:t>
            </a:r>
            <a:r>
              <a:rPr lang="en-US" dirty="0" smtClean="0">
                <a:solidFill>
                  <a:schemeClr val="tx1"/>
                </a:solidFill>
                <a:latin typeface="Times New Roman" panose="02020603050405020304" pitchFamily="18" charset="0"/>
                <a:cs typeface="Times New Roman" panose="02020603050405020304" pitchFamily="18" charset="0"/>
              </a:rPr>
              <a:t>: Sub attributes of this include Perceived Ease of use, Perceived trust and perceived usefulness</a:t>
            </a: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Socio Demographic </a:t>
            </a:r>
            <a:r>
              <a:rPr lang="en-US" b="1" dirty="0" err="1" smtClean="0">
                <a:solidFill>
                  <a:schemeClr val="tx1"/>
                </a:solidFill>
                <a:latin typeface="Times New Roman" panose="02020603050405020304" pitchFamily="18" charset="0"/>
                <a:cs typeface="Times New Roman" panose="02020603050405020304" pitchFamily="18" charset="0"/>
              </a:rPr>
              <a:t>Facors</a:t>
            </a:r>
            <a:r>
              <a:rPr lang="en-US" dirty="0" smtClean="0">
                <a:solidFill>
                  <a:schemeClr val="tx1"/>
                </a:solidFill>
                <a:latin typeface="Times New Roman" panose="02020603050405020304" pitchFamily="18" charset="0"/>
                <a:cs typeface="Times New Roman" panose="02020603050405020304" pitchFamily="18" charset="0"/>
              </a:rPr>
              <a:t>: These include age, level of education, income level, gender etc.</a:t>
            </a: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Business Orientation</a:t>
            </a:r>
            <a:r>
              <a:rPr lang="en-US" dirty="0" smtClean="0">
                <a:solidFill>
                  <a:schemeClr val="tx1"/>
                </a:solidFill>
                <a:latin typeface="Times New Roman" panose="02020603050405020304" pitchFamily="18" charset="0"/>
                <a:cs typeface="Times New Roman" panose="02020603050405020304" pitchFamily="18" charset="0"/>
              </a:rPr>
              <a:t>: These include Farm characteristics, knowledge of social networking technologies, number of Agricultural Value </a:t>
            </a:r>
            <a:r>
              <a:rPr lang="en-US" dirty="0" err="1" smtClean="0">
                <a:solidFill>
                  <a:schemeClr val="tx1"/>
                </a:solidFill>
                <a:latin typeface="Times New Roman" panose="02020603050405020304" pitchFamily="18" charset="0"/>
                <a:cs typeface="Times New Roman" panose="02020603050405020304" pitchFamily="18" charset="0"/>
              </a:rPr>
              <a:t>Chainc</a:t>
            </a:r>
            <a:r>
              <a:rPr lang="en-US" dirty="0" smtClean="0">
                <a:solidFill>
                  <a:schemeClr val="tx1"/>
                </a:solidFill>
                <a:latin typeface="Times New Roman" panose="02020603050405020304" pitchFamily="18" charset="0"/>
                <a:cs typeface="Times New Roman" panose="02020603050405020304" pitchFamily="18" charset="0"/>
              </a:rPr>
              <a:t> (AVC) involved in</a:t>
            </a: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ICT Context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Fcators</a:t>
            </a:r>
            <a:r>
              <a:rPr lang="en-US" dirty="0" smtClean="0">
                <a:solidFill>
                  <a:schemeClr val="tx1"/>
                </a:solidFill>
                <a:latin typeface="Times New Roman" panose="02020603050405020304" pitchFamily="18" charset="0"/>
                <a:cs typeface="Times New Roman" panose="02020603050405020304" pitchFamily="18" charset="0"/>
              </a:rPr>
              <a:t> under this include information quality, system reliability, accessibility and service care quality</a:t>
            </a:r>
          </a:p>
          <a:p>
            <a:pPr marL="0" indent="0">
              <a:buNone/>
            </a:pPr>
            <a:endParaRPr lang="en-US" b="1" dirty="0" smtClean="0"/>
          </a:p>
          <a:p>
            <a:pPr marL="0" indent="0">
              <a:buNone/>
            </a:pPr>
            <a:r>
              <a:rPr lang="en-US" dirty="0" smtClean="0"/>
              <a:t>					</a:t>
            </a:r>
            <a:endParaRPr lang="en-US" dirty="0"/>
          </a:p>
        </p:txBody>
      </p:sp>
    </p:spTree>
    <p:extLst>
      <p:ext uri="{BB962C8B-B14F-4D97-AF65-F5344CB8AC3E}">
        <p14:creationId xmlns:p14="http://schemas.microsoft.com/office/powerpoint/2010/main" val="2898060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025" y="100013"/>
            <a:ext cx="11744325" cy="6529387"/>
          </a:xfrm>
        </p:spPr>
        <p:txBody>
          <a:bodyPr>
            <a:normAutofit lnSpcReduction="10000"/>
          </a:bodyPr>
          <a:lstStyle/>
          <a:p>
            <a:pPr marL="0" indent="0">
              <a:buNone/>
            </a:pPr>
            <a:r>
              <a:rPr lang="en-US" b="1" dirty="0" smtClean="0">
                <a:solidFill>
                  <a:schemeClr val="tx1"/>
                </a:solidFill>
                <a:latin typeface="Times New Roman" panose="02020603050405020304" pitchFamily="18" charset="0"/>
                <a:cs typeface="Times New Roman" panose="02020603050405020304" pitchFamily="18" charset="0"/>
              </a:rPr>
              <a:t>3.0 Research Methodology</a:t>
            </a:r>
          </a:p>
          <a:p>
            <a:pPr marL="0" indent="0">
              <a:buNone/>
            </a:pPr>
            <a:r>
              <a:rPr lang="en-US" b="1" dirty="0" smtClean="0">
                <a:solidFill>
                  <a:schemeClr val="tx1"/>
                </a:solidFill>
                <a:latin typeface="Times New Roman" panose="02020603050405020304" pitchFamily="18" charset="0"/>
                <a:cs typeface="Times New Roman" panose="02020603050405020304" pitchFamily="18" charset="0"/>
              </a:rPr>
              <a:t>Analytic Hierarchy Process (AHP) Model for Ranking Attributes</a:t>
            </a:r>
          </a:p>
          <a:p>
            <a:pPr marL="0" indent="0">
              <a:buNone/>
            </a:pPr>
            <a:r>
              <a:rPr lang="en-US" dirty="0">
                <a:solidFill>
                  <a:schemeClr val="tx1"/>
                </a:solidFill>
                <a:latin typeface="Times New Roman" panose="02020603050405020304" pitchFamily="18" charset="0"/>
                <a:cs typeface="Times New Roman" panose="02020603050405020304" pitchFamily="18" charset="0"/>
              </a:rPr>
              <a:t>AHP is a useful mathematical technique that is used to solve MCDM </a:t>
            </a:r>
            <a:r>
              <a:rPr lang="en-US" dirty="0" smtClean="0">
                <a:solidFill>
                  <a:schemeClr val="tx1"/>
                </a:solidFill>
                <a:latin typeface="Times New Roman" panose="02020603050405020304" pitchFamily="18" charset="0"/>
                <a:cs typeface="Times New Roman" panose="02020603050405020304" pitchFamily="18" charset="0"/>
              </a:rPr>
              <a:t>problems where </a:t>
            </a:r>
            <a:r>
              <a:rPr lang="en-US" dirty="0">
                <a:solidFill>
                  <a:schemeClr val="tx1"/>
                </a:solidFill>
                <a:latin typeface="Times New Roman" panose="02020603050405020304" pitchFamily="18" charset="0"/>
                <a:cs typeface="Times New Roman" panose="02020603050405020304" pitchFamily="18" charset="0"/>
              </a:rPr>
              <a:t>a choice has to be made from a number of alternatives based on their relative importance </a:t>
            </a:r>
            <a:r>
              <a:rPr lang="en-US" dirty="0" smtClean="0">
                <a:solidFill>
                  <a:schemeClr val="tx1"/>
                </a:solidFill>
                <a:latin typeface="Times New Roman" panose="02020603050405020304" pitchFamily="18" charset="0"/>
                <a:cs typeface="Times New Roman" panose="02020603050405020304" pitchFamily="18" charset="0"/>
              </a:rPr>
              <a:t>(</a:t>
            </a:r>
            <a:r>
              <a:rPr lang="en-US" dirty="0" err="1" smtClean="0">
                <a:solidFill>
                  <a:schemeClr val="tx1"/>
                </a:solidFill>
                <a:latin typeface="Times New Roman" panose="02020603050405020304" pitchFamily="18" charset="0"/>
                <a:cs typeface="Times New Roman" panose="02020603050405020304" pitchFamily="18" charset="0"/>
              </a:rPr>
              <a:t>Asuquo</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&amp; </a:t>
            </a:r>
            <a:r>
              <a:rPr lang="en-US" dirty="0" err="1" smtClean="0">
                <a:solidFill>
                  <a:schemeClr val="tx1"/>
                </a:solidFill>
                <a:latin typeface="Times New Roman" panose="02020603050405020304" pitchFamily="18" charset="0"/>
                <a:cs typeface="Times New Roman" panose="02020603050405020304" pitchFamily="18" charset="0"/>
              </a:rPr>
              <a:t>Onuodu</a:t>
            </a:r>
            <a:r>
              <a:rPr lang="en-US" dirty="0" smtClean="0">
                <a:solidFill>
                  <a:schemeClr val="tx1"/>
                </a:solidFill>
                <a:latin typeface="Times New Roman" panose="02020603050405020304" pitchFamily="18" charset="0"/>
                <a:cs typeface="Times New Roman" panose="02020603050405020304" pitchFamily="18" charset="0"/>
              </a:rPr>
              <a:t>, 2016; </a:t>
            </a:r>
            <a:r>
              <a:rPr lang="en-US" dirty="0" err="1">
                <a:solidFill>
                  <a:schemeClr val="tx1"/>
                </a:solidFill>
                <a:latin typeface="Times New Roman" panose="02020603050405020304" pitchFamily="18" charset="0"/>
                <a:cs typeface="Times New Roman" panose="02020603050405020304" pitchFamily="18" charset="0"/>
              </a:rPr>
              <a:t>Srichetta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&amp; </a:t>
            </a:r>
            <a:r>
              <a:rPr lang="en-US" dirty="0" err="1" smtClean="0">
                <a:solidFill>
                  <a:schemeClr val="tx1"/>
                </a:solidFill>
                <a:latin typeface="Times New Roman" panose="02020603050405020304" pitchFamily="18" charset="0"/>
                <a:cs typeface="Times New Roman" panose="02020603050405020304" pitchFamily="18" charset="0"/>
              </a:rPr>
              <a:t>Thurachon</a:t>
            </a:r>
            <a:r>
              <a:rPr lang="en-US" dirty="0" smtClean="0">
                <a:solidFill>
                  <a:schemeClr val="tx1"/>
                </a:solidFill>
                <a:latin typeface="Times New Roman" panose="02020603050405020304" pitchFamily="18" charset="0"/>
                <a:cs typeface="Times New Roman" panose="02020603050405020304" pitchFamily="18" charset="0"/>
              </a:rPr>
              <a:t>, 2012). </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It </a:t>
            </a:r>
            <a:r>
              <a:rPr lang="en-US" dirty="0">
                <a:solidFill>
                  <a:schemeClr val="tx1"/>
                </a:solidFill>
                <a:latin typeface="Times New Roman" panose="02020603050405020304" pitchFamily="18" charset="0"/>
                <a:cs typeface="Times New Roman" panose="02020603050405020304" pitchFamily="18" charset="0"/>
              </a:rPr>
              <a:t>was developed by </a:t>
            </a:r>
            <a:r>
              <a:rPr lang="en-US" dirty="0" err="1">
                <a:solidFill>
                  <a:schemeClr val="tx1"/>
                </a:solidFill>
                <a:latin typeface="Times New Roman" panose="02020603050405020304" pitchFamily="18" charset="0"/>
                <a:cs typeface="Times New Roman" panose="02020603050405020304" pitchFamily="18" charset="0"/>
              </a:rPr>
              <a:t>Saaty</a:t>
            </a:r>
            <a:r>
              <a:rPr lang="en-US" dirty="0">
                <a:solidFill>
                  <a:schemeClr val="tx1"/>
                </a:solidFill>
                <a:latin typeface="Times New Roman" panose="02020603050405020304" pitchFamily="18" charset="0"/>
                <a:cs typeface="Times New Roman" panose="02020603050405020304" pitchFamily="18" charset="0"/>
              </a:rPr>
              <a:t> in the 70’s from mathematical and psychological principles</a:t>
            </a:r>
            <a:r>
              <a:rPr lang="en-US"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en-US" dirty="0" smtClean="0">
                <a:solidFill>
                  <a:schemeClr val="tx1"/>
                </a:solidFill>
                <a:latin typeface="Times New Roman" panose="02020603050405020304" pitchFamily="18" charset="0"/>
                <a:cs typeface="Times New Roman" panose="02020603050405020304" pitchFamily="18" charset="0"/>
              </a:rPr>
              <a:t> </a:t>
            </a:r>
            <a:r>
              <a:rPr lang="en-US" dirty="0">
                <a:solidFill>
                  <a:schemeClr val="tx1"/>
                </a:solidFill>
                <a:latin typeface="Times New Roman" panose="02020603050405020304" pitchFamily="18" charset="0"/>
                <a:cs typeface="Times New Roman" panose="02020603050405020304" pitchFamily="18" charset="0"/>
              </a:rPr>
              <a:t>It relies on the judgments of experts to derive priority scales through pairwise comparison of decision elements at each level as shown in Figure 1</a:t>
            </a:r>
            <a:r>
              <a:rPr lang="en-US"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		Fig. 1: </a:t>
            </a:r>
            <a:r>
              <a:rPr lang="en-US" dirty="0" err="1" smtClean="0">
                <a:solidFill>
                  <a:schemeClr val="tx1"/>
                </a:solidFill>
                <a:latin typeface="Times New Roman" panose="02020603050405020304" pitchFamily="18" charset="0"/>
                <a:cs typeface="Times New Roman" panose="02020603050405020304" pitchFamily="18" charset="0"/>
              </a:rPr>
              <a:t>Bacudio</a:t>
            </a:r>
            <a:r>
              <a:rPr lang="en-US" dirty="0">
                <a:solidFill>
                  <a:schemeClr val="tx1"/>
                </a:solidFill>
                <a:latin typeface="Times New Roman" panose="02020603050405020304" pitchFamily="18" charset="0"/>
                <a:cs typeface="Times New Roman" panose="02020603050405020304" pitchFamily="18" charset="0"/>
              </a:rPr>
              <a:t>, L., </a:t>
            </a:r>
            <a:r>
              <a:rPr lang="en-US" dirty="0" err="1">
                <a:solidFill>
                  <a:schemeClr val="tx1"/>
                </a:solidFill>
                <a:latin typeface="Times New Roman" panose="02020603050405020304" pitchFamily="18" charset="0"/>
                <a:cs typeface="Times New Roman" panose="02020603050405020304" pitchFamily="18" charset="0"/>
              </a:rPr>
              <a:t>Esmeria</a:t>
            </a:r>
            <a:r>
              <a:rPr lang="en-US" dirty="0">
                <a:solidFill>
                  <a:schemeClr val="tx1"/>
                </a:solidFill>
                <a:latin typeface="Times New Roman" panose="02020603050405020304" pitchFamily="18" charset="0"/>
                <a:cs typeface="Times New Roman" panose="02020603050405020304" pitchFamily="18" charset="0"/>
              </a:rPr>
              <a:t>, G. J., &amp; </a:t>
            </a:r>
            <a:r>
              <a:rPr lang="en-US" dirty="0" err="1">
                <a:solidFill>
                  <a:schemeClr val="tx1"/>
                </a:solidFill>
                <a:latin typeface="Times New Roman" panose="02020603050405020304" pitchFamily="18" charset="0"/>
                <a:cs typeface="Times New Roman" panose="02020603050405020304" pitchFamily="18" charset="0"/>
              </a:rPr>
              <a:t>Promentilla</a:t>
            </a:r>
            <a:r>
              <a:rPr lang="en-US" dirty="0">
                <a:solidFill>
                  <a:schemeClr val="tx1"/>
                </a:solidFill>
                <a:latin typeface="Times New Roman" panose="02020603050405020304" pitchFamily="18" charset="0"/>
                <a:cs typeface="Times New Roman" panose="02020603050405020304" pitchFamily="18" charset="0"/>
              </a:rPr>
              <a:t>, M. A (2016</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71650" y="2638424"/>
            <a:ext cx="5691187" cy="3005139"/>
          </a:xfrm>
          <a:prstGeom prst="rect">
            <a:avLst/>
          </a:prstGeom>
          <a:noFill/>
          <a:ln>
            <a:noFill/>
          </a:ln>
        </p:spPr>
      </p:pic>
    </p:spTree>
    <p:extLst>
      <p:ext uri="{BB962C8B-B14F-4D97-AF65-F5344CB8AC3E}">
        <p14:creationId xmlns:p14="http://schemas.microsoft.com/office/powerpoint/2010/main" val="1800805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401</TotalTime>
  <Words>2670</Words>
  <Application>Microsoft Office PowerPoint</Application>
  <PresentationFormat>Widescreen</PresentationFormat>
  <Paragraphs>405</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Funmilayo Kasali</dc:creator>
  <cp:lastModifiedBy>Funmilayo Kasali</cp:lastModifiedBy>
  <cp:revision>33</cp:revision>
  <dcterms:created xsi:type="dcterms:W3CDTF">2020-10-13T10:52:40Z</dcterms:created>
  <dcterms:modified xsi:type="dcterms:W3CDTF">2020-10-14T13:06:51Z</dcterms:modified>
</cp:coreProperties>
</file>