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45" d="100"/>
          <a:sy n="45"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BC9061-A2E1-4CBB-8A34-E34E128BF6EB}"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AEFF5-1348-4431-93FF-F5A378AFB71A}" type="slidenum">
              <a:rPr lang="en-US" smtClean="0"/>
              <a:t>‹#›</a:t>
            </a:fld>
            <a:endParaRPr lang="en-US"/>
          </a:p>
        </p:txBody>
      </p:sp>
    </p:spTree>
    <p:extLst>
      <p:ext uri="{BB962C8B-B14F-4D97-AF65-F5344CB8AC3E}">
        <p14:creationId xmlns:p14="http://schemas.microsoft.com/office/powerpoint/2010/main" val="374576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C9061-A2E1-4CBB-8A34-E34E128BF6EB}"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AEFF5-1348-4431-93FF-F5A378AFB71A}" type="slidenum">
              <a:rPr lang="en-US" smtClean="0"/>
              <a:t>‹#›</a:t>
            </a:fld>
            <a:endParaRPr lang="en-US"/>
          </a:p>
        </p:txBody>
      </p:sp>
    </p:spTree>
    <p:extLst>
      <p:ext uri="{BB962C8B-B14F-4D97-AF65-F5344CB8AC3E}">
        <p14:creationId xmlns:p14="http://schemas.microsoft.com/office/powerpoint/2010/main" val="198618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C9061-A2E1-4CBB-8A34-E34E128BF6EB}"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AEFF5-1348-4431-93FF-F5A378AFB71A}" type="slidenum">
              <a:rPr lang="en-US" smtClean="0"/>
              <a:t>‹#›</a:t>
            </a:fld>
            <a:endParaRPr lang="en-US"/>
          </a:p>
        </p:txBody>
      </p:sp>
    </p:spTree>
    <p:extLst>
      <p:ext uri="{BB962C8B-B14F-4D97-AF65-F5344CB8AC3E}">
        <p14:creationId xmlns:p14="http://schemas.microsoft.com/office/powerpoint/2010/main" val="247326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C9061-A2E1-4CBB-8A34-E34E128BF6EB}"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AEFF5-1348-4431-93FF-F5A378AFB71A}" type="slidenum">
              <a:rPr lang="en-US" smtClean="0"/>
              <a:t>‹#›</a:t>
            </a:fld>
            <a:endParaRPr lang="en-US"/>
          </a:p>
        </p:txBody>
      </p:sp>
    </p:spTree>
    <p:extLst>
      <p:ext uri="{BB962C8B-B14F-4D97-AF65-F5344CB8AC3E}">
        <p14:creationId xmlns:p14="http://schemas.microsoft.com/office/powerpoint/2010/main" val="126789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C9061-A2E1-4CBB-8A34-E34E128BF6EB}"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AEFF5-1348-4431-93FF-F5A378AFB71A}" type="slidenum">
              <a:rPr lang="en-US" smtClean="0"/>
              <a:t>‹#›</a:t>
            </a:fld>
            <a:endParaRPr lang="en-US"/>
          </a:p>
        </p:txBody>
      </p:sp>
    </p:spTree>
    <p:extLst>
      <p:ext uri="{BB962C8B-B14F-4D97-AF65-F5344CB8AC3E}">
        <p14:creationId xmlns:p14="http://schemas.microsoft.com/office/powerpoint/2010/main" val="414366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BC9061-A2E1-4CBB-8A34-E34E128BF6EB}"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AEFF5-1348-4431-93FF-F5A378AFB71A}" type="slidenum">
              <a:rPr lang="en-US" smtClean="0"/>
              <a:t>‹#›</a:t>
            </a:fld>
            <a:endParaRPr lang="en-US"/>
          </a:p>
        </p:txBody>
      </p:sp>
    </p:spTree>
    <p:extLst>
      <p:ext uri="{BB962C8B-B14F-4D97-AF65-F5344CB8AC3E}">
        <p14:creationId xmlns:p14="http://schemas.microsoft.com/office/powerpoint/2010/main" val="338271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BC9061-A2E1-4CBB-8A34-E34E128BF6EB}" type="datetimeFigureOut">
              <a:rPr lang="en-US" smtClean="0"/>
              <a:t>12/29/2020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AEFF5-1348-4431-93FF-F5A378AFB71A}" type="slidenum">
              <a:rPr lang="en-US" smtClean="0"/>
              <a:t>‹#›</a:t>
            </a:fld>
            <a:endParaRPr lang="en-US"/>
          </a:p>
        </p:txBody>
      </p:sp>
    </p:spTree>
    <p:extLst>
      <p:ext uri="{BB962C8B-B14F-4D97-AF65-F5344CB8AC3E}">
        <p14:creationId xmlns:p14="http://schemas.microsoft.com/office/powerpoint/2010/main" val="339022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BC9061-A2E1-4CBB-8A34-E34E128BF6EB}" type="datetimeFigureOut">
              <a:rPr lang="en-US" smtClean="0"/>
              <a:t>12/29/2020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FAEFF5-1348-4431-93FF-F5A378AFB71A}" type="slidenum">
              <a:rPr lang="en-US" smtClean="0"/>
              <a:t>‹#›</a:t>
            </a:fld>
            <a:endParaRPr lang="en-US"/>
          </a:p>
        </p:txBody>
      </p:sp>
    </p:spTree>
    <p:extLst>
      <p:ext uri="{BB962C8B-B14F-4D97-AF65-F5344CB8AC3E}">
        <p14:creationId xmlns:p14="http://schemas.microsoft.com/office/powerpoint/2010/main" val="86104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C9061-A2E1-4CBB-8A34-E34E128BF6EB}" type="datetimeFigureOut">
              <a:rPr lang="en-US" smtClean="0"/>
              <a:t>12/29/2020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FAEFF5-1348-4431-93FF-F5A378AFB71A}" type="slidenum">
              <a:rPr lang="en-US" smtClean="0"/>
              <a:t>‹#›</a:t>
            </a:fld>
            <a:endParaRPr lang="en-US"/>
          </a:p>
        </p:txBody>
      </p:sp>
    </p:spTree>
    <p:extLst>
      <p:ext uri="{BB962C8B-B14F-4D97-AF65-F5344CB8AC3E}">
        <p14:creationId xmlns:p14="http://schemas.microsoft.com/office/powerpoint/2010/main" val="71787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C9061-A2E1-4CBB-8A34-E34E128BF6EB}"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AEFF5-1348-4431-93FF-F5A378AFB71A}" type="slidenum">
              <a:rPr lang="en-US" smtClean="0"/>
              <a:t>‹#›</a:t>
            </a:fld>
            <a:endParaRPr lang="en-US"/>
          </a:p>
        </p:txBody>
      </p:sp>
    </p:spTree>
    <p:extLst>
      <p:ext uri="{BB962C8B-B14F-4D97-AF65-F5344CB8AC3E}">
        <p14:creationId xmlns:p14="http://schemas.microsoft.com/office/powerpoint/2010/main" val="304277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C9061-A2E1-4CBB-8A34-E34E128BF6EB}"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AEFF5-1348-4431-93FF-F5A378AFB71A}" type="slidenum">
              <a:rPr lang="en-US" smtClean="0"/>
              <a:t>‹#›</a:t>
            </a:fld>
            <a:endParaRPr lang="en-US"/>
          </a:p>
        </p:txBody>
      </p:sp>
    </p:spTree>
    <p:extLst>
      <p:ext uri="{BB962C8B-B14F-4D97-AF65-F5344CB8AC3E}">
        <p14:creationId xmlns:p14="http://schemas.microsoft.com/office/powerpoint/2010/main" val="276678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C9061-A2E1-4CBB-8A34-E34E128BF6EB}" type="datetimeFigureOut">
              <a:rPr lang="en-US" smtClean="0"/>
              <a:t>12/29/2020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AEFF5-1348-4431-93FF-F5A378AFB71A}" type="slidenum">
              <a:rPr lang="en-US" smtClean="0"/>
              <a:t>‹#›</a:t>
            </a:fld>
            <a:endParaRPr lang="en-US"/>
          </a:p>
        </p:txBody>
      </p:sp>
    </p:spTree>
    <p:extLst>
      <p:ext uri="{BB962C8B-B14F-4D97-AF65-F5344CB8AC3E}">
        <p14:creationId xmlns:p14="http://schemas.microsoft.com/office/powerpoint/2010/main" val="703630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1105"/>
            <a:ext cx="9144000" cy="3088858"/>
          </a:xfrm>
        </p:spPr>
        <p:txBody>
          <a:bodyPr>
            <a:normAutofit fontScale="90000"/>
          </a:bodyPr>
          <a:lstStyle/>
          <a:p>
            <a:br>
              <a:rPr lang="en-US" b="1" dirty="0"/>
            </a:br>
            <a:br>
              <a:rPr lang="en-US" b="1" dirty="0"/>
            </a:br>
            <a:br>
              <a:rPr lang="en-US" b="1" dirty="0"/>
            </a:br>
            <a:br>
              <a:rPr lang="en-US" b="1" dirty="0"/>
            </a:br>
            <a:br>
              <a:rPr lang="en-US" b="1" dirty="0"/>
            </a:br>
            <a:br>
              <a:rPr lang="en-US" b="1" dirty="0"/>
            </a:br>
            <a:br>
              <a:rPr lang="en-US" b="1" dirty="0"/>
            </a:br>
            <a:r>
              <a:rPr lang="en-US" b="1" dirty="0"/>
              <a:t>RENEWABLE AND NON-RENEWABLE RESOURCES: MAN AND HIS ENERGY</a:t>
            </a:r>
            <a:br>
              <a:rPr lang="en-US" dirty="0"/>
            </a:br>
            <a:endParaRPr lang="en-US" dirty="0"/>
          </a:p>
        </p:txBody>
      </p:sp>
      <p:sp>
        <p:nvSpPr>
          <p:cNvPr id="3" name="Subtitle 2"/>
          <p:cNvSpPr>
            <a:spLocks noGrp="1"/>
          </p:cNvSpPr>
          <p:nvPr>
            <p:ph type="subTitle" idx="1"/>
          </p:nvPr>
        </p:nvSpPr>
        <p:spPr/>
        <p:txBody>
          <a:bodyPr>
            <a:noAutofit/>
          </a:bodyPr>
          <a:lstStyle/>
          <a:p>
            <a:r>
              <a:rPr lang="en-US" sz="3600" dirty="0"/>
              <a:t>DR. FRANCIS H. IBADIN</a:t>
            </a:r>
          </a:p>
          <a:p>
            <a:r>
              <a:rPr lang="en-US" sz="3600" dirty="0"/>
              <a:t>COORDINATOR OF BIOLOGY PROGRAMME</a:t>
            </a:r>
          </a:p>
          <a:p>
            <a:r>
              <a:rPr lang="en-US" sz="3600" dirty="0"/>
              <a:t>DEPARTMENT OF BIOLOGICAL SCIENCES</a:t>
            </a:r>
          </a:p>
        </p:txBody>
      </p:sp>
    </p:spTree>
    <p:extLst>
      <p:ext uri="{BB962C8B-B14F-4D97-AF65-F5344CB8AC3E}">
        <p14:creationId xmlns:p14="http://schemas.microsoft.com/office/powerpoint/2010/main" val="30084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97649"/>
          </a:xfrm>
          <a:prstGeom prst="rect">
            <a:avLst/>
          </a:prstGeom>
        </p:spPr>
        <p:txBody>
          <a:bodyPr wrap="square">
            <a:spAutoFit/>
          </a:bodyPr>
          <a:lstStyle/>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Wind Energy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Winds are constantly being created in nature.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The windmill is a source of electrical energy.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These windmills are generally established only at places where most of the days in a year experience strong winds.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The energy from this wind is used for grinding grain, pumping water and to produce electricity.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The energy from moving air particles is used to turn large turbines.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The turbines are connected to a generator which produces electrical energy. </a:t>
            </a:r>
            <a:endParaRPr lang="en-US" sz="3600" dirty="0"/>
          </a:p>
        </p:txBody>
      </p:sp>
    </p:spTree>
    <p:extLst>
      <p:ext uri="{BB962C8B-B14F-4D97-AF65-F5344CB8AC3E}">
        <p14:creationId xmlns:p14="http://schemas.microsoft.com/office/powerpoint/2010/main" val="386432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450305" cy="4524315"/>
          </a:xfrm>
          <a:prstGeom prst="rect">
            <a:avLst/>
          </a:prstGeom>
        </p:spPr>
        <p:txBody>
          <a:bodyPr wrap="square">
            <a:spAutoFit/>
          </a:bodyPr>
          <a:lstStyle/>
          <a:p>
            <a:r>
              <a:rPr lang="en-US" sz="3600" dirty="0">
                <a:solidFill>
                  <a:prstClr val="black"/>
                </a:solidFill>
                <a:latin typeface="Times New Roman" panose="02020603050405020304" pitchFamily="18" charset="0"/>
                <a:ea typeface="Calibri" panose="020F0502020204030204" pitchFamily="34" charset="0"/>
              </a:rPr>
              <a:t>You need a steady, strong wind blowing in order to produce a large, consistent amount of electricity. </a:t>
            </a:r>
          </a:p>
          <a:p>
            <a:r>
              <a:rPr lang="en-US" sz="3600" dirty="0">
                <a:solidFill>
                  <a:prstClr val="black"/>
                </a:solidFill>
                <a:latin typeface="Times New Roman" panose="02020603050405020304" pitchFamily="18" charset="0"/>
                <a:ea typeface="Calibri" panose="020F0502020204030204" pitchFamily="34" charset="0"/>
              </a:rPr>
              <a:t>This means that wind farms cannot be put up in areas where there is not a lot of wind.</a:t>
            </a:r>
            <a:endParaRPr lang="en-US" dirty="0"/>
          </a:p>
        </p:txBody>
      </p:sp>
      <p:pic>
        <p:nvPicPr>
          <p:cNvPr id="3" name="Picture 2"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5606716" y="0"/>
            <a:ext cx="6585284" cy="3669632"/>
          </a:xfrm>
          <a:prstGeom prst="rect">
            <a:avLst/>
          </a:prstGeom>
          <a:noFill/>
          <a:ln>
            <a:noFill/>
          </a:ln>
        </p:spPr>
      </p:pic>
      <p:pic>
        <p:nvPicPr>
          <p:cNvPr id="4" name="Picture 3" descr="Image result for renewable and non renewable resource WIND ENERGY TURBINE"/>
          <p:cNvPicPr/>
          <p:nvPr/>
        </p:nvPicPr>
        <p:blipFill>
          <a:blip r:embed="rId3">
            <a:extLst>
              <a:ext uri="{28A0092B-C50C-407E-A947-70E740481C1C}">
                <a14:useLocalDpi xmlns:a14="http://schemas.microsoft.com/office/drawing/2010/main" val="0"/>
              </a:ext>
            </a:extLst>
          </a:blip>
          <a:srcRect/>
          <a:stretch>
            <a:fillRect/>
          </a:stretch>
        </p:blipFill>
        <p:spPr bwMode="auto">
          <a:xfrm>
            <a:off x="5450305" y="3669632"/>
            <a:ext cx="6590298" cy="3188368"/>
          </a:xfrm>
          <a:prstGeom prst="rect">
            <a:avLst/>
          </a:prstGeom>
          <a:noFill/>
          <a:ln>
            <a:noFill/>
          </a:ln>
        </p:spPr>
      </p:pic>
    </p:spTree>
    <p:extLst>
      <p:ext uri="{BB962C8B-B14F-4D97-AF65-F5344CB8AC3E}">
        <p14:creationId xmlns:p14="http://schemas.microsoft.com/office/powerpoint/2010/main" val="335686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Biomass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Biomass resources used as fuel include wood, wood chip, bark, branches, leaves, starchy roots, and other plant and animal materials.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Burning Wood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effectLst/>
                <a:latin typeface="Times New Roman" panose="02020603050405020304" pitchFamily="18" charset="0"/>
                <a:ea typeface="Calibri" panose="020F0502020204030204" pitchFamily="34" charset="0"/>
              </a:rPr>
              <a:t>Wood fires has been primarily used for heating and cooking for thousands of years. In many poor countries of the world, wood and other biomass fuels produce up to 95% of all energy used.  Wood chips, sawdust, wood residue, and other plant materials are being used in some places as a substitute for coal and oil in industrial boilers </a:t>
            </a:r>
            <a:endParaRPr lang="en-US" sz="3600" dirty="0"/>
          </a:p>
        </p:txBody>
      </p:sp>
    </p:spTree>
    <p:extLst>
      <p:ext uri="{BB962C8B-B14F-4D97-AF65-F5344CB8AC3E}">
        <p14:creationId xmlns:p14="http://schemas.microsoft.com/office/powerpoint/2010/main" val="364243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465513" cy="6677526"/>
          </a:xfrm>
          <a:prstGeom prst="rect">
            <a:avLst/>
          </a:prstGeom>
          <a:noFill/>
          <a:ln>
            <a:noFill/>
          </a:ln>
        </p:spPr>
      </p:pic>
      <p:sp>
        <p:nvSpPr>
          <p:cNvPr id="3" name="Rectangle 2"/>
          <p:cNvSpPr/>
          <p:nvPr/>
        </p:nvSpPr>
        <p:spPr>
          <a:xfrm>
            <a:off x="7751270" y="6031195"/>
            <a:ext cx="3202993" cy="646331"/>
          </a:xfrm>
          <a:prstGeom prst="rect">
            <a:avLst/>
          </a:prstGeom>
        </p:spPr>
        <p:txBody>
          <a:bodyPr wrap="none">
            <a:spAutoFit/>
          </a:bodyPr>
          <a:lstStyle/>
          <a:p>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Burning Wood </a:t>
            </a:r>
            <a:endParaRPr lang="en-US" dirty="0"/>
          </a:p>
        </p:txBody>
      </p:sp>
    </p:spTree>
    <p:extLst>
      <p:ext uri="{BB962C8B-B14F-4D97-AF65-F5344CB8AC3E}">
        <p14:creationId xmlns:p14="http://schemas.microsoft.com/office/powerpoint/2010/main" val="300500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92000" cy="6976269"/>
          </a:xfrm>
          <a:prstGeom prst="rect">
            <a:avLst/>
          </a:prstGeom>
        </p:spPr>
        <p:txBody>
          <a:bodyPr wrap="square">
            <a:spAutoFit/>
          </a:bodyPr>
          <a:lstStyle/>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Dung and Methane as Fuels</a:t>
            </a:r>
          </a:p>
          <a:p>
            <a:pPr marL="571500" indent="-571500">
              <a:lnSpc>
                <a:spcPct val="115000"/>
              </a:lnSpc>
              <a:spcAft>
                <a:spcPts val="1000"/>
              </a:spcAft>
              <a:buFont typeface="Arial" panose="020B0604020202020204" pitchFamily="34" charset="0"/>
              <a:buChar char="•"/>
            </a:pPr>
            <a:r>
              <a:rPr lang="en-US" sz="3600" dirty="0"/>
              <a:t>Where wood and other fuels are in short supply, people often dry and burn animal manure. </a:t>
            </a:r>
          </a:p>
          <a:p>
            <a:pPr marL="571500" indent="-571500">
              <a:lnSpc>
                <a:spcPct val="115000"/>
              </a:lnSpc>
              <a:spcAft>
                <a:spcPts val="1000"/>
              </a:spcAft>
              <a:buFont typeface="Arial" panose="020B0604020202020204" pitchFamily="34" charset="0"/>
              <a:buChar char="•"/>
            </a:pPr>
            <a:r>
              <a:rPr lang="en-US" sz="3600" dirty="0"/>
              <a:t>Biogas is a type of fuel which is a mixture of gases such as methane which is obtained by decomposition of animal and plant wastes like animal dung, with the help of micro-organisms in the presence of water. </a:t>
            </a:r>
          </a:p>
          <a:p>
            <a:pPr marL="571500" indent="-571500">
              <a:lnSpc>
                <a:spcPct val="115000"/>
              </a:lnSpc>
              <a:spcAft>
                <a:spcPts val="1000"/>
              </a:spcAft>
              <a:buFont typeface="Arial" panose="020B0604020202020204" pitchFamily="34" charset="0"/>
              <a:buChar char="•"/>
            </a:pPr>
            <a:r>
              <a:rPr lang="en-US" sz="3600" dirty="0"/>
              <a:t>It is used as fuel in gas stove especially in rural areas. Methane gas is the main component of natural gas. </a:t>
            </a:r>
          </a:p>
          <a:p>
            <a:pPr>
              <a:lnSpc>
                <a:spcPct val="115000"/>
              </a:lnSpc>
              <a:spcAft>
                <a:spcPts val="10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213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 y="0"/>
            <a:ext cx="5787194" cy="6554167"/>
          </a:xfrm>
          <a:prstGeom prst="rect">
            <a:avLst/>
          </a:prstGeom>
        </p:spPr>
        <p:txBody>
          <a:bodyPr wrap="square">
            <a:spAutoFit/>
          </a:bodyPr>
          <a:lstStyle/>
          <a:p>
            <a:pPr lvl="0">
              <a:lnSpc>
                <a:spcPct val="115000"/>
              </a:lnSpc>
              <a:spcAft>
                <a:spcPts val="1000"/>
              </a:spcAft>
            </a:pPr>
            <a:r>
              <a:rPr lang="en-US" sz="3600" dirty="0">
                <a:solidFill>
                  <a:prstClr val="black"/>
                </a:solidFill>
              </a:rPr>
              <a:t>It is produced by anaerobic decomposition of any moist organic material thereby producing flammable gases instead of carbon dioxide. </a:t>
            </a:r>
          </a:p>
          <a:p>
            <a:pPr lvl="0">
              <a:lnSpc>
                <a:spcPct val="115000"/>
              </a:lnSpc>
              <a:spcAft>
                <a:spcPts val="1000"/>
              </a:spcAft>
            </a:pPr>
            <a:r>
              <a:rPr lang="en-US" sz="3600" dirty="0">
                <a:solidFill>
                  <a:prstClr val="black"/>
                </a:solidFill>
              </a:rPr>
              <a:t>Organic waste material can be used to generate gas e.g. livestock manure, kitchen and garden scraps, even municipal garbage and sewage.</a:t>
            </a:r>
          </a:p>
        </p:txBody>
      </p:sp>
      <p:pic>
        <p:nvPicPr>
          <p:cNvPr id="3" name="Picture 2" descr="horse manure fuel pellets manufacturing process"/>
          <p:cNvPicPr/>
          <p:nvPr/>
        </p:nvPicPr>
        <p:blipFill>
          <a:blip r:embed="rId2">
            <a:extLst>
              <a:ext uri="{28A0092B-C50C-407E-A947-70E740481C1C}">
                <a14:useLocalDpi xmlns:a14="http://schemas.microsoft.com/office/drawing/2010/main" val="0"/>
              </a:ext>
            </a:extLst>
          </a:blip>
          <a:srcRect/>
          <a:stretch>
            <a:fillRect/>
          </a:stretch>
        </p:blipFill>
        <p:spPr bwMode="auto">
          <a:xfrm>
            <a:off x="5871411" y="0"/>
            <a:ext cx="6320589" cy="2803358"/>
          </a:xfrm>
          <a:prstGeom prst="rect">
            <a:avLst/>
          </a:prstGeom>
          <a:noFill/>
          <a:ln>
            <a:noFill/>
          </a:ln>
        </p:spPr>
      </p:pic>
      <p:pic>
        <p:nvPicPr>
          <p:cNvPr id="4" name="Picture 3" descr="Cow Dung Cake"/>
          <p:cNvPicPr/>
          <p:nvPr/>
        </p:nvPicPr>
        <p:blipFill>
          <a:blip r:embed="rId3">
            <a:extLst>
              <a:ext uri="{28A0092B-C50C-407E-A947-70E740481C1C}">
                <a14:useLocalDpi xmlns:a14="http://schemas.microsoft.com/office/drawing/2010/main" val="0"/>
              </a:ext>
            </a:extLst>
          </a:blip>
          <a:srcRect/>
          <a:stretch>
            <a:fillRect/>
          </a:stretch>
        </p:blipFill>
        <p:spPr bwMode="auto">
          <a:xfrm>
            <a:off x="9191625" y="2960234"/>
            <a:ext cx="3000375" cy="3533775"/>
          </a:xfrm>
          <a:prstGeom prst="rect">
            <a:avLst/>
          </a:prstGeom>
          <a:noFill/>
          <a:ln>
            <a:noFill/>
          </a:ln>
        </p:spPr>
      </p:pic>
      <p:pic>
        <p:nvPicPr>
          <p:cNvPr id="5" name="Picture 4" descr="Cow dung to fuel"/>
          <p:cNvPicPr/>
          <p:nvPr/>
        </p:nvPicPr>
        <p:blipFill>
          <a:blip r:embed="rId4">
            <a:extLst>
              <a:ext uri="{28A0092B-C50C-407E-A947-70E740481C1C}">
                <a14:useLocalDpi xmlns:a14="http://schemas.microsoft.com/office/drawing/2010/main" val="0"/>
              </a:ext>
            </a:extLst>
          </a:blip>
          <a:srcRect/>
          <a:stretch>
            <a:fillRect/>
          </a:stretch>
        </p:blipFill>
        <p:spPr bwMode="auto">
          <a:xfrm>
            <a:off x="5787189" y="2960234"/>
            <a:ext cx="3344279" cy="3897766"/>
          </a:xfrm>
          <a:prstGeom prst="rect">
            <a:avLst/>
          </a:prstGeom>
          <a:noFill/>
          <a:ln>
            <a:noFill/>
          </a:ln>
        </p:spPr>
      </p:pic>
    </p:spTree>
    <p:extLst>
      <p:ext uri="{BB962C8B-B14F-4D97-AF65-F5344CB8AC3E}">
        <p14:creationId xmlns:p14="http://schemas.microsoft.com/office/powerpoint/2010/main" val="78240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03168" cy="6591548"/>
          </a:xfrm>
          <a:prstGeom prst="rect">
            <a:avLst/>
          </a:prstGeom>
        </p:spPr>
        <p:txBody>
          <a:bodyPr wrap="square">
            <a:spAutoFit/>
          </a:bodyPr>
          <a:lstStyle/>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Alcohol from Biomass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Ethanol (grain alcohol) and methanol (wood alcohol) are produced by anaerobic digestion of plant materials with high sugar content, mainly grains and sugar cane. Ethanol can be burned directly in automobile engines adapted to use this fuel, or it can be mixed with gasoline (up to about 10%) to be used in any normal automobile engine.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bioethanol-india"/>
          <p:cNvPicPr/>
          <p:nvPr/>
        </p:nvPicPr>
        <p:blipFill>
          <a:blip r:embed="rId2">
            <a:extLst>
              <a:ext uri="{28A0092B-C50C-407E-A947-70E740481C1C}">
                <a14:useLocalDpi xmlns:a14="http://schemas.microsoft.com/office/drawing/2010/main" val="0"/>
              </a:ext>
            </a:extLst>
          </a:blip>
          <a:srcRect/>
          <a:stretch>
            <a:fillRect/>
          </a:stretch>
        </p:blipFill>
        <p:spPr bwMode="auto">
          <a:xfrm>
            <a:off x="7411453" y="0"/>
            <a:ext cx="4780547" cy="3994484"/>
          </a:xfrm>
          <a:prstGeom prst="rect">
            <a:avLst/>
          </a:prstGeom>
          <a:noFill/>
          <a:ln>
            <a:noFill/>
          </a:ln>
        </p:spPr>
      </p:pic>
    </p:spTree>
    <p:extLst>
      <p:ext uri="{BB962C8B-B14F-4D97-AF65-F5344CB8AC3E}">
        <p14:creationId xmlns:p14="http://schemas.microsoft.com/office/powerpoint/2010/main" val="107903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39171"/>
          </a:xfrm>
          <a:prstGeom prst="rect">
            <a:avLst/>
          </a:prstGeom>
        </p:spPr>
        <p:txBody>
          <a:bodyPr wrap="square">
            <a:spAutoFit/>
          </a:bodyPr>
          <a:lstStyle/>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Geothermal Energy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 earth's internal temperature can provide a useful source of energy in some places. </a:t>
            </a: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High-pressure, high temperature steam fields exist below the earth’s surface. </a:t>
            </a: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Around the edges of continental plates or where the earth's crust overlays magma (molten rock). </a:t>
            </a: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 United States, Iceland, Japan and New Zealand have high concentrations of geothermal springs and vents. </a:t>
            </a:r>
          </a:p>
        </p:txBody>
      </p:sp>
    </p:spTree>
    <p:extLst>
      <p:ext uri="{BB962C8B-B14F-4D97-AF65-F5344CB8AC3E}">
        <p14:creationId xmlns:p14="http://schemas.microsoft.com/office/powerpoint/2010/main" val="3587510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4" y="0"/>
            <a:ext cx="5410197" cy="5954451"/>
          </a:xfrm>
          <a:prstGeom prst="rect">
            <a:avLst/>
          </a:prstGeom>
        </p:spPr>
        <p:txBody>
          <a:bodyPr wrap="square">
            <a:spAutoFit/>
          </a:bodyPr>
          <a:lstStyle/>
          <a:p>
            <a:pPr lvl="0">
              <a:lnSpc>
                <a:spcPct val="115000"/>
              </a:lnSpc>
              <a:spcAft>
                <a:spcPts val="1000"/>
              </a:spcAft>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Geothermal energy has been used in electric power production, industrial processing, space heating, agriculture, and aquaculture. </a:t>
            </a:r>
          </a:p>
          <a:p>
            <a:pPr lvl="0">
              <a:lnSpc>
                <a:spcPct val="115000"/>
              </a:lnSpc>
              <a:spcAft>
                <a:spcPts val="1000"/>
              </a:spcAft>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 Iceland most building are heated with geothermal steam.</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This diagram shows the major parts of a geothermal power plant. Numbers on the diagram correspond with the steps listed on the page."/>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
            <a:ext cx="6019800" cy="3176337"/>
          </a:xfrm>
          <a:prstGeom prst="rect">
            <a:avLst/>
          </a:prstGeom>
          <a:noFill/>
          <a:ln>
            <a:noFill/>
          </a:ln>
        </p:spPr>
      </p:pic>
      <p:pic>
        <p:nvPicPr>
          <p:cNvPr id="4" name="Picture 3" descr="Nesjavellir Geothermal Power Plant"/>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96653"/>
            <a:ext cx="6019800" cy="3561347"/>
          </a:xfrm>
          <a:prstGeom prst="rect">
            <a:avLst/>
          </a:prstGeom>
          <a:noFill/>
          <a:ln>
            <a:noFill/>
          </a:ln>
        </p:spPr>
      </p:pic>
    </p:spTree>
    <p:extLst>
      <p:ext uri="{BB962C8B-B14F-4D97-AF65-F5344CB8AC3E}">
        <p14:creationId xmlns:p14="http://schemas.microsoft.com/office/powerpoint/2010/main" val="64801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112042" cy="6719788"/>
          </a:xfrm>
          <a:prstGeom prst="rect">
            <a:avLst/>
          </a:prstGeom>
        </p:spPr>
        <p:txBody>
          <a:bodyPr wrap="square">
            <a:spAutoFit/>
          </a:bodyPr>
          <a:lstStyle/>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Tidal and Wave Energy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Ocean tides and waves contain enormous amounts of energy that can be harvested to do useful work. </a:t>
            </a:r>
          </a:p>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Rance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River Power Station in France in operation since 1966, was the first large electric generation plant, producing 160MW.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Tidal energy project approved for English Channel regions"/>
          <p:cNvPicPr/>
          <p:nvPr/>
        </p:nvPicPr>
        <p:blipFill>
          <a:blip r:embed="rId2">
            <a:extLst>
              <a:ext uri="{28A0092B-C50C-407E-A947-70E740481C1C}">
                <a14:useLocalDpi xmlns:a14="http://schemas.microsoft.com/office/drawing/2010/main" val="0"/>
              </a:ext>
            </a:extLst>
          </a:blip>
          <a:srcRect/>
          <a:stretch>
            <a:fillRect/>
          </a:stretch>
        </p:blipFill>
        <p:spPr bwMode="auto">
          <a:xfrm>
            <a:off x="6304547" y="-1"/>
            <a:ext cx="5887453" cy="5017169"/>
          </a:xfrm>
          <a:prstGeom prst="rect">
            <a:avLst/>
          </a:prstGeom>
          <a:noFill/>
          <a:ln>
            <a:noFill/>
          </a:ln>
        </p:spPr>
      </p:pic>
    </p:spTree>
    <p:extLst>
      <p:ext uri="{BB962C8B-B14F-4D97-AF65-F5344CB8AC3E}">
        <p14:creationId xmlns:p14="http://schemas.microsoft.com/office/powerpoint/2010/main" val="308034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35938"/>
          </a:xfrm>
          <a:prstGeom prst="rect">
            <a:avLst/>
          </a:prstGeom>
        </p:spPr>
        <p:txBody>
          <a:bodyPr wrap="square">
            <a:spAutoFit/>
          </a:bodyPr>
          <a:lstStyle/>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 resource is a source or supply from which a benefit is produced and that has some utility. </a:t>
            </a: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Resources can be classified into renewable and non-renewable resources. Examples of non-renewable resources are coal, crude oil etc. </a:t>
            </a: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Examples of renewable resources are air, water, natural gas, wind, solar energy, etc. </a:t>
            </a: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Resources are useful raw materials that we get from nature.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Natural resources are structures and processes that humans can use for their own purposes but cannot create.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30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63294"/>
          </a:xfrm>
          <a:prstGeom prst="rect">
            <a:avLst/>
          </a:prstGeom>
        </p:spPr>
        <p:txBody>
          <a:bodyPr wrap="square">
            <a:spAutoFit/>
          </a:bodyPr>
          <a:lstStyle/>
          <a:p>
            <a:pPr lvl="0">
              <a:lnSpc>
                <a:spcPct val="115000"/>
              </a:lnSpc>
              <a:spcAft>
                <a:spcPts val="1000"/>
              </a:spcAft>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tidal station works like a hydropower dam, with its turbines spinning as the tide flows through them. It requires a high tide and a low tide differential to spin the turbine.</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0" y="2190013"/>
            <a:ext cx="12192000" cy="4808496"/>
          </a:xfrm>
          <a:prstGeom prst="rect">
            <a:avLst/>
          </a:prstGeom>
        </p:spPr>
        <p:txBody>
          <a:bodyPr wrap="square">
            <a:spAutoFit/>
          </a:bodyPr>
          <a:lstStyle/>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Ocean Thermal Electric Conversion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Temperature differentials between upper and lower layers of the ocean's water also are a potential source of renewable energy. </a:t>
            </a:r>
          </a:p>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In a closed-cycle ocean thermal electric conversion (OTEC) system, heat from sun-warmed upper ocean layers is used to evaporate a working fluid, such as ammonia or Freon, which has a high boiling point.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204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4138863" cy="5189113"/>
          </a:xfrm>
          <a:prstGeom prst="rect">
            <a:avLst/>
          </a:prstGeom>
        </p:spPr>
        <p:txBody>
          <a:bodyPr wrap="square">
            <a:spAutoFit/>
          </a:bodyPr>
          <a:lstStyle/>
          <a:p>
            <a:pPr lvl="0">
              <a:lnSpc>
                <a:spcPct val="115000"/>
              </a:lnSpc>
              <a:spcAft>
                <a:spcPts val="1000"/>
              </a:spcAft>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pressure of the gas produced is high enough to spin turbines to generate electricity, cold water is pumped from the ocean depths to condense the gas.</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https://alternativeenergyresourcevideos.com/wp-content/uploads/2019/09/hqdefault-18.jpg"/>
          <p:cNvPicPr/>
          <p:nvPr/>
        </p:nvPicPr>
        <p:blipFill>
          <a:blip r:embed="rId2">
            <a:extLst>
              <a:ext uri="{28A0092B-C50C-407E-A947-70E740481C1C}">
                <a14:useLocalDpi xmlns:a14="http://schemas.microsoft.com/office/drawing/2010/main" val="0"/>
              </a:ext>
            </a:extLst>
          </a:blip>
          <a:srcRect/>
          <a:stretch>
            <a:fillRect/>
          </a:stretch>
        </p:blipFill>
        <p:spPr bwMode="auto">
          <a:xfrm>
            <a:off x="4427621" y="288759"/>
            <a:ext cx="7624011" cy="6244390"/>
          </a:xfrm>
          <a:prstGeom prst="rect">
            <a:avLst/>
          </a:prstGeom>
          <a:noFill/>
          <a:ln>
            <a:noFill/>
          </a:ln>
        </p:spPr>
      </p:pic>
    </p:spTree>
    <p:extLst>
      <p:ext uri="{BB962C8B-B14F-4D97-AF65-F5344CB8AC3E}">
        <p14:creationId xmlns:p14="http://schemas.microsoft.com/office/powerpoint/2010/main" val="1915620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764"/>
            <a:ext cx="12191999" cy="5632311"/>
          </a:xfrm>
          <a:prstGeom prst="rect">
            <a:avLst/>
          </a:prstGeom>
        </p:spPr>
        <p:txBody>
          <a:bodyPr wrap="square">
            <a:spAutoFit/>
          </a:bodyPr>
          <a:lstStyle/>
          <a:p>
            <a:r>
              <a:rPr lang="en-US" sz="3600" b="1" dirty="0"/>
              <a:t>NON RENEWABLE ENERGY</a:t>
            </a:r>
            <a:endParaRPr lang="en-US" sz="3600" dirty="0"/>
          </a:p>
          <a:p>
            <a:endParaRPr lang="en-US" sz="3600" dirty="0"/>
          </a:p>
          <a:p>
            <a:pPr marL="571500" indent="-571500">
              <a:buFont typeface="Arial" panose="020B0604020202020204" pitchFamily="34" charset="0"/>
              <a:buChar char="•"/>
            </a:pPr>
            <a:r>
              <a:rPr lang="en-US" sz="3600" dirty="0"/>
              <a:t>The non-renewable energy sources most commonly used in our world today are fossil fuels.  </a:t>
            </a:r>
          </a:p>
          <a:p>
            <a:pPr marL="571500" indent="-571500">
              <a:buFont typeface="Arial" panose="020B0604020202020204" pitchFamily="34" charset="0"/>
              <a:buChar char="•"/>
            </a:pPr>
            <a:r>
              <a:rPr lang="en-US" sz="3600" dirty="0"/>
              <a:t>Non-renewable resources are those natural resources that are available in limited quantity. </a:t>
            </a:r>
          </a:p>
          <a:p>
            <a:pPr marL="571500" indent="-571500">
              <a:buFont typeface="Arial" panose="020B0604020202020204" pitchFamily="34" charset="0"/>
              <a:buChar char="•"/>
            </a:pPr>
            <a:r>
              <a:rPr lang="en-US" sz="3600" dirty="0"/>
              <a:t>These resources cannot be renewed or replenished in short duration. </a:t>
            </a:r>
          </a:p>
          <a:p>
            <a:pPr marL="571500" indent="-571500">
              <a:buFont typeface="Arial" panose="020B0604020202020204" pitchFamily="34" charset="0"/>
              <a:buChar char="•"/>
            </a:pPr>
            <a:r>
              <a:rPr lang="en-US" sz="3600" dirty="0"/>
              <a:t>Therefore they are also known as exhaustible resources. Examples are coal, natural gas, petroleum etc.</a:t>
            </a:r>
          </a:p>
        </p:txBody>
      </p:sp>
    </p:spTree>
    <p:extLst>
      <p:ext uri="{BB962C8B-B14F-4D97-AF65-F5344CB8AC3E}">
        <p14:creationId xmlns:p14="http://schemas.microsoft.com/office/powerpoint/2010/main" val="237897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91737" cy="5702074"/>
          </a:xfrm>
          <a:prstGeom prst="rect">
            <a:avLst/>
          </a:prstGeom>
        </p:spPr>
        <p:txBody>
          <a:bodyPr wrap="square">
            <a:spAutoFit/>
          </a:bodyPr>
          <a:lstStyle/>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Fossil Fuels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Fossil fuels like coal and petroleum are non-renewable resources. </a:t>
            </a: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They are found deep inside the earth and are made by natural processes over many centuries. </a:t>
            </a: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Their quantity is limited and they take thousands of years to get renewed. </a:t>
            </a: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Example of fossil fuels is coal, petroleum, natural gas etc.</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025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9"/>
            <a:ext cx="6096000" cy="6679457"/>
          </a:xfrm>
          <a:prstGeom prst="rect">
            <a:avLst/>
          </a:prstGeom>
        </p:spPr>
        <p:txBody>
          <a:bodyPr>
            <a:spAutoFit/>
          </a:bodyPr>
          <a:lstStyle/>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Coal</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It is also known as black diamond. </a:t>
            </a: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Coal is most commonly used as a source of energy by power stations to generate electricity, and in factories and steam engines. </a:t>
            </a: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Coal can also be burned in fires to keep warm or in coal stoves to cook our food.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https://www.euractiv.com/wp-content/uploads/sites/2/2018/06/shutterstock_1102093556-800x450.jpg"/>
          <p:cNvPicPr/>
          <p:nvPr/>
        </p:nvPicPr>
        <p:blipFill>
          <a:blip r:embed="rId2">
            <a:extLst>
              <a:ext uri="{28A0092B-C50C-407E-A947-70E740481C1C}">
                <a14:useLocalDpi xmlns:a14="http://schemas.microsoft.com/office/drawing/2010/main" val="0"/>
              </a:ext>
            </a:extLst>
          </a:blip>
          <a:srcRect/>
          <a:stretch>
            <a:fillRect/>
          </a:stretch>
        </p:blipFill>
        <p:spPr bwMode="auto">
          <a:xfrm>
            <a:off x="6340643" y="0"/>
            <a:ext cx="5851358" cy="4174958"/>
          </a:xfrm>
          <a:prstGeom prst="rect">
            <a:avLst/>
          </a:prstGeom>
          <a:noFill/>
          <a:ln>
            <a:noFill/>
          </a:ln>
        </p:spPr>
      </p:pic>
    </p:spTree>
    <p:extLst>
      <p:ext uri="{BB962C8B-B14F-4D97-AF65-F5344CB8AC3E}">
        <p14:creationId xmlns:p14="http://schemas.microsoft.com/office/powerpoint/2010/main" val="343844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r>
              <a:rPr lang="en-US" sz="3600" dirty="0">
                <a:effectLst/>
                <a:latin typeface="Times New Roman" panose="02020603050405020304" pitchFamily="18" charset="0"/>
                <a:ea typeface="Calibri" panose="020F0502020204030204" pitchFamily="34" charset="0"/>
              </a:rPr>
              <a:t>b) </a:t>
            </a:r>
            <a:r>
              <a:rPr lang="en-US" sz="3600" b="1" dirty="0">
                <a:effectLst/>
                <a:latin typeface="Times New Roman" panose="02020603050405020304" pitchFamily="18" charset="0"/>
                <a:ea typeface="Calibri" panose="020F0502020204030204" pitchFamily="34" charset="0"/>
              </a:rPr>
              <a:t>Natural Gas</a:t>
            </a:r>
            <a:r>
              <a:rPr lang="en-US" sz="3600" dirty="0">
                <a:effectLst/>
                <a:latin typeface="Times New Roman" panose="02020603050405020304" pitchFamily="18" charset="0"/>
                <a:ea typeface="Calibri" panose="020F0502020204030204" pitchFamily="34" charset="0"/>
              </a:rPr>
              <a:t>: Natural gas is used as a fuel called Compressed Natural Gas or CNG. </a:t>
            </a:r>
          </a:p>
          <a:p>
            <a:endParaRPr lang="en-US" sz="3600" dirty="0">
              <a:effectLst/>
              <a:latin typeface="Times New Roman" panose="02020603050405020304" pitchFamily="18" charset="0"/>
              <a:ea typeface="Calibri" panose="020F0502020204030204" pitchFamily="34" charset="0"/>
            </a:endParaRP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Some wells dug into the earth produce only natural gas.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Natural gases are a good alternative to petrol and diesel and it is used as Compressed Natural Gas.  </a:t>
            </a:r>
          </a:p>
          <a:p>
            <a:pPr marL="571500" indent="-571500">
              <a:buFont typeface="Arial" panose="020B0604020202020204" pitchFamily="34" charset="0"/>
              <a:buChar char="•"/>
            </a:pPr>
            <a:endParaRPr lang="en-US" sz="3600" dirty="0">
              <a:effectLst/>
              <a:latin typeface="Times New Roman" panose="02020603050405020304" pitchFamily="18" charset="0"/>
              <a:ea typeface="Calibri" panose="020F0502020204030204" pitchFamily="34" charset="0"/>
            </a:endParaRP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Natural gas is found in deep underground rock formations and usually with other fossil fuels, such as oil and coal. </a:t>
            </a:r>
          </a:p>
          <a:p>
            <a:pPr marL="571500" indent="-571500">
              <a:buFont typeface="Arial" panose="020B0604020202020204" pitchFamily="34" charset="0"/>
              <a:buChar char="•"/>
            </a:pPr>
            <a:endParaRPr lang="en-US" sz="3600" dirty="0">
              <a:effectLst/>
              <a:latin typeface="Times New Roman" panose="02020603050405020304" pitchFamily="18" charset="0"/>
              <a:ea typeface="Calibri" panose="020F0502020204030204" pitchFamily="34" charset="0"/>
            </a:endParaRP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The biggest part of the gas mixture is a gas called methane. </a:t>
            </a:r>
            <a:endParaRPr lang="en-US" sz="3600" dirty="0"/>
          </a:p>
        </p:txBody>
      </p:sp>
    </p:spTree>
    <p:extLst>
      <p:ext uri="{BB962C8B-B14F-4D97-AF65-F5344CB8AC3E}">
        <p14:creationId xmlns:p14="http://schemas.microsoft.com/office/powerpoint/2010/main" val="299828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5078313"/>
          </a:xfrm>
          <a:prstGeom prst="rect">
            <a:avLst/>
          </a:prstGeom>
        </p:spPr>
        <p:txBody>
          <a:bodyPr>
            <a:spAutoFit/>
          </a:bodyPr>
          <a:lstStyle/>
          <a:p>
            <a:pPr lvl="0"/>
            <a:r>
              <a:rPr lang="en-US" sz="3600" dirty="0">
                <a:solidFill>
                  <a:prstClr val="black"/>
                </a:solidFill>
                <a:latin typeface="Times New Roman" panose="02020603050405020304" pitchFamily="18" charset="0"/>
                <a:ea typeface="Calibri" panose="020F0502020204030204" pitchFamily="34" charset="0"/>
              </a:rPr>
              <a:t>Methane is a gas which burns easily and releases a lot of energy when it is burnt. </a:t>
            </a:r>
          </a:p>
          <a:p>
            <a:pPr lvl="0"/>
            <a:r>
              <a:rPr lang="en-US" sz="3600" dirty="0">
                <a:solidFill>
                  <a:prstClr val="black"/>
                </a:solidFill>
                <a:latin typeface="Times New Roman" panose="02020603050405020304" pitchFamily="18" charset="0"/>
                <a:ea typeface="Calibri" panose="020F0502020204030204" pitchFamily="34" charset="0"/>
              </a:rPr>
              <a:t>Natural gas is used for cooking, heating and producing electricity. </a:t>
            </a:r>
          </a:p>
          <a:p>
            <a:pPr lvl="0"/>
            <a:endParaRPr lang="en-US" sz="3600" dirty="0">
              <a:solidFill>
                <a:prstClr val="black"/>
              </a:solidFill>
              <a:latin typeface="Times New Roman" panose="02020603050405020304" pitchFamily="18" charset="0"/>
            </a:endParaRPr>
          </a:p>
          <a:p>
            <a:pPr lvl="0"/>
            <a:endParaRPr lang="en-US" sz="3600" dirty="0">
              <a:solidFill>
                <a:prstClr val="black"/>
              </a:solidFill>
              <a:latin typeface="Times New Roman" panose="02020603050405020304" pitchFamily="18" charset="0"/>
            </a:endParaRPr>
          </a:p>
          <a:p>
            <a:pPr lvl="0"/>
            <a:endParaRPr lang="en-US" sz="3600" dirty="0">
              <a:solidFill>
                <a:prstClr val="black"/>
              </a:solidFill>
            </a:endParaRPr>
          </a:p>
        </p:txBody>
      </p:sp>
      <p:pic>
        <p:nvPicPr>
          <p:cNvPr id="4" name="Picture 3" descr="Gas Natural"/>
          <p:cNvPicPr/>
          <p:nvPr/>
        </p:nvPicPr>
        <p:blipFill>
          <a:blip r:embed="rId2">
            <a:extLst>
              <a:ext uri="{28A0092B-C50C-407E-A947-70E740481C1C}">
                <a14:useLocalDpi xmlns:a14="http://schemas.microsoft.com/office/drawing/2010/main" val="0"/>
              </a:ext>
            </a:extLst>
          </a:blip>
          <a:srcRect/>
          <a:stretch>
            <a:fillRect/>
          </a:stretch>
        </p:blipFill>
        <p:spPr bwMode="auto">
          <a:xfrm>
            <a:off x="6340643" y="0"/>
            <a:ext cx="5851358" cy="3416320"/>
          </a:xfrm>
          <a:prstGeom prst="rect">
            <a:avLst/>
          </a:prstGeom>
          <a:noFill/>
          <a:ln>
            <a:noFill/>
          </a:ln>
        </p:spPr>
      </p:pic>
    </p:spTree>
    <p:extLst>
      <p:ext uri="{BB962C8B-B14F-4D97-AF65-F5344CB8AC3E}">
        <p14:creationId xmlns:p14="http://schemas.microsoft.com/office/powerpoint/2010/main" val="108841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2"/>
            <a:ext cx="12192000" cy="6186309"/>
          </a:xfrm>
          <a:prstGeom prst="rect">
            <a:avLst/>
          </a:prstGeom>
        </p:spPr>
        <p:txBody>
          <a:bodyPr wrap="square">
            <a:spAutoFit/>
          </a:bodyPr>
          <a:lstStyle/>
          <a:p>
            <a:pPr lvl="0"/>
            <a:r>
              <a:rPr lang="en-US" sz="3600" dirty="0">
                <a:solidFill>
                  <a:prstClr val="black"/>
                </a:solidFill>
              </a:rPr>
              <a:t>c) </a:t>
            </a:r>
            <a:r>
              <a:rPr lang="en-US" sz="3600" b="1" dirty="0">
                <a:solidFill>
                  <a:prstClr val="black"/>
                </a:solidFill>
              </a:rPr>
              <a:t>Petroleum</a:t>
            </a:r>
            <a:r>
              <a:rPr lang="en-US" sz="3600" dirty="0">
                <a:solidFill>
                  <a:prstClr val="black"/>
                </a:solidFill>
              </a:rPr>
              <a:t>:  Petroleum is also known as mineral oil or crude oil. </a:t>
            </a:r>
          </a:p>
          <a:p>
            <a:pPr lvl="0"/>
            <a:endParaRPr lang="en-US" sz="3600" dirty="0">
              <a:solidFill>
                <a:prstClr val="black"/>
              </a:solidFill>
            </a:endParaRPr>
          </a:p>
          <a:p>
            <a:pPr marL="571500" lvl="0" indent="-571500">
              <a:buFont typeface="Arial" panose="020B0604020202020204" pitchFamily="34" charset="0"/>
              <a:buChar char="•"/>
            </a:pPr>
            <a:r>
              <a:rPr lang="en-US" sz="3600" dirty="0">
                <a:solidFill>
                  <a:prstClr val="black"/>
                </a:solidFill>
              </a:rPr>
              <a:t>This liquid mineral is refined to make fuels such as petrol, diesel, cooking gas and kerosene. </a:t>
            </a:r>
          </a:p>
          <a:p>
            <a:pPr marL="571500" lvl="0" indent="-571500">
              <a:buFont typeface="Arial" panose="020B0604020202020204" pitchFamily="34" charset="0"/>
              <a:buChar char="•"/>
            </a:pPr>
            <a:r>
              <a:rPr lang="en-US" sz="3600" dirty="0">
                <a:solidFill>
                  <a:prstClr val="black"/>
                </a:solidFill>
              </a:rPr>
              <a:t>Plastic, cosmetics, and lubricants are also products of petroleum. </a:t>
            </a:r>
          </a:p>
          <a:p>
            <a:pPr marL="571500" lvl="0" indent="-571500">
              <a:buFont typeface="Arial" panose="020B0604020202020204" pitchFamily="34" charset="0"/>
              <a:buChar char="•"/>
            </a:pPr>
            <a:r>
              <a:rPr lang="en-US" sz="3600" dirty="0">
                <a:solidFill>
                  <a:prstClr val="black"/>
                </a:solidFill>
              </a:rPr>
              <a:t>It is found deep inside the Earth or under the sea floor. </a:t>
            </a:r>
          </a:p>
          <a:p>
            <a:pPr marL="571500" lvl="0" indent="-571500">
              <a:buFont typeface="Arial" panose="020B0604020202020204" pitchFamily="34" charset="0"/>
              <a:buChar char="•"/>
            </a:pPr>
            <a:r>
              <a:rPr lang="en-US" sz="3600" dirty="0">
                <a:solidFill>
                  <a:prstClr val="black"/>
                </a:solidFill>
              </a:rPr>
              <a:t>It is taken out by drilling wells deep into the Earth or under the seabed. </a:t>
            </a:r>
          </a:p>
          <a:p>
            <a:pPr marL="571500" lvl="0" indent="-571500">
              <a:buFont typeface="Arial" panose="020B0604020202020204" pitchFamily="34" charset="0"/>
              <a:buChar char="•"/>
            </a:pPr>
            <a:r>
              <a:rPr lang="en-US" sz="3600" dirty="0">
                <a:solidFill>
                  <a:prstClr val="black"/>
                </a:solidFill>
              </a:rPr>
              <a:t>Crude oil contains a lot of energy which can be used. </a:t>
            </a:r>
          </a:p>
        </p:txBody>
      </p:sp>
    </p:spTree>
    <p:extLst>
      <p:ext uri="{BB962C8B-B14F-4D97-AF65-F5344CB8AC3E}">
        <p14:creationId xmlns:p14="http://schemas.microsoft.com/office/powerpoint/2010/main" val="220222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416320"/>
          </a:xfrm>
          <a:prstGeom prst="rect">
            <a:avLst/>
          </a:prstGeom>
        </p:spPr>
        <p:txBody>
          <a:bodyPr>
            <a:spAutoFit/>
          </a:bodyPr>
          <a:lstStyle/>
          <a:p>
            <a:pPr lvl="0"/>
            <a:r>
              <a:rPr lang="en-US" sz="3600" dirty="0">
                <a:solidFill>
                  <a:prstClr val="black"/>
                </a:solidFill>
              </a:rPr>
              <a:t>Crude oil is a non-renewable energy source because it takes millions of years to produce crude oil and so we cannot produce more when the existing reserves are finished.</a:t>
            </a:r>
          </a:p>
        </p:txBody>
      </p:sp>
      <p:pic>
        <p:nvPicPr>
          <p:cNvPr id="3" name="Picture 2" descr="A semisubmersible oil production platform operating in water 1,800 metres (6,000 feet) deep in the Campos basin, off the coast of Rio de Janeiro state, Brazil."/>
          <p:cNvPicPr/>
          <p:nvPr/>
        </p:nvPicPr>
        <p:blipFill>
          <a:blip r:embed="rId2">
            <a:extLst>
              <a:ext uri="{28A0092B-C50C-407E-A947-70E740481C1C}">
                <a14:useLocalDpi xmlns:a14="http://schemas.microsoft.com/office/drawing/2010/main" val="0"/>
              </a:ext>
            </a:extLst>
          </a:blip>
          <a:srcRect/>
          <a:stretch>
            <a:fillRect/>
          </a:stretch>
        </p:blipFill>
        <p:spPr bwMode="auto">
          <a:xfrm>
            <a:off x="6096001" y="2069432"/>
            <a:ext cx="6096000" cy="4683141"/>
          </a:xfrm>
          <a:prstGeom prst="rect">
            <a:avLst/>
          </a:prstGeom>
          <a:noFill/>
          <a:ln>
            <a:noFill/>
          </a:ln>
        </p:spPr>
      </p:pic>
    </p:spTree>
    <p:extLst>
      <p:ext uri="{BB962C8B-B14F-4D97-AF65-F5344CB8AC3E}">
        <p14:creationId xmlns:p14="http://schemas.microsoft.com/office/powerpoint/2010/main" val="483333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97649"/>
          </a:xfrm>
          <a:prstGeom prst="rect">
            <a:avLst/>
          </a:prstGeom>
        </p:spPr>
        <p:txBody>
          <a:bodyPr wrap="square">
            <a:spAutoFit/>
          </a:bodyPr>
          <a:lstStyle/>
          <a:p>
            <a:pPr>
              <a:lnSpc>
                <a:spcPct val="115000"/>
              </a:lnSpc>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Nuclear Energy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In the classification of resources, nuclear energy is classified as non-renewable.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The fuel used for nuclear energy is generally uranium, which is in a limited supply.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Production of electricity from nuclear energy does not release carbon dioxide.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Within the atom, the nucleus is held together by very strong forces.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When the nucleus is broken apart, a huge amount of energy is released. </a:t>
            </a:r>
            <a:endParaRPr lang="en-US" sz="3600" dirty="0"/>
          </a:p>
        </p:txBody>
      </p:sp>
    </p:spTree>
    <p:extLst>
      <p:ext uri="{BB962C8B-B14F-4D97-AF65-F5344CB8AC3E}">
        <p14:creationId xmlns:p14="http://schemas.microsoft.com/office/powerpoint/2010/main" val="380785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65"/>
            <a:ext cx="12192000" cy="5632311"/>
          </a:xfrm>
          <a:prstGeom prst="rect">
            <a:avLst/>
          </a:prstGeom>
        </p:spPr>
        <p:txBody>
          <a:bodyPr wrap="square">
            <a:spAutoFit/>
          </a:bodyPr>
          <a:lstStyle/>
          <a:p>
            <a:pPr marL="571500" indent="-571500">
              <a:buFont typeface="Wingdings" panose="05000000000000000000" pitchFamily="2" charset="2"/>
              <a:buChar char="§"/>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agricultural productivity of the soil, rivers, minerals, forests, wildlife, and weather (wind, sunlight, rainfall) are all examples of natural resources. </a:t>
            </a:r>
          </a:p>
          <a:p>
            <a:pPr marL="571500" indent="-571500">
              <a:buFont typeface="Wingdings" panose="05000000000000000000" pitchFamily="2" charset="2"/>
              <a:buChar char="§"/>
            </a:pP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Wingdings" panose="05000000000000000000" pitchFamily="2" charset="2"/>
              <a:buChar char="§"/>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landscape is also a natural resources, as we see in countries with a combination of mountainous terrain and high rainfall that can be used to generate hydroelectric power or those that have beautiful scenery or biotic resources that foster tourism. </a:t>
            </a:r>
          </a:p>
          <a:p>
            <a:pPr marL="571500" indent="-571500">
              <a:buFont typeface="Wingdings" panose="05000000000000000000" pitchFamily="2" charset="2"/>
              <a:buChar char="§"/>
            </a:pP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881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189"/>
            <a:ext cx="6096000" cy="6740307"/>
          </a:xfrm>
          <a:prstGeom prst="rect">
            <a:avLst/>
          </a:prstGeom>
        </p:spPr>
        <p:txBody>
          <a:bodyPr>
            <a:spAutoFit/>
          </a:bodyPr>
          <a:lstStyle/>
          <a:p>
            <a:pPr lvl="0"/>
            <a:r>
              <a:rPr lang="en-US" sz="3600" dirty="0">
                <a:solidFill>
                  <a:prstClr val="black"/>
                </a:solidFill>
                <a:latin typeface="Times New Roman" panose="02020603050405020304" pitchFamily="18" charset="0"/>
                <a:ea typeface="Calibri" panose="020F0502020204030204" pitchFamily="34" charset="0"/>
              </a:rPr>
              <a:t>This energy can be used in nuclear power plants to generate electricity. Two different nuclei can also collide at very high speeds to form a new atomic nucleus. The energy released is also used in nuclear power plants, however on a smaller scale than when nuclei are broken apart. Thus, use of nuclear energy is safe for the environment.</a:t>
            </a:r>
            <a:endParaRPr lang="en-US" sz="3600" dirty="0">
              <a:solidFill>
                <a:prstClr val="black"/>
              </a:solidFill>
            </a:endParaRPr>
          </a:p>
        </p:txBody>
      </p:sp>
      <p:pic>
        <p:nvPicPr>
          <p:cNvPr id="3" name="Picture 2" descr="nuclear energy sustainable"/>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4620126"/>
          </a:xfrm>
          <a:prstGeom prst="rect">
            <a:avLst/>
          </a:prstGeom>
          <a:noFill/>
          <a:ln>
            <a:noFill/>
          </a:ln>
        </p:spPr>
      </p:pic>
    </p:spTree>
    <p:extLst>
      <p:ext uri="{BB962C8B-B14F-4D97-AF65-F5344CB8AC3E}">
        <p14:creationId xmlns:p14="http://schemas.microsoft.com/office/powerpoint/2010/main" val="254904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208"/>
            <a:ext cx="12192000" cy="6339171"/>
          </a:xfrm>
          <a:prstGeom prst="rect">
            <a:avLst/>
          </a:prstGeom>
        </p:spPr>
        <p:txBody>
          <a:bodyPr wrap="square">
            <a:spAutoFit/>
          </a:bodyPr>
          <a:lstStyle/>
          <a:p>
            <a:pPr>
              <a:lnSpc>
                <a:spcPct val="115000"/>
              </a:lnSpc>
              <a:spcAft>
                <a:spcPts val="10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RENEWABLE RESOURCES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Renewable resources are those resources that can be replenished or renewed naturally over time. </a:t>
            </a: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Air, water, wind, solar energy etc. are all renewable resources. Renewable resources can be easily renewed by nature. </a:t>
            </a: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Just because some resources </a:t>
            </a:r>
            <a:r>
              <a:rPr lang="en-US" sz="3600" dirty="0">
                <a:latin typeface="Times New Roman" panose="02020603050405020304" pitchFamily="18" charset="0"/>
                <a:ea typeface="Calibri" panose="020F0502020204030204" pitchFamily="34" charset="0"/>
                <a:cs typeface="Times New Roman" panose="02020603050405020304" pitchFamily="18" charset="0"/>
              </a:rPr>
              <a:t>are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renewable, however, does not mean that they are inexhaustible. </a:t>
            </a: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Overuse of some renewable resources can result in their irreversible degradation.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691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04509"/>
          </a:xfrm>
          <a:prstGeom prst="rect">
            <a:avLst/>
          </a:prstGeom>
        </p:spPr>
        <p:txBody>
          <a:bodyPr wrap="square">
            <a:spAutoFit/>
          </a:bodyPr>
          <a:lstStyle/>
          <a:p>
            <a:pPr marL="571500" indent="-571500">
              <a:lnSpc>
                <a:spcPct val="115000"/>
              </a:lnSpc>
              <a:spcAft>
                <a:spcPts val="1000"/>
              </a:spcAft>
              <a:buFont typeface="Wingdings" panose="05000000000000000000" pitchFamily="2" charset="2"/>
              <a:buChar char="§"/>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Solar Energy</a:t>
            </a: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 sun is often mentioned as the ultimate answer to the world's energy problems. </a:t>
            </a: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It provides a continuous supply of energy that far exceeds the world's demand. </a:t>
            </a: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 energy that we get from the Sun is called solar energy. </a:t>
            </a: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All the natural phenomenon like the flowing of wind, water cycle, photosynthesis etc. are due to solar energy. </a:t>
            </a:r>
          </a:p>
          <a:p>
            <a:pPr marL="571500" indent="-571500">
              <a:lnSpc>
                <a:spcPct val="115000"/>
              </a:lnSpc>
              <a:spcAft>
                <a:spcPts val="1000"/>
              </a:spcAft>
              <a:buFont typeface="Wingdings" panose="05000000000000000000" pitchFamily="2"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solar energy is being used to cook food in solar cookers, heat water, light streets, pump water for irrigating fields etc.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55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445593"/>
          </a:xfrm>
          <a:prstGeom prst="rect">
            <a:avLst/>
          </a:prstGeom>
        </p:spPr>
        <p:txBody>
          <a:bodyPr wrap="square">
            <a:spAutoFit/>
          </a:bodyPr>
          <a:lstStyle/>
          <a:p>
            <a:pPr marL="571500" lvl="0" indent="-571500">
              <a:lnSpc>
                <a:spcPct val="115000"/>
              </a:lnSpc>
              <a:spcAft>
                <a:spcPts val="1000"/>
              </a:spcAft>
              <a:buFont typeface="Arial" panose="020B0604020202020204" pitchFamily="34" charset="0"/>
              <a:buChar char="•"/>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Photovoltaic cells are devises capture solar energy and convert it to electrical current. </a:t>
            </a:r>
          </a:p>
          <a:p>
            <a:pPr marL="571500" lvl="0" indent="-571500">
              <a:lnSpc>
                <a:spcPct val="115000"/>
              </a:lnSpc>
              <a:spcAft>
                <a:spcPts val="1000"/>
              </a:spcAft>
              <a:buFont typeface="Arial" panose="020B0604020202020204" pitchFamily="34" charset="0"/>
              <a:buChar char="•"/>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It offers an exciting way that will provide clean, versatile, renewable energy. </a:t>
            </a:r>
          </a:p>
          <a:p>
            <a:pPr marL="571500" lvl="0" indent="-571500">
              <a:lnSpc>
                <a:spcPct val="115000"/>
              </a:lnSpc>
              <a:spcAft>
                <a:spcPts val="1000"/>
              </a:spcAft>
              <a:buFont typeface="Arial" panose="020B0604020202020204" pitchFamily="34" charset="0"/>
              <a:buChar char="•"/>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This simple devise has no moving parts, negligible maintenance costs, produces no pollution, and has a lifetime equal to that of a conventional fossil fuel or nuclear power plant.</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91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renewable and non renewable resource Photovoltaic cells"/>
          <p:cNvPicPr/>
          <p:nvPr/>
        </p:nvPicPr>
        <p:blipFill>
          <a:blip r:embed="rId2">
            <a:extLst>
              <a:ext uri="{28A0092B-C50C-407E-A947-70E740481C1C}">
                <a14:useLocalDpi xmlns:a14="http://schemas.microsoft.com/office/drawing/2010/main" val="0"/>
              </a:ext>
            </a:extLst>
          </a:blip>
          <a:srcRect/>
          <a:stretch>
            <a:fillRect/>
          </a:stretch>
        </p:blipFill>
        <p:spPr bwMode="auto">
          <a:xfrm>
            <a:off x="7410" y="6917"/>
            <a:ext cx="5334605" cy="4432731"/>
          </a:xfrm>
          <a:prstGeom prst="rect">
            <a:avLst/>
          </a:prstGeom>
          <a:noFill/>
          <a:ln>
            <a:noFill/>
          </a:ln>
        </p:spPr>
      </p:pic>
      <p:sp>
        <p:nvSpPr>
          <p:cNvPr id="3" name="Rectangle 2"/>
          <p:cNvSpPr/>
          <p:nvPr/>
        </p:nvSpPr>
        <p:spPr>
          <a:xfrm>
            <a:off x="5510463" y="6917"/>
            <a:ext cx="6681537" cy="6740307"/>
          </a:xfrm>
          <a:prstGeom prst="rect">
            <a:avLst/>
          </a:prstGeom>
        </p:spPr>
        <p:txBody>
          <a:bodyPr wrap="square">
            <a:spAutoFit/>
          </a:bodyPr>
          <a:lstStyle/>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Photovoltaic cells are devises capture solar energy and convert it to electrical current.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It offers an exciting way that will provide clean, versatile, renewable energy. </a:t>
            </a:r>
          </a:p>
          <a:p>
            <a:pPr marL="571500" indent="-571500">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rPr>
              <a:t>This devise has no moving parts, negligible maintenance costs, produces no pollution, and has a lifetime equal to that of a conventional fossil fuel or nuclear power plant.</a:t>
            </a:r>
            <a:endParaRPr lang="en-US" sz="3600" dirty="0"/>
          </a:p>
        </p:txBody>
      </p:sp>
    </p:spTree>
    <p:extLst>
      <p:ext uri="{BB962C8B-B14F-4D97-AF65-F5344CB8AC3E}">
        <p14:creationId xmlns:p14="http://schemas.microsoft.com/office/powerpoint/2010/main" val="213733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39171"/>
          </a:xfrm>
          <a:prstGeom prst="rect">
            <a:avLst/>
          </a:prstGeom>
        </p:spPr>
        <p:txBody>
          <a:bodyPr wrap="square">
            <a:spAutoFit/>
          </a:bodyPr>
          <a:lstStyle/>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Hydro-Energy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Humans need water for many purposes such as drinking, cleaning, cooking and for growing crops. </a:t>
            </a: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Water flowing into the river or water stored in a dam is a source of hydro energy. </a:t>
            </a: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 Simple method to use hydro energy is to convert it into electrical energy. </a:t>
            </a:r>
          </a:p>
          <a:p>
            <a:pPr marL="571500" indent="-571500">
              <a:lnSpc>
                <a:spcPct val="115000"/>
              </a:lnSpc>
              <a:spcAft>
                <a:spcPts val="10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 energy from falling water is used to drive turbines in a power station.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77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9" y="0"/>
            <a:ext cx="4844720" cy="6591548"/>
          </a:xfrm>
          <a:prstGeom prst="rect">
            <a:avLst/>
          </a:prstGeom>
        </p:spPr>
        <p:txBody>
          <a:bodyPr wrap="square">
            <a:spAutoFit/>
          </a:bodyPr>
          <a:lstStyle/>
          <a:p>
            <a:pPr lvl="0">
              <a:lnSpc>
                <a:spcPct val="115000"/>
              </a:lnSpc>
              <a:spcAft>
                <a:spcPts val="1000"/>
              </a:spcAft>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Unlike coal power stations, the water does not need to be heated and the water can be reused. </a:t>
            </a:r>
          </a:p>
          <a:p>
            <a:pPr lvl="0">
              <a:lnSpc>
                <a:spcPct val="115000"/>
              </a:lnSpc>
              <a:spcAft>
                <a:spcPts val="1000"/>
              </a:spcAft>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These power stations must be at waterfalls or dams because there needs to be a strong flow of water to harness the energy.</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renewable and non renewable resource Hydro-Energy dam"/>
          <p:cNvPicPr/>
          <p:nvPr/>
        </p:nvPicPr>
        <p:blipFill>
          <a:blip r:embed="rId2">
            <a:extLst>
              <a:ext uri="{28A0092B-C50C-407E-A947-70E740481C1C}">
                <a14:useLocalDpi xmlns:a14="http://schemas.microsoft.com/office/drawing/2010/main" val="0"/>
              </a:ext>
            </a:extLst>
          </a:blip>
          <a:srcRect/>
          <a:stretch>
            <a:fillRect/>
          </a:stretch>
        </p:blipFill>
        <p:spPr bwMode="auto">
          <a:xfrm>
            <a:off x="5522495" y="0"/>
            <a:ext cx="6669505" cy="3826042"/>
          </a:xfrm>
          <a:prstGeom prst="rect">
            <a:avLst/>
          </a:prstGeom>
          <a:noFill/>
          <a:ln>
            <a:noFill/>
          </a:ln>
        </p:spPr>
      </p:pic>
      <p:pic>
        <p:nvPicPr>
          <p:cNvPr id="4" name="Picture 3"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5522495" y="3970421"/>
            <a:ext cx="6669505" cy="2887579"/>
          </a:xfrm>
          <a:prstGeom prst="rect">
            <a:avLst/>
          </a:prstGeom>
          <a:noFill/>
          <a:ln>
            <a:noFill/>
          </a:ln>
        </p:spPr>
      </p:pic>
    </p:spTree>
    <p:extLst>
      <p:ext uri="{BB962C8B-B14F-4D97-AF65-F5344CB8AC3E}">
        <p14:creationId xmlns:p14="http://schemas.microsoft.com/office/powerpoint/2010/main" val="3065804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1841</Words>
  <Application>Microsoft Office PowerPoint</Application>
  <PresentationFormat>Widescreen</PresentationFormat>
  <Paragraphs>113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       RENEWABLE AND NON-RENEWABLE RESOURCES: MAN AND HIS ENERGY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AND NON-RENEWABLE RESOURCES: MAN AND HIS ENERGY</dc:title>
  <dc:creator>HP</dc:creator>
  <cp:lastModifiedBy>user</cp:lastModifiedBy>
  <cp:revision>18</cp:revision>
  <dcterms:created xsi:type="dcterms:W3CDTF">2020-01-14T04:30:23Z</dcterms:created>
  <dcterms:modified xsi:type="dcterms:W3CDTF">2020-12-29T07:25:23Z</dcterms:modified>
</cp:coreProperties>
</file>