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66" r:id="rId6"/>
    <p:sldId id="311" r:id="rId7"/>
    <p:sldId id="294" r:id="rId8"/>
    <p:sldId id="312" r:id="rId9"/>
    <p:sldId id="314" r:id="rId10"/>
    <p:sldId id="315" r:id="rId11"/>
    <p:sldId id="260" r:id="rId12"/>
    <p:sldId id="293" r:id="rId13"/>
    <p:sldId id="269" r:id="rId14"/>
    <p:sldId id="316" r:id="rId15"/>
    <p:sldId id="317" r:id="rId16"/>
    <p:sldId id="270" r:id="rId17"/>
    <p:sldId id="318" r:id="rId18"/>
    <p:sldId id="319" r:id="rId19"/>
    <p:sldId id="320" r:id="rId20"/>
    <p:sldId id="321" r:id="rId21"/>
    <p:sldId id="322" r:id="rId22"/>
    <p:sldId id="323" r:id="rId23"/>
    <p:sldId id="324" r:id="rId24"/>
    <p:sldId id="325" r:id="rId25"/>
    <p:sldId id="326" r:id="rId26"/>
  </p:sldIdLst>
  <p:sldSz cx="9144000" cy="6858000" type="screen4x3"/>
  <p:notesSz cx="7077075" cy="902811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4"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mp" initials="t"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80000"/>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0305" autoAdjust="0"/>
  </p:normalViewPr>
  <p:slideViewPr>
    <p:cSldViewPr>
      <p:cViewPr varScale="1">
        <p:scale>
          <a:sx n="74" d="100"/>
          <a:sy n="74" d="100"/>
        </p:scale>
        <p:origin x="1254" y="72"/>
      </p:cViewPr>
      <p:guideLst>
        <p:guide orient="horz" pos="2160"/>
        <p:guide pos="2880"/>
      </p:guideLst>
    </p:cSldViewPr>
  </p:slideViewPr>
  <p:outlineViewPr>
    <p:cViewPr>
      <p:scale>
        <a:sx n="33" d="100"/>
        <a:sy n="33" d="100"/>
      </p:scale>
      <p:origin x="0" y="493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150" y="-78"/>
      </p:cViewPr>
      <p:guideLst>
        <p:guide orient="horz" pos="2844"/>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140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51406"/>
          </a:xfrm>
          <a:prstGeom prst="rect">
            <a:avLst/>
          </a:prstGeom>
        </p:spPr>
        <p:txBody>
          <a:bodyPr vert="horz" lIns="91440" tIns="45720" rIns="91440" bIns="45720" rtlCol="0"/>
          <a:lstStyle>
            <a:lvl1pPr algn="r">
              <a:defRPr sz="1200"/>
            </a:lvl1pPr>
          </a:lstStyle>
          <a:p>
            <a:fld id="{C90BF645-1703-413C-AADF-C9A4BD65D8AC}" type="datetimeFigureOut">
              <a:rPr lang="en-US" smtClean="0"/>
              <a:pPr/>
              <a:t>2/12/2018</a:t>
            </a:fld>
            <a:endParaRPr lang="en-US"/>
          </a:p>
        </p:txBody>
      </p:sp>
      <p:sp>
        <p:nvSpPr>
          <p:cNvPr id="4" name="Footer Placeholder 3"/>
          <p:cNvSpPr>
            <a:spLocks noGrp="1"/>
          </p:cNvSpPr>
          <p:nvPr>
            <p:ph type="ftr" sz="quarter" idx="2"/>
          </p:nvPr>
        </p:nvSpPr>
        <p:spPr>
          <a:xfrm>
            <a:off x="0" y="8575140"/>
            <a:ext cx="3066733" cy="4514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75140"/>
            <a:ext cx="3066733" cy="451406"/>
          </a:xfrm>
          <a:prstGeom prst="rect">
            <a:avLst/>
          </a:prstGeom>
        </p:spPr>
        <p:txBody>
          <a:bodyPr vert="horz" lIns="91440" tIns="45720" rIns="91440" bIns="45720" rtlCol="0" anchor="b"/>
          <a:lstStyle>
            <a:lvl1pPr algn="r">
              <a:defRPr sz="1200"/>
            </a:lvl1pPr>
          </a:lstStyle>
          <a:p>
            <a:fld id="{92C27F1E-3337-4F72-B837-3B3425D06191}" type="slidenum">
              <a:rPr lang="en-US" smtClean="0"/>
              <a:pPr/>
              <a:t>‹#›</a:t>
            </a:fld>
            <a:endParaRPr lang="en-US"/>
          </a:p>
        </p:txBody>
      </p:sp>
    </p:spTree>
    <p:extLst>
      <p:ext uri="{BB962C8B-B14F-4D97-AF65-F5344CB8AC3E}">
        <p14:creationId xmlns:p14="http://schemas.microsoft.com/office/powerpoint/2010/main" val="3460415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66733" cy="4514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8195" name="Rectangle 3"/>
          <p:cNvSpPr>
            <a:spLocks noGrp="1" noChangeArrowheads="1"/>
          </p:cNvSpPr>
          <p:nvPr>
            <p:ph type="dt" idx="1"/>
          </p:nvPr>
        </p:nvSpPr>
        <p:spPr bwMode="auto">
          <a:xfrm>
            <a:off x="4008705" y="0"/>
            <a:ext cx="3066733" cy="4514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5124" name="Rectangle 4"/>
          <p:cNvSpPr>
            <a:spLocks noGrp="1" noRot="1" noChangeAspect="1" noChangeArrowheads="1" noTextEdit="1"/>
          </p:cNvSpPr>
          <p:nvPr>
            <p:ph type="sldImg" idx="2"/>
          </p:nvPr>
        </p:nvSpPr>
        <p:spPr bwMode="auto">
          <a:xfrm>
            <a:off x="1282700" y="677863"/>
            <a:ext cx="4511675" cy="33845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7708" y="4288354"/>
            <a:ext cx="5661660" cy="40626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8575140"/>
            <a:ext cx="3066733" cy="4514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8199" name="Rectangle 7"/>
          <p:cNvSpPr>
            <a:spLocks noGrp="1" noChangeArrowheads="1"/>
          </p:cNvSpPr>
          <p:nvPr>
            <p:ph type="sldNum" sz="quarter" idx="5"/>
          </p:nvPr>
        </p:nvSpPr>
        <p:spPr bwMode="auto">
          <a:xfrm>
            <a:off x="4008705" y="8575140"/>
            <a:ext cx="3066733" cy="4514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D39A504-9AA0-4CA3-9C97-F81B1FD3ACDB}" type="slidenum">
              <a:rPr lang="en-GB"/>
              <a:pPr>
                <a:defRPr/>
              </a:pPr>
              <a:t>‹#›</a:t>
            </a:fld>
            <a:endParaRPr lang="en-GB"/>
          </a:p>
        </p:txBody>
      </p:sp>
    </p:spTree>
    <p:extLst>
      <p:ext uri="{BB962C8B-B14F-4D97-AF65-F5344CB8AC3E}">
        <p14:creationId xmlns:p14="http://schemas.microsoft.com/office/powerpoint/2010/main" val="3321748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D39A504-9AA0-4CA3-9C97-F81B1FD3ACDB}" type="slidenum">
              <a:rPr lang="en-GB" smtClean="0"/>
              <a:pPr>
                <a:defRPr/>
              </a:pPr>
              <a:t>1</a:t>
            </a:fld>
            <a:endParaRPr lang="en-GB"/>
          </a:p>
        </p:txBody>
      </p:sp>
    </p:spTree>
    <p:extLst>
      <p:ext uri="{BB962C8B-B14F-4D97-AF65-F5344CB8AC3E}">
        <p14:creationId xmlns:p14="http://schemas.microsoft.com/office/powerpoint/2010/main" val="2133510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D39A504-9AA0-4CA3-9C97-F81B1FD3ACDB}" type="slidenum">
              <a:rPr lang="en-GB" smtClean="0"/>
              <a:pPr>
                <a:defRPr/>
              </a:pPr>
              <a:t>9</a:t>
            </a:fld>
            <a:endParaRPr lang="en-GB"/>
          </a:p>
        </p:txBody>
      </p:sp>
    </p:spTree>
    <p:extLst>
      <p:ext uri="{BB962C8B-B14F-4D97-AF65-F5344CB8AC3E}">
        <p14:creationId xmlns:p14="http://schemas.microsoft.com/office/powerpoint/2010/main" val="1620805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D39A504-9AA0-4CA3-9C97-F81B1FD3ACDB}" type="slidenum">
              <a:rPr lang="en-GB" smtClean="0"/>
              <a:pPr>
                <a:defRPr/>
              </a:pPr>
              <a:t>13</a:t>
            </a:fld>
            <a:endParaRPr lang="en-GB"/>
          </a:p>
        </p:txBody>
      </p:sp>
    </p:spTree>
    <p:extLst>
      <p:ext uri="{BB962C8B-B14F-4D97-AF65-F5344CB8AC3E}">
        <p14:creationId xmlns:p14="http://schemas.microsoft.com/office/powerpoint/2010/main" val="87018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0" descr="footer"/>
          <p:cNvPicPr>
            <a:picLocks noChangeAspect="1" noChangeArrowheads="1"/>
          </p:cNvPicPr>
          <p:nvPr userDrawn="1"/>
        </p:nvPicPr>
        <p:blipFill>
          <a:blip r:embed="rId2" cstate="print"/>
          <a:srcRect/>
          <a:stretch>
            <a:fillRect/>
          </a:stretch>
        </p:blipFill>
        <p:spPr bwMode="auto">
          <a:xfrm>
            <a:off x="0" y="4725988"/>
            <a:ext cx="9144000" cy="2132012"/>
          </a:xfrm>
          <a:prstGeom prst="rect">
            <a:avLst/>
          </a:prstGeom>
          <a:noFill/>
          <a:ln w="9525">
            <a:noFill/>
            <a:miter lim="800000"/>
            <a:headEnd/>
            <a:tailEnd/>
          </a:ln>
        </p:spPr>
      </p:pic>
      <p:pic>
        <p:nvPicPr>
          <p:cNvPr id="3" name="Picture 13" descr="logo"/>
          <p:cNvPicPr>
            <a:picLocks noChangeAspect="1" noChangeArrowheads="1"/>
          </p:cNvPicPr>
          <p:nvPr userDrawn="1"/>
        </p:nvPicPr>
        <p:blipFill>
          <a:blip r:embed="rId3" cstate="print"/>
          <a:srcRect/>
          <a:stretch>
            <a:fillRect/>
          </a:stretch>
        </p:blipFill>
        <p:spPr bwMode="auto">
          <a:xfrm>
            <a:off x="2363789" y="620713"/>
            <a:ext cx="3792388" cy="1206421"/>
          </a:xfrm>
          <a:prstGeom prst="rect">
            <a:avLst/>
          </a:prstGeom>
          <a:noFill/>
          <a:ln w="9525">
            <a:noFill/>
            <a:miter lim="800000"/>
            <a:headEnd/>
            <a:tailEnd/>
          </a:ln>
        </p:spPr>
      </p:pic>
      <p:sp>
        <p:nvSpPr>
          <p:cNvPr id="4" name="Title 3"/>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5" name="Round Single Corner Rectangle 4"/>
          <p:cNvSpPr/>
          <p:nvPr userDrawn="1"/>
        </p:nvSpPr>
        <p:spPr>
          <a:xfrm>
            <a:off x="0" y="6237312"/>
            <a:ext cx="9144000" cy="620688"/>
          </a:xfrm>
          <a:prstGeom prst="round1Rect">
            <a:avLst>
              <a:gd name="adj" fmla="val 8037"/>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2987824" y="6381328"/>
            <a:ext cx="3240360" cy="369332"/>
          </a:xfrm>
          <a:prstGeom prst="rect">
            <a:avLst/>
          </a:prstGeom>
          <a:noFill/>
        </p:spPr>
        <p:txBody>
          <a:bodyPr wrap="square" rtlCol="0">
            <a:spAutoFit/>
          </a:bodyPr>
          <a:lstStyle/>
          <a:p>
            <a:r>
              <a:rPr lang="en-US" b="0" dirty="0" smtClean="0">
                <a:solidFill>
                  <a:schemeClr val="bg1"/>
                </a:solidFill>
                <a:latin typeface="Century Gothic" pitchFamily="34" charset="0"/>
              </a:rPr>
              <a:t>UKZN</a:t>
            </a:r>
            <a:r>
              <a:rPr lang="en-US" b="0" baseline="0" dirty="0" smtClean="0">
                <a:solidFill>
                  <a:schemeClr val="bg1"/>
                </a:solidFill>
                <a:latin typeface="Century Gothic" pitchFamily="34" charset="0"/>
              </a:rPr>
              <a:t> INSPIRING GREATNESS</a:t>
            </a:r>
            <a:endParaRPr lang="en-US" b="0" dirty="0">
              <a:solidFill>
                <a:schemeClr val="bg1"/>
              </a:solidFill>
              <a:latin typeface="Century Gothic"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0568" y="4462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cxnSp>
        <p:nvCxnSpPr>
          <p:cNvPr id="6" name="Straight Connector 5"/>
          <p:cNvCxnSpPr/>
          <p:nvPr userDrawn="1"/>
        </p:nvCxnSpPr>
        <p:spPr>
          <a:xfrm>
            <a:off x="0" y="1052736"/>
            <a:ext cx="9144000" cy="0"/>
          </a:xfrm>
          <a:prstGeom prst="line">
            <a:avLst/>
          </a:prstGeom>
          <a:ln>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Round Single Corner Rectangle 6"/>
          <p:cNvSpPr/>
          <p:nvPr userDrawn="1"/>
        </p:nvSpPr>
        <p:spPr>
          <a:xfrm>
            <a:off x="0" y="6381328"/>
            <a:ext cx="9144000" cy="476672"/>
          </a:xfrm>
          <a:prstGeom prst="round1Rect">
            <a:avLst>
              <a:gd name="adj" fmla="val 50000"/>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2771800" y="6444044"/>
            <a:ext cx="3240360" cy="369332"/>
          </a:xfrm>
          <a:prstGeom prst="rect">
            <a:avLst/>
          </a:prstGeom>
          <a:noFill/>
        </p:spPr>
        <p:txBody>
          <a:bodyPr wrap="square" rtlCol="0">
            <a:spAutoFit/>
          </a:bodyPr>
          <a:lstStyle/>
          <a:p>
            <a:r>
              <a:rPr lang="en-US" b="0" dirty="0" smtClean="0">
                <a:solidFill>
                  <a:schemeClr val="bg1"/>
                </a:solidFill>
                <a:latin typeface="Century Gothic" pitchFamily="34" charset="0"/>
              </a:rPr>
              <a:t>UKZN</a:t>
            </a:r>
            <a:r>
              <a:rPr lang="en-US" b="0" baseline="0" dirty="0" smtClean="0">
                <a:solidFill>
                  <a:schemeClr val="bg1"/>
                </a:solidFill>
                <a:latin typeface="Century Gothic" pitchFamily="34" charset="0"/>
              </a:rPr>
              <a:t> INSPIRING GREATNESS</a:t>
            </a:r>
            <a:endParaRPr lang="en-US" b="0" dirty="0">
              <a:solidFill>
                <a:schemeClr val="bg1"/>
              </a:solidFill>
              <a:latin typeface="Century Gothic"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_ENREF_19"/><Relationship Id="rId2" Type="http://schemas.openxmlformats.org/officeDocument/2006/relationships/hyperlink" Target="#_ENREF_38"/><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_ENREF_46"/><Relationship Id="rId2" Type="http://schemas.openxmlformats.org/officeDocument/2006/relationships/hyperlink" Target="#_ENREF_38"/><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_ENREF_4"/><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hyperlink" Target="#_ENREF_32"/><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_ENREF_3"/><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_ENREF_1"/><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_ENREF_4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576" y="2276872"/>
            <a:ext cx="7772400" cy="2520280"/>
          </a:xfrm>
          <a:solidFill>
            <a:srgbClr val="FFFFFF"/>
          </a:solidFill>
        </p:spPr>
        <p:txBody>
          <a:bodyPr/>
          <a:lstStyle/>
          <a:p>
            <a:pPr eaLnBrk="1" hangingPunct="1"/>
            <a:r>
              <a:rPr lang="en-ZA" sz="2800" b="1" dirty="0" smtClean="0">
                <a:solidFill>
                  <a:srgbClr val="C00000"/>
                </a:solidFill>
              </a:rPr>
              <a:t/>
            </a:r>
            <a:br>
              <a:rPr lang="en-ZA" sz="2800" b="1" dirty="0" smtClean="0">
                <a:solidFill>
                  <a:srgbClr val="C00000"/>
                </a:solidFill>
              </a:rPr>
            </a:br>
            <a:r>
              <a:rPr lang="en-ZA" sz="2800" b="1" dirty="0">
                <a:solidFill>
                  <a:srgbClr val="C00000"/>
                </a:solidFill>
              </a:rPr>
              <a:t/>
            </a:r>
            <a:br>
              <a:rPr lang="en-ZA" sz="2800" b="1" dirty="0">
                <a:solidFill>
                  <a:srgbClr val="C00000"/>
                </a:solidFill>
              </a:rPr>
            </a:br>
            <a:endParaRPr lang="en-GB" sz="1800" b="1" dirty="0" smtClean="0">
              <a:solidFill>
                <a:srgbClr val="C00000"/>
              </a:solidFill>
            </a:endParaRPr>
          </a:p>
        </p:txBody>
      </p:sp>
      <p:sp>
        <p:nvSpPr>
          <p:cNvPr id="3" name="Rectangle 2"/>
          <p:cNvSpPr txBox="1">
            <a:spLocks noChangeArrowheads="1"/>
          </p:cNvSpPr>
          <p:nvPr/>
        </p:nvSpPr>
        <p:spPr bwMode="auto">
          <a:xfrm>
            <a:off x="907976" y="2429272"/>
            <a:ext cx="7772400" cy="2520280"/>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400" b="1" i="0" u="none" strike="noStrike" kern="0" cap="none" spc="0" normalizeH="0" baseline="0" noProof="0" smtClean="0">
                <a:ln>
                  <a:noFill/>
                </a:ln>
                <a:solidFill>
                  <a:srgbClr val="C00000"/>
                </a:solidFill>
                <a:effectLst/>
                <a:uLnTx/>
                <a:uFillTx/>
                <a:latin typeface="+mj-lt"/>
                <a:ea typeface="+mj-ea"/>
                <a:cs typeface="+mj-cs"/>
              </a:rPr>
              <a:t/>
            </a:r>
            <a:br>
              <a:rPr kumimoji="0" lang="en-ZA" sz="1400" b="1" i="0" u="none" strike="noStrike" kern="0" cap="none" spc="0" normalizeH="0" baseline="0" noProof="0" smtClean="0">
                <a:ln>
                  <a:noFill/>
                </a:ln>
                <a:solidFill>
                  <a:srgbClr val="C00000"/>
                </a:solidFill>
                <a:effectLst/>
                <a:uLnTx/>
                <a:uFillTx/>
                <a:latin typeface="+mj-lt"/>
                <a:ea typeface="+mj-ea"/>
                <a:cs typeface="+mj-cs"/>
              </a:rPr>
            </a:br>
            <a:r>
              <a:rPr kumimoji="0" lang="en-ZA" sz="1400" b="1" i="0" u="none" strike="noStrike" kern="0" cap="none" spc="0" normalizeH="0" baseline="0" noProof="0" smtClean="0">
                <a:ln>
                  <a:noFill/>
                </a:ln>
                <a:solidFill>
                  <a:srgbClr val="C00000"/>
                </a:solidFill>
                <a:effectLst/>
                <a:uLnTx/>
                <a:uFillTx/>
                <a:latin typeface="+mj-lt"/>
                <a:ea typeface="+mj-ea"/>
                <a:cs typeface="+mj-cs"/>
              </a:rPr>
              <a:t/>
            </a:r>
            <a:br>
              <a:rPr kumimoji="0" lang="en-ZA" sz="1400" b="1" i="0" u="none" strike="noStrike" kern="0" cap="none" spc="0" normalizeH="0" baseline="0" noProof="0" smtClean="0">
                <a:ln>
                  <a:noFill/>
                </a:ln>
                <a:solidFill>
                  <a:srgbClr val="C00000"/>
                </a:solidFill>
                <a:effectLst/>
                <a:uLnTx/>
                <a:uFillTx/>
                <a:latin typeface="+mj-lt"/>
                <a:ea typeface="+mj-ea"/>
                <a:cs typeface="+mj-cs"/>
              </a:rPr>
            </a:br>
            <a:endParaRPr kumimoji="0" lang="en-GB" sz="1400" b="1" i="0" u="none" strike="noStrike" kern="0" cap="none" spc="0" normalizeH="0" baseline="0" noProof="0" dirty="0" smtClean="0">
              <a:ln>
                <a:noFill/>
              </a:ln>
              <a:solidFill>
                <a:srgbClr val="C00000"/>
              </a:solidFill>
              <a:effectLst/>
              <a:uLnTx/>
              <a:uFillTx/>
              <a:latin typeface="+mj-lt"/>
              <a:ea typeface="+mj-ea"/>
              <a:cs typeface="+mj-cs"/>
            </a:endParaRPr>
          </a:p>
        </p:txBody>
      </p:sp>
      <p:sp>
        <p:nvSpPr>
          <p:cNvPr id="4" name="Rectangle 2"/>
          <p:cNvSpPr txBox="1">
            <a:spLocks noChangeArrowheads="1"/>
          </p:cNvSpPr>
          <p:nvPr/>
        </p:nvSpPr>
        <p:spPr bwMode="auto">
          <a:xfrm>
            <a:off x="152400" y="1895872"/>
            <a:ext cx="8915400" cy="2752328"/>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2800" b="1" i="0" u="none" strike="noStrike" kern="0" cap="none" spc="0" normalizeH="0" noProof="0" dirty="0" smtClean="0">
              <a:ln>
                <a:noFill/>
              </a:ln>
              <a:solidFill>
                <a:srgbClr val="C00000"/>
              </a:solidFill>
              <a:effectLst/>
              <a:uLnTx/>
              <a:uFillTx/>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ZA" sz="2800" b="1" i="1" kern="0" dirty="0" smtClean="0">
              <a:solidFill>
                <a:srgbClr val="C00000"/>
              </a:solidFill>
              <a:latin typeface="+mj-lt"/>
              <a:ea typeface="+mj-ea"/>
              <a:cs typeface="+mj-cs"/>
            </a:endParaRPr>
          </a:p>
          <a:p>
            <a:pPr algn="ctr"/>
            <a:r>
              <a:rPr lang="en-US" sz="2400" b="1" dirty="0"/>
              <a:t>Self-Efficacy influence and Students' intentions on social Entrepreneurship Education in Nigerian </a:t>
            </a:r>
            <a:r>
              <a:rPr lang="en-US" sz="2400" b="1" dirty="0" smtClean="0"/>
              <a:t>Universities</a:t>
            </a:r>
          </a:p>
          <a:p>
            <a:pPr algn="ctr"/>
            <a:endParaRPr lang="en-US" sz="1050" b="1" dirty="0"/>
          </a:p>
          <a:p>
            <a:pPr algn="ctr"/>
            <a:r>
              <a:rPr lang="en-US" sz="1400" b="1" dirty="0" smtClean="0"/>
              <a:t>  </a:t>
            </a:r>
            <a:endParaRPr lang="en-US" sz="1400" dirty="0" smtClean="0"/>
          </a:p>
          <a:p>
            <a:pPr algn="ctr"/>
            <a:r>
              <a:rPr lang="en-US" sz="2000" b="1" dirty="0" smtClean="0"/>
              <a:t>Saidi </a:t>
            </a:r>
            <a:r>
              <a:rPr lang="en-US" sz="2000" b="1" dirty="0" err="1"/>
              <a:t>Adedeji</a:t>
            </a:r>
            <a:r>
              <a:rPr lang="en-US" sz="2000" b="1" dirty="0"/>
              <a:t> </a:t>
            </a:r>
            <a:r>
              <a:rPr lang="en-US" sz="2000" b="1" dirty="0" smtClean="0"/>
              <a:t>Adelekan</a:t>
            </a:r>
            <a:endParaRPr lang="en-US" b="1" dirty="0"/>
          </a:p>
          <a:p>
            <a:pPr algn="ctr"/>
            <a:r>
              <a:rPr lang="en-US" sz="1400" b="1" dirty="0" smtClean="0"/>
              <a:t>University </a:t>
            </a:r>
            <a:r>
              <a:rPr lang="en-US" sz="1400" b="1" dirty="0"/>
              <a:t>of KwaZulu-Natal, Durban, South Africa. </a:t>
            </a:r>
          </a:p>
          <a:p>
            <a:pPr algn="ctr"/>
            <a:r>
              <a:rPr lang="en-US" sz="1400" b="1" dirty="0"/>
              <a:t> </a:t>
            </a:r>
          </a:p>
          <a:p>
            <a:pPr algn="ctr"/>
            <a:endParaRPr lang="en-US" sz="1050" b="1" dirty="0" smtClean="0"/>
          </a:p>
          <a:p>
            <a:pPr algn="ctr"/>
            <a:endParaRPr lang="en-US" sz="1050" b="1" dirty="0" smtClean="0"/>
          </a:p>
          <a:p>
            <a:pPr algn="ctr"/>
            <a:r>
              <a:rPr lang="en-US" b="1" dirty="0" smtClean="0"/>
              <a:t>Dr</a:t>
            </a:r>
            <a:r>
              <a:rPr lang="en-US" b="1" dirty="0"/>
              <a:t>. </a:t>
            </a:r>
            <a:r>
              <a:rPr lang="en-US" b="1" dirty="0" err="1" smtClean="0"/>
              <a:t>Mervywn</a:t>
            </a:r>
            <a:r>
              <a:rPr lang="en-US" b="1" smtClean="0"/>
              <a:t> </a:t>
            </a:r>
            <a:r>
              <a:rPr lang="en-US" sz="1600" b="1" smtClean="0"/>
              <a:t>Williamson </a:t>
            </a:r>
            <a:endParaRPr lang="en-US" sz="1600" b="1" dirty="0"/>
          </a:p>
          <a:p>
            <a:pPr algn="ctr"/>
            <a:r>
              <a:rPr lang="en-US" sz="1400" b="1" dirty="0" smtClean="0"/>
              <a:t>University </a:t>
            </a:r>
            <a:r>
              <a:rPr lang="en-US" sz="1400" b="1" dirty="0"/>
              <a:t>of KwaZulu-Natal, Durban, South Africa. </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ZA" sz="1400" b="1" kern="0" baseline="0" dirty="0" smtClean="0">
              <a:solidFill>
                <a:srgbClr val="C00000"/>
              </a:solidFill>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kern="0" cap="none" spc="0" normalizeH="0" baseline="0" noProof="0" dirty="0" smtClean="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229600" cy="1143000"/>
          </a:xfrm>
        </p:spPr>
        <p:txBody>
          <a:bodyPr/>
          <a:lstStyle/>
          <a:p>
            <a:r>
              <a:rPr lang="en-US" sz="2800" b="1" dirty="0" smtClean="0">
                <a:solidFill>
                  <a:srgbClr val="FF3300"/>
                </a:solidFill>
              </a:rPr>
              <a:t>Methodology</a:t>
            </a:r>
            <a:endParaRPr lang="en-US" sz="2800" b="1" dirty="0">
              <a:solidFill>
                <a:srgbClr val="FF3300"/>
              </a:solidFill>
            </a:endParaRPr>
          </a:p>
        </p:txBody>
      </p:sp>
      <p:sp>
        <p:nvSpPr>
          <p:cNvPr id="8" name="Content Placeholder 7"/>
          <p:cNvSpPr>
            <a:spLocks noGrp="1"/>
          </p:cNvSpPr>
          <p:nvPr>
            <p:ph idx="1"/>
          </p:nvPr>
        </p:nvSpPr>
        <p:spPr>
          <a:xfrm>
            <a:off x="228600" y="1143000"/>
            <a:ext cx="8763000" cy="5105400"/>
          </a:xfrm>
        </p:spPr>
        <p:txBody>
          <a:bodyPr/>
          <a:lstStyle/>
          <a:p>
            <a:pPr algn="just"/>
            <a:r>
              <a:rPr lang="en-US" sz="2000" dirty="0"/>
              <a:t>This study employed quantitative method. </a:t>
            </a:r>
            <a:endParaRPr lang="en-US" sz="2000" dirty="0" smtClean="0"/>
          </a:p>
          <a:p>
            <a:pPr algn="just"/>
            <a:endParaRPr lang="en-US" sz="2000" dirty="0" smtClean="0"/>
          </a:p>
          <a:p>
            <a:pPr algn="just"/>
            <a:r>
              <a:rPr lang="en-US" sz="2000" dirty="0" smtClean="0"/>
              <a:t>The </a:t>
            </a:r>
            <a:r>
              <a:rPr lang="en-US" sz="2000" dirty="0"/>
              <a:t>collected data established the effect of social entrepreneurship education on self-efficacy, and as well its relationship. </a:t>
            </a:r>
            <a:endParaRPr lang="en-US" sz="2000" dirty="0" smtClean="0"/>
          </a:p>
          <a:p>
            <a:pPr algn="just"/>
            <a:endParaRPr lang="en-US" sz="2000" dirty="0" smtClean="0"/>
          </a:p>
          <a:p>
            <a:pPr algn="just"/>
            <a:r>
              <a:rPr lang="en-US" sz="2000" dirty="0" smtClean="0"/>
              <a:t>Furthermore</a:t>
            </a:r>
            <a:r>
              <a:rPr lang="en-US" sz="2000" dirty="0"/>
              <a:t>, the study also examined the extent to which self-efficacy mediate the relationship between social entrepreneurship education and students’ social entrepreneurial intentions. </a:t>
            </a:r>
            <a:endParaRPr lang="en-US" sz="2000" dirty="0" smtClean="0"/>
          </a:p>
          <a:p>
            <a:pPr algn="just"/>
            <a:endParaRPr lang="en-US" sz="2000" dirty="0" smtClean="0"/>
          </a:p>
          <a:p>
            <a:pPr algn="just"/>
            <a:r>
              <a:rPr lang="en-US" sz="2000" dirty="0" smtClean="0"/>
              <a:t>Data </a:t>
            </a:r>
            <a:r>
              <a:rPr lang="en-US" sz="2000" dirty="0"/>
              <a:t>were collected through the use of a structured questionnaire. </a:t>
            </a:r>
            <a:endParaRPr lang="en-US" sz="2000" dirty="0" smtClean="0"/>
          </a:p>
          <a:p>
            <a:pPr algn="just"/>
            <a:endParaRPr lang="en-US" sz="2000" dirty="0" smtClean="0"/>
          </a:p>
          <a:p>
            <a:pPr algn="just"/>
            <a:r>
              <a:rPr lang="en-US" sz="2000" dirty="0" smtClean="0"/>
              <a:t>The </a:t>
            </a:r>
            <a:r>
              <a:rPr lang="en-US" sz="2000" dirty="0"/>
              <a:t>population was built on students from three universities in Nigeria. </a:t>
            </a:r>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229600" cy="1143000"/>
          </a:xfrm>
        </p:spPr>
        <p:txBody>
          <a:bodyPr/>
          <a:lstStyle/>
          <a:p>
            <a:r>
              <a:rPr lang="en-US" sz="2800" b="1" dirty="0" smtClean="0">
                <a:solidFill>
                  <a:srgbClr val="FF3300"/>
                </a:solidFill>
              </a:rPr>
              <a:t>Methodology Contd. </a:t>
            </a:r>
            <a:endParaRPr lang="en-US" sz="2800" dirty="0"/>
          </a:p>
        </p:txBody>
      </p:sp>
      <p:sp>
        <p:nvSpPr>
          <p:cNvPr id="3" name="Content Placeholder 2"/>
          <p:cNvSpPr>
            <a:spLocks noGrp="1"/>
          </p:cNvSpPr>
          <p:nvPr>
            <p:ph idx="1"/>
          </p:nvPr>
        </p:nvSpPr>
        <p:spPr>
          <a:xfrm>
            <a:off x="152400" y="1600200"/>
            <a:ext cx="8763000" cy="4525963"/>
          </a:xfrm>
        </p:spPr>
        <p:txBody>
          <a:bodyPr/>
          <a:lstStyle/>
          <a:p>
            <a:pPr algn="just"/>
            <a:r>
              <a:rPr lang="en-US" sz="2000" dirty="0"/>
              <a:t>The respondents were restricted to the final year student (400) in the faculty of management in Lagos State University, Babcock University and University of Lagos in Nigeria. </a:t>
            </a:r>
          </a:p>
          <a:p>
            <a:pPr algn="just"/>
            <a:endParaRPr lang="en-US" sz="2000" dirty="0" smtClean="0"/>
          </a:p>
          <a:p>
            <a:pPr algn="just"/>
            <a:r>
              <a:rPr lang="en-US" sz="2000" dirty="0" smtClean="0"/>
              <a:t>The </a:t>
            </a:r>
            <a:r>
              <a:rPr lang="en-US" sz="2000" dirty="0"/>
              <a:t>population of the study is 3,777. A sample size of 367 was drawn based on the population of the study using Bartlett et al (2001). </a:t>
            </a:r>
          </a:p>
          <a:p>
            <a:pPr algn="just"/>
            <a:endParaRPr lang="en-US" sz="2000" dirty="0" smtClean="0"/>
          </a:p>
          <a:p>
            <a:pPr algn="just"/>
            <a:endParaRPr lang="en-US" sz="2000" dirty="0"/>
          </a:p>
          <a:p>
            <a:pPr algn="just"/>
            <a:r>
              <a:rPr lang="en-US" sz="2000" dirty="0" smtClean="0"/>
              <a:t>Presently</a:t>
            </a:r>
            <a:r>
              <a:rPr lang="en-US" sz="2000" dirty="0"/>
              <a:t>, the three (3) Nigerian universities randomly selected for the study, offer Business creation and growth; issues of business growth; sources of funds; and entrepreneurial marketing modules in social entrepreneurship education within their respective Faculties of Management. </a:t>
            </a:r>
          </a:p>
          <a:p>
            <a:endParaRPr lang="en-US" sz="1600" dirty="0"/>
          </a:p>
        </p:txBody>
      </p:sp>
    </p:spTree>
    <p:extLst>
      <p:ext uri="{BB962C8B-B14F-4D97-AF65-F5344CB8AC3E}">
        <p14:creationId xmlns:p14="http://schemas.microsoft.com/office/powerpoint/2010/main" val="3797487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8229600" cy="1143000"/>
          </a:xfrm>
        </p:spPr>
        <p:txBody>
          <a:bodyPr/>
          <a:lstStyle/>
          <a:p>
            <a:r>
              <a:rPr lang="en-US" b="1" dirty="0" smtClean="0"/>
              <a:t/>
            </a:r>
            <a:br>
              <a:rPr lang="en-US" b="1" dirty="0" smtClean="0"/>
            </a:br>
            <a:r>
              <a:rPr lang="en-US" sz="2800" b="1" dirty="0" smtClean="0">
                <a:solidFill>
                  <a:srgbClr val="FF0000"/>
                </a:solidFill>
              </a:rPr>
              <a:t>Model Specification</a:t>
            </a:r>
            <a:r>
              <a:rPr lang="en-US" sz="2800" dirty="0" smtClean="0">
                <a:solidFill>
                  <a:srgbClr val="FF0000"/>
                </a:solidFill>
              </a:rPr>
              <a:t/>
            </a:r>
            <a:br>
              <a:rPr lang="en-US" sz="2800" dirty="0" smtClean="0">
                <a:solidFill>
                  <a:srgbClr val="FF0000"/>
                </a:solidFill>
              </a:rPr>
            </a:br>
            <a:endParaRPr lang="en-US"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187624"/>
                <a:ext cx="9144000" cy="5136976"/>
              </a:xfrm>
            </p:spPr>
            <p:txBody>
              <a:bodyPr/>
              <a:lstStyle/>
              <a:p>
                <a:r>
                  <a:rPr lang="en-US" sz="1800" dirty="0"/>
                  <a:t>In</a:t>
                </a:r>
                <a:r>
                  <a:rPr lang="en-US" sz="1800" b="1" dirty="0"/>
                  <a:t> </a:t>
                </a:r>
                <a:r>
                  <a:rPr lang="en-US" sz="1800" dirty="0"/>
                  <a:t>line with </a:t>
                </a:r>
                <a:r>
                  <a:rPr lang="en-US" sz="1800" dirty="0" smtClean="0"/>
                  <a:t>the first objective </a:t>
                </a:r>
                <a:r>
                  <a:rPr lang="en-US" sz="1800" dirty="0"/>
                  <a:t>of the study, the </a:t>
                </a:r>
                <a:r>
                  <a:rPr lang="en-US" sz="1800" dirty="0" smtClean="0"/>
                  <a:t>models </a:t>
                </a:r>
                <a:r>
                  <a:rPr lang="en-US" sz="1800" dirty="0"/>
                  <a:t>are specified as;</a:t>
                </a:r>
              </a:p>
              <a:p>
                <a:pPr marL="0" indent="0">
                  <a:buNone/>
                </a:pPr>
                <a:endParaRPr lang="en-US" sz="1050" b="1" dirty="0" smtClean="0"/>
              </a:p>
              <a:p>
                <a:pPr marL="0" indent="0">
                  <a:buNone/>
                </a:pPr>
                <a:r>
                  <a:rPr lang="en-US" sz="1800" b="1" dirty="0" smtClean="0">
                    <a:solidFill>
                      <a:srgbClr val="FF0000"/>
                    </a:solidFill>
                  </a:rPr>
                  <a:t>MODEL </a:t>
                </a:r>
                <a:r>
                  <a:rPr lang="en-US" sz="1800" b="1" dirty="0">
                    <a:solidFill>
                      <a:srgbClr val="FF0000"/>
                    </a:solidFill>
                  </a:rPr>
                  <a:t>1</a:t>
                </a:r>
                <a:endParaRPr lang="en-US" sz="1800" dirty="0">
                  <a:solidFill>
                    <a:srgbClr val="FF0000"/>
                  </a:solidFill>
                </a:endParaRPr>
              </a:p>
              <a:p>
                <a:pPr marL="0" indent="0">
                  <a:buNone/>
                </a:pPr>
                <a14:m>
                  <m:oMath xmlns:m="http://schemas.openxmlformats.org/officeDocument/2006/math">
                    <m:r>
                      <a:rPr lang="en-US" sz="1800" i="1">
                        <a:latin typeface="Cambria Math" panose="02040503050406030204" pitchFamily="18" charset="0"/>
                      </a:rPr>
                      <m:t>𝑆𝐸</m:t>
                    </m:r>
                    <m:r>
                      <a:rPr lang="en-US" sz="1800" i="1">
                        <a:latin typeface="Cambria Math" panose="02040503050406030204" pitchFamily="18" charset="0"/>
                      </a:rPr>
                      <m:t>=</m:t>
                    </m:r>
                    <m:r>
                      <a:rPr lang="en-US" sz="1800" i="1">
                        <a:latin typeface="Cambria Math" panose="02040503050406030204" pitchFamily="18" charset="0"/>
                      </a:rPr>
                      <m:t>𝑓</m:t>
                    </m:r>
                    <m:r>
                      <a:rPr lang="en-US" sz="1800" i="1">
                        <a:latin typeface="Cambria Math" panose="02040503050406030204" pitchFamily="18" charset="0"/>
                      </a:rPr>
                      <m:t>(</m:t>
                    </m:r>
                    <m:r>
                      <a:rPr lang="en-US" sz="1800" i="1">
                        <a:latin typeface="Cambria Math" panose="02040503050406030204" pitchFamily="18" charset="0"/>
                      </a:rPr>
                      <m:t>𝑃𝐶</m:t>
                    </m:r>
                    <m:r>
                      <a:rPr lang="en-US" sz="1800" i="1">
                        <a:latin typeface="Cambria Math" panose="02040503050406030204" pitchFamily="18" charset="0"/>
                      </a:rPr>
                      <m:t>,</m:t>
                    </m:r>
                    <m:r>
                      <a:rPr lang="en-US" sz="1800" i="1">
                        <a:latin typeface="Cambria Math" panose="02040503050406030204" pitchFamily="18" charset="0"/>
                      </a:rPr>
                      <m:t>𝑃𝑇</m:t>
                    </m:r>
                    <m:r>
                      <a:rPr lang="en-US" sz="1800" i="1">
                        <a:latin typeface="Cambria Math" panose="02040503050406030204" pitchFamily="18" charset="0"/>
                      </a:rPr>
                      <m:t>)</m:t>
                    </m:r>
                  </m:oMath>
                </a14:m>
                <a:r>
                  <a:rPr lang="en-US" sz="1800" dirty="0"/>
                  <a:t>………………...……………….. (1)</a:t>
                </a:r>
                <a:endParaRPr lang="en-US" sz="1800" dirty="0" smtClean="0"/>
              </a:p>
              <a:p>
                <a:pPr marL="0" indent="0">
                  <a:buNone/>
                </a:pPr>
                <a14:m>
                  <m:oMath xmlns:m="http://schemas.openxmlformats.org/officeDocument/2006/math">
                    <m:r>
                      <a:rPr lang="en-US" sz="1800" i="1">
                        <a:latin typeface="Cambria Math" panose="02040503050406030204" pitchFamily="18" charset="0"/>
                      </a:rPr>
                      <m:t>𝑆𝐸</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𝛾</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i="1">
                        <a:latin typeface="Cambria Math" panose="02040503050406030204" pitchFamily="18" charset="0"/>
                      </a:rPr>
                      <m:t>𝑃𝐶</m:t>
                    </m:r>
                    <m:sSub>
                      <m:sSubPr>
                        <m:ctrlPr>
                          <a:rPr lang="en-US" sz="1800" i="1">
                            <a:latin typeface="Cambria Math" panose="02040503050406030204" pitchFamily="18" charset="0"/>
                          </a:rPr>
                        </m:ctrlPr>
                      </m:sSubPr>
                      <m:e>
                        <m:r>
                          <a:rPr lang="en-US" sz="1800" i="1">
                            <a:latin typeface="Cambria Math" panose="02040503050406030204" pitchFamily="18" charset="0"/>
                          </a:rPr>
                          <m:t>𝛾</m:t>
                        </m:r>
                      </m:e>
                      <m:sub>
                        <m:r>
                          <a:rPr lang="en-US" sz="1800" i="1">
                            <a:latin typeface="Cambria Math" panose="02040503050406030204" pitchFamily="18" charset="0"/>
                          </a:rPr>
                          <m:t>2</m:t>
                        </m:r>
                        <m:r>
                          <a:rPr lang="en-US" sz="1800" i="1">
                            <a:latin typeface="Cambria Math" panose="02040503050406030204" pitchFamily="18" charset="0"/>
                          </a:rPr>
                          <m:t>𝑖</m:t>
                        </m:r>
                      </m:sub>
                    </m:sSub>
                    <m:r>
                      <a:rPr lang="en-US" sz="1800" i="1">
                        <a:latin typeface="Cambria Math" panose="02040503050406030204" pitchFamily="18" charset="0"/>
                      </a:rPr>
                      <m:t>+</m:t>
                    </m:r>
                    <m:r>
                      <a:rPr lang="en-US" sz="1800" i="1">
                        <a:latin typeface="Cambria Math" panose="02040503050406030204" pitchFamily="18" charset="0"/>
                      </a:rPr>
                      <m:t>𝑃𝑇</m:t>
                    </m:r>
                    <m:sSub>
                      <m:sSubPr>
                        <m:ctrlPr>
                          <a:rPr lang="en-US" sz="1800" i="1">
                            <a:latin typeface="Cambria Math" panose="02040503050406030204" pitchFamily="18" charset="0"/>
                          </a:rPr>
                        </m:ctrlPr>
                      </m:sSubPr>
                      <m:e>
                        <m:r>
                          <a:rPr lang="en-US" sz="1800" i="1">
                            <a:latin typeface="Cambria Math" panose="02040503050406030204" pitchFamily="18" charset="0"/>
                          </a:rPr>
                          <m:t>𝛾</m:t>
                        </m:r>
                      </m:e>
                      <m:sub>
                        <m:r>
                          <a:rPr lang="en-US" sz="1800" i="1">
                            <a:latin typeface="Cambria Math" panose="02040503050406030204" pitchFamily="18" charset="0"/>
                          </a:rPr>
                          <m:t>3</m:t>
                        </m:r>
                        <m:r>
                          <a:rPr lang="en-US" sz="1800" i="1">
                            <a:latin typeface="Cambria Math" panose="02040503050406030204" pitchFamily="18" charset="0"/>
                          </a:rPr>
                          <m:t>𝑖</m:t>
                        </m:r>
                        <m:r>
                          <a:rPr lang="en-US" sz="1800" i="1">
                            <a:latin typeface="Cambria Math" panose="02040503050406030204" pitchFamily="18" charset="0"/>
                          </a:rPr>
                          <m:t> </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𝜇</m:t>
                        </m:r>
                      </m:e>
                      <m:sub>
                        <m:r>
                          <a:rPr lang="en-US" sz="1800" i="1">
                            <a:latin typeface="Cambria Math" panose="02040503050406030204" pitchFamily="18" charset="0"/>
                          </a:rPr>
                          <m:t>𝑖</m:t>
                        </m:r>
                      </m:sub>
                    </m:sSub>
                  </m:oMath>
                </a14:m>
                <a:r>
                  <a:rPr lang="en-US" sz="1800" dirty="0"/>
                  <a:t>………………… (2)</a:t>
                </a:r>
              </a:p>
              <a:p>
                <a:endParaRPr lang="en-US" sz="1050" b="1" dirty="0" smtClean="0"/>
              </a:p>
              <a:p>
                <a:pPr marL="0" indent="0">
                  <a:buNone/>
                </a:pPr>
                <a:r>
                  <a:rPr lang="en-US" sz="1800" b="1" dirty="0" smtClean="0">
                    <a:solidFill>
                      <a:srgbClr val="FF0000"/>
                    </a:solidFill>
                  </a:rPr>
                  <a:t>MODEL </a:t>
                </a:r>
                <a:r>
                  <a:rPr lang="en-US" sz="1800" b="1" dirty="0">
                    <a:solidFill>
                      <a:srgbClr val="FF0000"/>
                    </a:solidFill>
                  </a:rPr>
                  <a:t>2</a:t>
                </a:r>
                <a:endParaRPr lang="en-US" sz="1800" dirty="0">
                  <a:solidFill>
                    <a:srgbClr val="FF0000"/>
                  </a:solidFill>
                </a:endParaRPr>
              </a:p>
              <a:p>
                <a:pPr marL="0" indent="0">
                  <a:buNone/>
                </a:pPr>
                <a14:m>
                  <m:oMath xmlns:m="http://schemas.openxmlformats.org/officeDocument/2006/math">
                    <m:r>
                      <a:rPr lang="en-US" sz="1800" i="1">
                        <a:latin typeface="Cambria Math" panose="02040503050406030204" pitchFamily="18" charset="0"/>
                      </a:rPr>
                      <m:t>𝑆𝐼</m:t>
                    </m:r>
                    <m:r>
                      <a:rPr lang="en-US" sz="1800" i="1">
                        <a:latin typeface="Cambria Math" panose="02040503050406030204" pitchFamily="18" charset="0"/>
                      </a:rPr>
                      <m:t>=</m:t>
                    </m:r>
                    <m:r>
                      <a:rPr lang="en-US" sz="1800" i="1">
                        <a:latin typeface="Cambria Math" panose="02040503050406030204" pitchFamily="18" charset="0"/>
                      </a:rPr>
                      <m:t>𝑓</m:t>
                    </m:r>
                    <m:r>
                      <a:rPr lang="en-US" sz="1800" i="1">
                        <a:latin typeface="Cambria Math" panose="02040503050406030204" pitchFamily="18" charset="0"/>
                      </a:rPr>
                      <m:t>(</m:t>
                    </m:r>
                    <m:r>
                      <a:rPr lang="en-US" sz="1800" i="1">
                        <a:latin typeface="Cambria Math" panose="02040503050406030204" pitchFamily="18" charset="0"/>
                      </a:rPr>
                      <m:t>𝑃𝐶</m:t>
                    </m:r>
                    <m:r>
                      <a:rPr lang="en-US" sz="1800" i="1">
                        <a:latin typeface="Cambria Math" panose="02040503050406030204" pitchFamily="18" charset="0"/>
                      </a:rPr>
                      <m:t>,</m:t>
                    </m:r>
                    <m:r>
                      <a:rPr lang="en-US" sz="1800" i="1">
                        <a:latin typeface="Cambria Math" panose="02040503050406030204" pitchFamily="18" charset="0"/>
                      </a:rPr>
                      <m:t>𝑃𝑇</m:t>
                    </m:r>
                    <m:r>
                      <a:rPr lang="en-US" sz="1800" i="1">
                        <a:latin typeface="Cambria Math" panose="02040503050406030204" pitchFamily="18" charset="0"/>
                      </a:rPr>
                      <m:t>)</m:t>
                    </m:r>
                  </m:oMath>
                </a14:m>
                <a:r>
                  <a:rPr lang="en-US" sz="1800" dirty="0"/>
                  <a:t>………………...……………….. (3)</a:t>
                </a:r>
              </a:p>
              <a:p>
                <a:pPr marL="0" indent="0">
                  <a:buNone/>
                </a:pPr>
                <a14:m>
                  <m:oMath xmlns:m="http://schemas.openxmlformats.org/officeDocument/2006/math">
                    <m:r>
                      <a:rPr lang="en-US" sz="1800" i="1">
                        <a:latin typeface="Cambria Math" panose="02040503050406030204" pitchFamily="18" charset="0"/>
                      </a:rPr>
                      <m:t>𝑆𝐼</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𝛾</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i="1">
                        <a:latin typeface="Cambria Math" panose="02040503050406030204" pitchFamily="18" charset="0"/>
                      </a:rPr>
                      <m:t>𝑃𝐶</m:t>
                    </m:r>
                    <m:sSub>
                      <m:sSubPr>
                        <m:ctrlPr>
                          <a:rPr lang="en-US" sz="1800" i="1">
                            <a:latin typeface="Cambria Math" panose="02040503050406030204" pitchFamily="18" charset="0"/>
                          </a:rPr>
                        </m:ctrlPr>
                      </m:sSubPr>
                      <m:e>
                        <m:r>
                          <a:rPr lang="en-US" sz="1800" i="1">
                            <a:latin typeface="Cambria Math" panose="02040503050406030204" pitchFamily="18" charset="0"/>
                          </a:rPr>
                          <m:t>𝛾</m:t>
                        </m:r>
                      </m:e>
                      <m:sub>
                        <m:r>
                          <a:rPr lang="en-US" sz="1800" i="1">
                            <a:latin typeface="Cambria Math" panose="02040503050406030204" pitchFamily="18" charset="0"/>
                          </a:rPr>
                          <m:t>2</m:t>
                        </m:r>
                        <m:r>
                          <a:rPr lang="en-US" sz="1800" i="1">
                            <a:latin typeface="Cambria Math" panose="02040503050406030204" pitchFamily="18" charset="0"/>
                          </a:rPr>
                          <m:t>𝑖</m:t>
                        </m:r>
                      </m:sub>
                    </m:sSub>
                    <m:r>
                      <a:rPr lang="en-US" sz="1800" i="1">
                        <a:latin typeface="Cambria Math" panose="02040503050406030204" pitchFamily="18" charset="0"/>
                      </a:rPr>
                      <m:t>+</m:t>
                    </m:r>
                    <m:r>
                      <a:rPr lang="en-US" sz="1800" i="1">
                        <a:latin typeface="Cambria Math" panose="02040503050406030204" pitchFamily="18" charset="0"/>
                      </a:rPr>
                      <m:t>𝑃𝑇</m:t>
                    </m:r>
                    <m:sSub>
                      <m:sSubPr>
                        <m:ctrlPr>
                          <a:rPr lang="en-US" sz="1800" i="1">
                            <a:latin typeface="Cambria Math" panose="02040503050406030204" pitchFamily="18" charset="0"/>
                          </a:rPr>
                        </m:ctrlPr>
                      </m:sSubPr>
                      <m:e>
                        <m:r>
                          <a:rPr lang="en-US" sz="1800" i="1">
                            <a:latin typeface="Cambria Math" panose="02040503050406030204" pitchFamily="18" charset="0"/>
                          </a:rPr>
                          <m:t>𝛾</m:t>
                        </m:r>
                      </m:e>
                      <m:sub>
                        <m:r>
                          <a:rPr lang="en-US" sz="1800" i="1">
                            <a:latin typeface="Cambria Math" panose="02040503050406030204" pitchFamily="18" charset="0"/>
                          </a:rPr>
                          <m:t>3</m:t>
                        </m:r>
                        <m:r>
                          <a:rPr lang="en-US" sz="1800" i="1">
                            <a:latin typeface="Cambria Math" panose="02040503050406030204" pitchFamily="18" charset="0"/>
                          </a:rPr>
                          <m:t>𝑖</m:t>
                        </m:r>
                        <m:r>
                          <a:rPr lang="en-US" sz="1800" i="1">
                            <a:latin typeface="Cambria Math" panose="02040503050406030204" pitchFamily="18" charset="0"/>
                          </a:rPr>
                          <m:t> </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𝜇</m:t>
                        </m:r>
                      </m:e>
                      <m:sub>
                        <m:r>
                          <a:rPr lang="en-US" sz="1800" i="1">
                            <a:latin typeface="Cambria Math" panose="02040503050406030204" pitchFamily="18" charset="0"/>
                          </a:rPr>
                          <m:t>𝑖</m:t>
                        </m:r>
                      </m:sub>
                    </m:sSub>
                  </m:oMath>
                </a14:m>
                <a:r>
                  <a:rPr lang="en-US" sz="1800" dirty="0"/>
                  <a:t>………………… (4</a:t>
                </a:r>
                <a:r>
                  <a:rPr lang="en-US" sz="1800" dirty="0" smtClean="0"/>
                  <a:t>)</a:t>
                </a:r>
                <a:endParaRPr lang="en-US" sz="1800" dirty="0"/>
              </a:p>
              <a:p>
                <a:pPr marL="0" indent="0">
                  <a:buNone/>
                </a:pPr>
                <a:endParaRPr lang="en-US" sz="1400" dirty="0" smtClean="0"/>
              </a:p>
              <a:p>
                <a:pPr marL="0" indent="0">
                  <a:buNone/>
                </a:pPr>
                <a:r>
                  <a:rPr lang="en-US" sz="1800" dirty="0" smtClean="0"/>
                  <a:t>Where</a:t>
                </a:r>
                <a:r>
                  <a:rPr lang="en-US" sz="1800" dirty="0"/>
                  <a:t>;</a:t>
                </a:r>
              </a:p>
              <a:p>
                <a:pPr marL="0" indent="0">
                  <a:buNone/>
                </a:pPr>
                <a:endParaRPr lang="en-US" sz="500" i="1" dirty="0" smtClean="0"/>
              </a:p>
              <a:p>
                <a:pPr marL="0" indent="0">
                  <a:buNone/>
                </a:pPr>
                <a14:m>
                  <m:oMath xmlns:m="http://schemas.openxmlformats.org/officeDocument/2006/math">
                    <m:r>
                      <a:rPr lang="en-US" sz="1800" i="1">
                        <a:latin typeface="Cambria Math" panose="02040503050406030204" pitchFamily="18" charset="0"/>
                      </a:rPr>
                      <m:t>𝑆𝐸</m:t>
                    </m:r>
                  </m:oMath>
                </a14:m>
                <a:r>
                  <a:rPr lang="en-US" sz="1800" dirty="0"/>
                  <a:t>- Self-Efficacy</a:t>
                </a:r>
              </a:p>
              <a:p>
                <a:pPr marL="0" indent="0">
                  <a:buNone/>
                </a:pPr>
                <a:endParaRPr lang="en-US" sz="600" i="1" dirty="0" smtClean="0"/>
              </a:p>
              <a:p>
                <a:pPr marL="0" indent="0">
                  <a:buNone/>
                </a:pPr>
                <a14:m>
                  <m:oMath xmlns:m="http://schemas.openxmlformats.org/officeDocument/2006/math">
                    <m:r>
                      <a:rPr lang="en-US" sz="1800" i="1">
                        <a:latin typeface="Cambria Math" panose="02040503050406030204" pitchFamily="18" charset="0"/>
                      </a:rPr>
                      <m:t>𝑆𝐼</m:t>
                    </m:r>
                  </m:oMath>
                </a14:m>
                <a:r>
                  <a:rPr lang="en-US" sz="1800" dirty="0"/>
                  <a:t>- Students’ Intentions towards Social Entrepreneurship</a:t>
                </a:r>
              </a:p>
              <a:p>
                <a:pPr marL="0" indent="0">
                  <a:buNone/>
                </a:pPr>
                <a:endParaRPr lang="en-US" sz="700" i="1" dirty="0" smtClean="0"/>
              </a:p>
              <a:p>
                <a:pPr marL="0" indent="0">
                  <a:buNone/>
                </a:pPr>
                <a14:m>
                  <m:oMath xmlns:m="http://schemas.openxmlformats.org/officeDocument/2006/math">
                    <m:r>
                      <a:rPr lang="en-US" sz="1800" i="1">
                        <a:latin typeface="Cambria Math" panose="02040503050406030204" pitchFamily="18" charset="0"/>
                      </a:rPr>
                      <m:t>𝑆𝐸𝐸</m:t>
                    </m:r>
                  </m:oMath>
                </a14:m>
                <a:r>
                  <a:rPr lang="en-US" sz="1800" dirty="0"/>
                  <a:t> – Social Entrepreneurship Education (measured as pedagogical contents and techniques i.e. PC and PT)</a:t>
                </a:r>
              </a:p>
              <a:p>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187624"/>
                <a:ext cx="9144000" cy="5136976"/>
              </a:xfrm>
              <a:blipFill rotWithShape="0">
                <a:blip r:embed="rId2"/>
                <a:stretch>
                  <a:fillRect l="-533" t="-712"/>
                </a:stretch>
              </a:blipFill>
            </p:spPr>
            <p:txBody>
              <a:bodyPr/>
              <a:lstStyle/>
              <a:p>
                <a:r>
                  <a:rPr lang="en-US">
                    <a:noFill/>
                  </a:rPr>
                  <a:t> </a:t>
                </a:r>
              </a:p>
            </p:txBody>
          </p:sp>
        </mc:Fallback>
      </mc:AlternateContent>
    </p:spTree>
    <p:extLst>
      <p:ext uri="{BB962C8B-B14F-4D97-AF65-F5344CB8AC3E}">
        <p14:creationId xmlns:p14="http://schemas.microsoft.com/office/powerpoint/2010/main" val="305167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228600"/>
            <a:ext cx="8229600" cy="685800"/>
          </a:xfrm>
        </p:spPr>
        <p:txBody>
          <a:bodyPr/>
          <a:lstStyle/>
          <a:p>
            <a:r>
              <a:rPr lang="en-US" sz="2800" b="1" dirty="0">
                <a:solidFill>
                  <a:srgbClr val="FF0000"/>
                </a:solidFill>
              </a:rPr>
              <a:t>Analysis and Interpretation of Results </a:t>
            </a:r>
          </a:p>
        </p:txBody>
      </p:sp>
      <p:sp>
        <p:nvSpPr>
          <p:cNvPr id="4" name="Rectangle 3"/>
          <p:cNvSpPr/>
          <p:nvPr/>
        </p:nvSpPr>
        <p:spPr>
          <a:xfrm>
            <a:off x="152400" y="1219200"/>
            <a:ext cx="8839200" cy="369332"/>
          </a:xfrm>
          <a:prstGeom prst="rect">
            <a:avLst/>
          </a:prstGeom>
        </p:spPr>
        <p:txBody>
          <a:bodyPr wrap="square">
            <a:spAutoFit/>
          </a:bodyPr>
          <a:lstStyle/>
          <a:p>
            <a:r>
              <a:rPr lang="en-US" altLang="en-US" b="1" dirty="0" smtClean="0">
                <a:solidFill>
                  <a:schemeClr val="accent6">
                    <a:lumMod val="60000"/>
                    <a:lumOff val="40000"/>
                  </a:schemeClr>
                </a:solidFill>
                <a:latin typeface="Arial" panose="020B0604020202020204" pitchFamily="34" charset="0"/>
                <a:ea typeface="Times New Roman" panose="02020603050405020304" pitchFamily="18" charset="0"/>
              </a:rPr>
              <a:t>Table 1.		Reliability </a:t>
            </a:r>
            <a:r>
              <a:rPr lang="en-US" altLang="en-US" b="1" dirty="0">
                <a:solidFill>
                  <a:schemeClr val="accent6">
                    <a:lumMod val="60000"/>
                    <a:lumOff val="40000"/>
                  </a:schemeClr>
                </a:solidFill>
                <a:latin typeface="Arial" panose="020B0604020202020204" pitchFamily="34" charset="0"/>
                <a:ea typeface="Times New Roman" panose="02020603050405020304" pitchFamily="18" charset="0"/>
              </a:rPr>
              <a:t>and Validity Test.</a:t>
            </a:r>
            <a:endParaRPr lang="en-US" dirty="0" smtClean="0">
              <a:solidFill>
                <a:schemeClr val="accent6">
                  <a:lumMod val="60000"/>
                  <a:lumOff val="40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62157865"/>
              </p:ext>
            </p:extLst>
          </p:nvPr>
        </p:nvGraphicFramePr>
        <p:xfrm>
          <a:off x="152400" y="1710900"/>
          <a:ext cx="8570404" cy="4308900"/>
        </p:xfrm>
        <a:graphic>
          <a:graphicData uri="http://schemas.openxmlformats.org/drawingml/2006/table">
            <a:tbl>
              <a:tblPr firstRow="1" firstCol="1" bandRow="1">
                <a:tableStyleId>{ED083AE6-46FA-4A59-8FB0-9F97EB10719F}</a:tableStyleId>
              </a:tblPr>
              <a:tblGrid>
                <a:gridCol w="1343669"/>
                <a:gridCol w="618620"/>
                <a:gridCol w="1071894"/>
                <a:gridCol w="984469"/>
                <a:gridCol w="619571"/>
                <a:gridCol w="1070944"/>
                <a:gridCol w="1170722"/>
                <a:gridCol w="619571"/>
                <a:gridCol w="1070944"/>
              </a:tblGrid>
              <a:tr h="771743">
                <a:tc gridSpan="3">
                  <a:txBody>
                    <a:bodyPr/>
                    <a:lstStyle/>
                    <a:p>
                      <a:pPr marL="0" marR="0" algn="just">
                        <a:spcBef>
                          <a:spcPts val="0"/>
                        </a:spcBef>
                        <a:spcAft>
                          <a:spcPts val="0"/>
                        </a:spcAft>
                      </a:pPr>
                      <a:r>
                        <a:rPr lang="en-US" sz="1600" dirty="0">
                          <a:effectLst/>
                        </a:rPr>
                        <a:t>Social Entrepreneurship Education scale</a:t>
                      </a:r>
                      <a:endParaRPr lang="en-US" sz="11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just">
                        <a:spcBef>
                          <a:spcPts val="0"/>
                        </a:spcBef>
                        <a:spcAft>
                          <a:spcPts val="0"/>
                        </a:spcAft>
                      </a:pPr>
                      <a:r>
                        <a:rPr lang="en-US" sz="1600" dirty="0">
                          <a:effectLst/>
                        </a:rPr>
                        <a:t>Students’ Self-Efficacy scale</a:t>
                      </a:r>
                      <a:endParaRPr lang="en-US" sz="11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just">
                        <a:spcBef>
                          <a:spcPts val="0"/>
                        </a:spcBef>
                        <a:spcAft>
                          <a:spcPts val="0"/>
                        </a:spcAft>
                      </a:pPr>
                      <a:r>
                        <a:rPr lang="en-US" sz="1600" dirty="0">
                          <a:effectLst/>
                        </a:rPr>
                        <a:t>Students Intentions scale</a:t>
                      </a:r>
                      <a:endParaRPr lang="en-US" sz="11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r h="643120">
                <a:tc>
                  <a:txBody>
                    <a:bodyPr/>
                    <a:lstStyle/>
                    <a:p>
                      <a:pPr marL="0" marR="0" algn="just">
                        <a:spcBef>
                          <a:spcPts val="0"/>
                        </a:spcBef>
                        <a:spcAft>
                          <a:spcPts val="0"/>
                        </a:spcAft>
                      </a:pPr>
                      <a:r>
                        <a:rPr lang="en-US" sz="1400" dirty="0">
                          <a:effectLst/>
                        </a:rPr>
                        <a:t>Factor Name </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dirty="0">
                          <a:effectLst/>
                        </a:rPr>
                        <a:t>Nos.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dirty="0">
                          <a:effectLst/>
                        </a:rPr>
                        <a:t>Cronbach α</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dirty="0">
                          <a:effectLst/>
                        </a:rPr>
                        <a:t>Factor Name </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dirty="0">
                          <a:effectLst/>
                        </a:rPr>
                        <a:t>Nos. </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dirty="0">
                          <a:effectLst/>
                        </a:rPr>
                        <a:t>Cronbach α</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dirty="0">
                          <a:effectLst/>
                        </a:rPr>
                        <a:t>Factor Name </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dirty="0">
                          <a:effectLst/>
                        </a:rPr>
                        <a:t>Nos. </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dirty="0">
                          <a:effectLst/>
                        </a:rPr>
                        <a:t>Cronbach α</a:t>
                      </a:r>
                      <a:endParaRPr lang="en-US" sz="1400" dirty="0">
                        <a:effectLst/>
                        <a:latin typeface="Times New Roman" panose="02020603050405020304" pitchFamily="18" charset="0"/>
                        <a:ea typeface="Times New Roman" panose="02020603050405020304" pitchFamily="18" charset="0"/>
                      </a:endParaRPr>
                    </a:p>
                  </a:txBody>
                  <a:tcPr marL="68580" marR="68580" marT="0" marB="0"/>
                </a:tc>
              </a:tr>
              <a:tr h="643120">
                <a:tc>
                  <a:txBody>
                    <a:bodyPr/>
                    <a:lstStyle/>
                    <a:p>
                      <a:pPr marL="0" marR="0" algn="just">
                        <a:spcBef>
                          <a:spcPts val="0"/>
                        </a:spcBef>
                        <a:spcAft>
                          <a:spcPts val="0"/>
                        </a:spcAft>
                      </a:pPr>
                      <a:r>
                        <a:rPr lang="en-US" sz="1400" dirty="0">
                          <a:effectLst/>
                        </a:rPr>
                        <a:t>Pedagogical contents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a:effectLst/>
                        </a:rPr>
                        <a:t>10</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a:effectLst/>
                        </a:rPr>
                        <a:t>.839</a:t>
                      </a:r>
                      <a:endParaRPr lang="en-US" sz="1400">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marL="0" marR="0" algn="just">
                        <a:spcBef>
                          <a:spcPts val="0"/>
                        </a:spcBef>
                        <a:spcAft>
                          <a:spcPts val="0"/>
                        </a:spcAft>
                      </a:pPr>
                      <a:r>
                        <a:rPr lang="en-US" sz="1400">
                          <a:effectLst/>
                        </a:rPr>
                        <a:t>Self-Efficacy </a:t>
                      </a:r>
                      <a:endParaRPr lang="en-US" sz="1400">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marL="0" marR="0" algn="just">
                        <a:spcBef>
                          <a:spcPts val="0"/>
                        </a:spcBef>
                        <a:spcAft>
                          <a:spcPts val="0"/>
                        </a:spcAft>
                      </a:pPr>
                      <a:r>
                        <a:rPr lang="en-US" sz="1400" dirty="0">
                          <a:effectLst/>
                        </a:rPr>
                        <a:t>10</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marL="0" marR="0" algn="just">
                        <a:spcBef>
                          <a:spcPts val="0"/>
                        </a:spcBef>
                        <a:spcAft>
                          <a:spcPts val="0"/>
                        </a:spcAft>
                      </a:pPr>
                      <a:r>
                        <a:rPr lang="en-US" sz="1400">
                          <a:effectLst/>
                        </a:rPr>
                        <a:t>.885</a:t>
                      </a:r>
                      <a:endParaRPr lang="en-US" sz="1400">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marL="0" marR="0" algn="just">
                        <a:spcBef>
                          <a:spcPts val="0"/>
                        </a:spcBef>
                        <a:spcAft>
                          <a:spcPts val="0"/>
                        </a:spcAft>
                      </a:pPr>
                      <a:r>
                        <a:rPr lang="en-US" sz="1400">
                          <a:effectLst/>
                        </a:rPr>
                        <a:t>Intentions</a:t>
                      </a:r>
                      <a:endParaRPr lang="en-US" sz="1400">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marL="0" marR="0" algn="just">
                        <a:spcBef>
                          <a:spcPts val="0"/>
                        </a:spcBef>
                        <a:spcAft>
                          <a:spcPts val="0"/>
                        </a:spcAft>
                      </a:pPr>
                      <a:r>
                        <a:rPr lang="en-US" sz="1400">
                          <a:effectLst/>
                        </a:rPr>
                        <a:t>8</a:t>
                      </a:r>
                      <a:endParaRPr lang="en-US" sz="1400">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marL="0" marR="0" algn="just">
                        <a:spcBef>
                          <a:spcPts val="0"/>
                        </a:spcBef>
                        <a:spcAft>
                          <a:spcPts val="0"/>
                        </a:spcAft>
                      </a:pPr>
                      <a:r>
                        <a:rPr lang="en-US" sz="1400" dirty="0">
                          <a:effectLst/>
                        </a:rPr>
                        <a:t>.887</a:t>
                      </a:r>
                      <a:endParaRPr lang="en-US" sz="1400" dirty="0">
                        <a:effectLst/>
                        <a:latin typeface="Times New Roman" panose="02020603050405020304" pitchFamily="18" charset="0"/>
                        <a:ea typeface="Times New Roman" panose="02020603050405020304" pitchFamily="18" charset="0"/>
                      </a:endParaRPr>
                    </a:p>
                  </a:txBody>
                  <a:tcPr marL="68580" marR="68580" marT="0" marB="0"/>
                </a:tc>
              </a:tr>
              <a:tr h="643120">
                <a:tc>
                  <a:txBody>
                    <a:bodyPr/>
                    <a:lstStyle/>
                    <a:p>
                      <a:pPr marL="0" marR="0" algn="just">
                        <a:spcBef>
                          <a:spcPts val="0"/>
                        </a:spcBef>
                        <a:spcAft>
                          <a:spcPts val="0"/>
                        </a:spcAft>
                      </a:pPr>
                      <a:r>
                        <a:rPr lang="en-US" sz="1400" dirty="0">
                          <a:effectLst/>
                        </a:rPr>
                        <a:t>Pedagogical Techniques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a:effectLst/>
                        </a:rPr>
                        <a:t>7</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a:effectLst/>
                        </a:rPr>
                        <a:t>.754</a:t>
                      </a:r>
                      <a:endParaRPr lang="en-US" sz="140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964679">
                <a:tc>
                  <a:txBody>
                    <a:bodyPr/>
                    <a:lstStyle/>
                    <a:p>
                      <a:pPr marL="0" marR="0" algn="just">
                        <a:spcBef>
                          <a:spcPts val="0"/>
                        </a:spcBef>
                        <a:spcAft>
                          <a:spcPts val="0"/>
                        </a:spcAft>
                      </a:pPr>
                      <a:r>
                        <a:rPr lang="en-US" sz="1400" dirty="0">
                          <a:effectLst/>
                        </a:rPr>
                        <a:t>Total reliability Cronbach α</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a:effectLst/>
                        </a:rPr>
                        <a:t>17</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dirty="0">
                          <a:effectLst/>
                        </a:rPr>
                        <a:t>.861</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559">
                <a:tc rowSpan="2" gridSpan="4">
                  <a:txBody>
                    <a:bodyPr/>
                    <a:lstStyle/>
                    <a:p>
                      <a:pPr marL="0" marR="0" algn="just">
                        <a:spcBef>
                          <a:spcPts val="0"/>
                        </a:spcBef>
                        <a:spcAft>
                          <a:spcPts val="0"/>
                        </a:spcAft>
                      </a:pPr>
                      <a:r>
                        <a:rPr lang="en-US" sz="1600" dirty="0">
                          <a:effectLst/>
                        </a:rPr>
                        <a:t>All questionnaire items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5">
                  <a:txBody>
                    <a:bodyPr/>
                    <a:lstStyle/>
                    <a:p>
                      <a:pPr marL="0" marR="0" algn="just">
                        <a:spcBef>
                          <a:spcPts val="0"/>
                        </a:spcBef>
                        <a:spcAft>
                          <a:spcPts val="0"/>
                        </a:spcAft>
                      </a:pPr>
                      <a:r>
                        <a:rPr lang="en-US" sz="1400" dirty="0">
                          <a:effectLst/>
                        </a:rPr>
                        <a:t>Cronbach α</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1559">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5">
                  <a:txBody>
                    <a:bodyPr/>
                    <a:lstStyle/>
                    <a:p>
                      <a:pPr marL="0" marR="0" algn="just">
                        <a:spcBef>
                          <a:spcPts val="0"/>
                        </a:spcBef>
                        <a:spcAft>
                          <a:spcPts val="0"/>
                        </a:spcAft>
                      </a:pPr>
                      <a:r>
                        <a:rPr lang="en-US" sz="1600" dirty="0">
                          <a:effectLst/>
                        </a:rPr>
                        <a:t>.763</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 name="Rectangle 2"/>
          <p:cNvSpPr>
            <a:spLocks noChangeArrowheads="1"/>
          </p:cNvSpPr>
          <p:nvPr/>
        </p:nvSpPr>
        <p:spPr bwMode="auto">
          <a:xfrm>
            <a:off x="134155" y="6006027"/>
            <a:ext cx="963253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5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Source: SPSS version 22</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067800" cy="4906963"/>
          </a:xfrm>
        </p:spPr>
        <p:txBody>
          <a:bodyPr/>
          <a:lstStyle/>
          <a:p>
            <a:pPr algn="just"/>
            <a:r>
              <a:rPr lang="en-US" sz="2000" dirty="0"/>
              <a:t>Table </a:t>
            </a:r>
            <a:r>
              <a:rPr lang="en-US" sz="2000" dirty="0" smtClean="0"/>
              <a:t>1 </a:t>
            </a:r>
            <a:r>
              <a:rPr lang="en-US" sz="2000" dirty="0"/>
              <a:t>shows the Cronbach Alpha coefficient for 1-5 Likert-type scale to assess internal consistency reliability of the social entrepreneurship education, students’ self-efficacy and intentions. </a:t>
            </a:r>
            <a:endParaRPr lang="en-US" sz="2000" dirty="0" smtClean="0"/>
          </a:p>
          <a:p>
            <a:pPr algn="just"/>
            <a:endParaRPr lang="en-US" sz="1100" dirty="0"/>
          </a:p>
          <a:p>
            <a:pPr algn="just"/>
            <a:r>
              <a:rPr lang="en-US" sz="2000" dirty="0" smtClean="0"/>
              <a:t>All </a:t>
            </a:r>
            <a:r>
              <a:rPr lang="en-US" sz="2000" dirty="0"/>
              <a:t>questionnaire items yielded a high reliability Cronbach Alpha coefficient of 0.763 which suggests that the questions comprising the social entrepreneurship education, students’ self-efficacy and intentions are internally consistent. </a:t>
            </a:r>
            <a:endParaRPr lang="en-US" sz="2000" dirty="0" smtClean="0"/>
          </a:p>
          <a:p>
            <a:pPr algn="just"/>
            <a:endParaRPr lang="en-US" sz="1400" dirty="0"/>
          </a:p>
          <a:p>
            <a:pPr algn="just"/>
            <a:r>
              <a:rPr lang="en-US" sz="2000" dirty="0" smtClean="0"/>
              <a:t>The </a:t>
            </a:r>
            <a:r>
              <a:rPr lang="en-US" sz="2000" dirty="0"/>
              <a:t>inter-item reliability Alpha Cronbach coefficient scored 0.861 for social entrepreneurship education, 0.885 for students’ self-efficacy, and 0.887 for students’ intentions. </a:t>
            </a:r>
          </a:p>
          <a:p>
            <a:pPr algn="just"/>
            <a:endParaRPr lang="en-US" sz="1200" dirty="0" smtClean="0"/>
          </a:p>
          <a:p>
            <a:pPr algn="just"/>
            <a:r>
              <a:rPr lang="en-US" sz="2000" dirty="0" smtClean="0"/>
              <a:t>Content </a:t>
            </a:r>
            <a:r>
              <a:rPr lang="en-US" sz="2000" dirty="0"/>
              <a:t>validity was constructed by adhering to the three social entrepreneurship constructs: social entrepreneurship education, students’ self-efficacy and intentions.</a:t>
            </a:r>
          </a:p>
          <a:p>
            <a:pPr algn="just"/>
            <a:endParaRPr lang="en-US" sz="2000" dirty="0"/>
          </a:p>
        </p:txBody>
      </p:sp>
    </p:spTree>
    <p:extLst>
      <p:ext uri="{BB962C8B-B14F-4D97-AF65-F5344CB8AC3E}">
        <p14:creationId xmlns:p14="http://schemas.microsoft.com/office/powerpoint/2010/main" val="2169703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78804263"/>
              </p:ext>
            </p:extLst>
          </p:nvPr>
        </p:nvGraphicFramePr>
        <p:xfrm>
          <a:off x="143814" y="2057400"/>
          <a:ext cx="8534398" cy="2515535"/>
        </p:xfrm>
        <a:graphic>
          <a:graphicData uri="http://schemas.openxmlformats.org/drawingml/2006/table">
            <a:tbl>
              <a:tblPr firstRow="1" firstCol="1" bandRow="1">
                <a:tableStyleId>{ED083AE6-46FA-4A59-8FB0-9F97EB10719F}</a:tableStyleId>
              </a:tblPr>
              <a:tblGrid>
                <a:gridCol w="2844484"/>
                <a:gridCol w="2844484"/>
                <a:gridCol w="2845430"/>
              </a:tblGrid>
              <a:tr h="397217">
                <a:tc>
                  <a:txBody>
                    <a:bodyPr/>
                    <a:lstStyle/>
                    <a:p>
                      <a:pPr marL="0" marR="0" algn="just">
                        <a:lnSpc>
                          <a:spcPct val="107000"/>
                        </a:lnSpc>
                        <a:spcBef>
                          <a:spcPts val="0"/>
                        </a:spcBef>
                        <a:spcAft>
                          <a:spcPts val="0"/>
                        </a:spcAft>
                      </a:pPr>
                      <a:r>
                        <a:rPr lang="en-US" sz="1800" dirty="0">
                          <a:effectLst/>
                        </a:rPr>
                        <a:t>Variable(s)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800" dirty="0">
                          <a:effectLst/>
                        </a:rPr>
                        <a:t>Coefficient(s)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800" dirty="0">
                          <a:effectLst/>
                        </a:rPr>
                        <a:t>p-value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3053">
                <a:tc>
                  <a:txBody>
                    <a:bodyPr/>
                    <a:lstStyle/>
                    <a:p>
                      <a:pPr marL="0" marR="0" algn="l">
                        <a:lnSpc>
                          <a:spcPct val="107000"/>
                        </a:lnSpc>
                        <a:spcBef>
                          <a:spcPts val="0"/>
                        </a:spcBef>
                        <a:spcAft>
                          <a:spcPts val="0"/>
                        </a:spcAft>
                      </a:pPr>
                      <a:r>
                        <a:rPr lang="en-US" sz="1600" dirty="0">
                          <a:effectLst/>
                        </a:rPr>
                        <a:t>C</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18.261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0.000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3053">
                <a:tc>
                  <a:txBody>
                    <a:bodyPr/>
                    <a:lstStyle/>
                    <a:p>
                      <a:pPr marL="0" marR="0" algn="just">
                        <a:lnSpc>
                          <a:spcPct val="107000"/>
                        </a:lnSpc>
                        <a:spcBef>
                          <a:spcPts val="0"/>
                        </a:spcBef>
                        <a:spcAft>
                          <a:spcPts val="0"/>
                        </a:spcAft>
                      </a:pPr>
                      <a:r>
                        <a:rPr lang="en-US" sz="1600" dirty="0">
                          <a:effectLst/>
                        </a:rPr>
                        <a:t>PC</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0.306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0.000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3053">
                <a:tc>
                  <a:txBody>
                    <a:bodyPr/>
                    <a:lstStyle/>
                    <a:p>
                      <a:pPr marL="0" marR="0" algn="just">
                        <a:lnSpc>
                          <a:spcPct val="107000"/>
                        </a:lnSpc>
                        <a:spcBef>
                          <a:spcPts val="0"/>
                        </a:spcBef>
                        <a:spcAft>
                          <a:spcPts val="0"/>
                        </a:spcAft>
                      </a:pPr>
                      <a:r>
                        <a:rPr lang="en-US" sz="1600" dirty="0">
                          <a:effectLst/>
                        </a:rPr>
                        <a:t>PT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0.391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0.000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3053">
                <a:tc>
                  <a:txBody>
                    <a:bodyPr/>
                    <a:lstStyle/>
                    <a:p>
                      <a:pPr marL="0" marR="0" algn="just">
                        <a:lnSpc>
                          <a:spcPct val="107000"/>
                        </a:lnSpc>
                        <a:spcBef>
                          <a:spcPts val="0"/>
                        </a:spcBef>
                        <a:spcAft>
                          <a:spcPts val="0"/>
                        </a:spcAft>
                      </a:pPr>
                      <a:r>
                        <a:rPr lang="en-US" sz="1600" dirty="0">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3053">
                <a:tc gridSpan="2">
                  <a:txBody>
                    <a:bodyPr/>
                    <a:lstStyle/>
                    <a:p>
                      <a:pPr marL="0" marR="0" algn="just">
                        <a:lnSpc>
                          <a:spcPct val="107000"/>
                        </a:lnSpc>
                        <a:spcBef>
                          <a:spcPts val="0"/>
                        </a:spcBef>
                        <a:spcAft>
                          <a:spcPts val="0"/>
                        </a:spcAft>
                      </a:pPr>
                      <a:r>
                        <a:rPr lang="en-US" sz="1600" dirty="0">
                          <a:effectLst/>
                        </a:rPr>
                        <a:t>R-Squared</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just">
                        <a:lnSpc>
                          <a:spcPct val="107000"/>
                        </a:lnSpc>
                        <a:spcBef>
                          <a:spcPts val="0"/>
                        </a:spcBef>
                        <a:spcAft>
                          <a:spcPts val="0"/>
                        </a:spcAft>
                      </a:pPr>
                      <a:r>
                        <a:rPr lang="en-US" sz="1600" dirty="0">
                          <a:effectLst/>
                        </a:rPr>
                        <a:t>0.265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3053">
                <a:tc gridSpan="2">
                  <a:txBody>
                    <a:bodyPr/>
                    <a:lstStyle/>
                    <a:p>
                      <a:pPr marL="0" marR="0" algn="just">
                        <a:lnSpc>
                          <a:spcPct val="107000"/>
                        </a:lnSpc>
                        <a:spcBef>
                          <a:spcPts val="0"/>
                        </a:spcBef>
                        <a:spcAft>
                          <a:spcPts val="0"/>
                        </a:spcAft>
                      </a:pPr>
                      <a:r>
                        <a:rPr lang="en-US" sz="1600" dirty="0">
                          <a:effectLst/>
                        </a:rPr>
                        <a:t>F-test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just">
                        <a:lnSpc>
                          <a:spcPct val="107000"/>
                        </a:lnSpc>
                        <a:spcBef>
                          <a:spcPts val="0"/>
                        </a:spcBef>
                        <a:spcAft>
                          <a:spcPts val="0"/>
                        </a:spcAft>
                      </a:pPr>
                      <a:r>
                        <a:rPr lang="en-US" sz="1600" dirty="0">
                          <a:effectLst/>
                        </a:rPr>
                        <a:t>65.563 (0.000)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4"/>
          <p:cNvSpPr/>
          <p:nvPr/>
        </p:nvSpPr>
        <p:spPr>
          <a:xfrm>
            <a:off x="63761" y="4737003"/>
            <a:ext cx="3352800" cy="276999"/>
          </a:xfrm>
          <a:prstGeom prst="rect">
            <a:avLst/>
          </a:prstGeom>
        </p:spPr>
        <p:txBody>
          <a:bodyPr wrap="square">
            <a:spAutoFit/>
          </a:bodyPr>
          <a:lstStyle/>
          <a:p>
            <a:pPr marL="0" marR="0" algn="just">
              <a:spcBef>
                <a:spcPts val="0"/>
              </a:spcBef>
              <a:spcAft>
                <a:spcPts val="0"/>
              </a:spcAft>
            </a:pPr>
            <a:r>
              <a:rPr lang="en-US" sz="1200" i="1" dirty="0" smtClean="0">
                <a:latin typeface="Times New Roman" panose="02020603050405020304" pitchFamily="18" charset="0"/>
                <a:ea typeface="Times New Roman" panose="02020603050405020304" pitchFamily="18" charset="0"/>
              </a:rPr>
              <a:t>Source: SPSS version 22</a:t>
            </a:r>
            <a:endParaRPr lang="en-US" sz="14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152400" y="1524000"/>
            <a:ext cx="900888" cy="369332"/>
          </a:xfrm>
          <a:prstGeom prst="rect">
            <a:avLst/>
          </a:prstGeom>
        </p:spPr>
        <p:txBody>
          <a:bodyPr wrap="none">
            <a:spAutoFit/>
          </a:bodyPr>
          <a:lstStyle/>
          <a:p>
            <a:pPr marL="0" marR="0" algn="just">
              <a:spcBef>
                <a:spcPts val="0"/>
              </a:spcBef>
              <a:spcAft>
                <a:spcPts val="0"/>
              </a:spcAft>
            </a:pPr>
            <a:r>
              <a:rPr lang="en-US" b="1" dirty="0">
                <a:latin typeface="Times New Roman" panose="02020603050405020304" pitchFamily="18" charset="0"/>
                <a:ea typeface="Times New Roman" panose="02020603050405020304" pitchFamily="18" charset="0"/>
              </a:rPr>
              <a:t>Table </a:t>
            </a:r>
            <a:r>
              <a:rPr lang="en-US" b="1" dirty="0" smtClean="0">
                <a:latin typeface="Times New Roman" panose="02020603050405020304" pitchFamily="18" charset="0"/>
                <a:ea typeface="Times New Roman" panose="02020603050405020304" pitchFamily="18" charset="0"/>
              </a:rPr>
              <a:t>2</a:t>
            </a:r>
            <a:endParaRPr lang="en-US" sz="12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1981200" y="240268"/>
            <a:ext cx="3810000" cy="369332"/>
          </a:xfrm>
          <a:prstGeom prst="rect">
            <a:avLst/>
          </a:prstGeom>
        </p:spPr>
        <p:txBody>
          <a:bodyPr wrap="square">
            <a:spAutoFit/>
          </a:bodyPr>
          <a:lstStyle/>
          <a:p>
            <a:r>
              <a:rPr lang="en-US" b="1" i="1" dirty="0"/>
              <a:t>Regression</a:t>
            </a:r>
            <a:r>
              <a:rPr lang="en-US" i="1" dirty="0"/>
              <a:t> </a:t>
            </a:r>
            <a:r>
              <a:rPr lang="en-US" b="1" i="1" dirty="0"/>
              <a:t>Analysis</a:t>
            </a:r>
            <a:endParaRPr lang="en-US" dirty="0"/>
          </a:p>
        </p:txBody>
      </p:sp>
    </p:spTree>
    <p:extLst>
      <p:ext uri="{BB962C8B-B14F-4D97-AF65-F5344CB8AC3E}">
        <p14:creationId xmlns:p14="http://schemas.microsoft.com/office/powerpoint/2010/main" val="3326729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105400"/>
          </a:xfrm>
        </p:spPr>
        <p:txBody>
          <a:bodyPr/>
          <a:lstStyle/>
          <a:p>
            <a:pPr algn="just"/>
            <a:r>
              <a:rPr lang="en-US" sz="1800" dirty="0"/>
              <a:t>From table </a:t>
            </a:r>
            <a:r>
              <a:rPr lang="en-US" sz="1800" dirty="0" smtClean="0"/>
              <a:t>2 above</a:t>
            </a:r>
            <a:r>
              <a:rPr lang="en-US" sz="1800" dirty="0"/>
              <a:t>, there exist a positive and statistical relationship between pedagogical content and techniques on students’ self-efficacy, this posit that a one unit increase in pedagogical content and techniques, self-efficacy increases by 0.30 and 0.39 units respectively. </a:t>
            </a:r>
          </a:p>
          <a:p>
            <a:pPr algn="just"/>
            <a:endParaRPr lang="en-US" sz="1800" dirty="0" smtClean="0"/>
          </a:p>
          <a:p>
            <a:pPr algn="just"/>
            <a:r>
              <a:rPr lang="en-US" sz="1800" dirty="0" smtClean="0"/>
              <a:t>However</a:t>
            </a:r>
            <a:r>
              <a:rPr lang="en-US" sz="1800" dirty="0"/>
              <a:t>, the coefficient of determination (R-squared) suggest 26.5% variation in Students’ Self-efficacy can be explained by Pedagogical contents and Pedagogical Techniques. </a:t>
            </a:r>
          </a:p>
          <a:p>
            <a:pPr algn="just"/>
            <a:endParaRPr lang="en-US" sz="1800" dirty="0" smtClean="0"/>
          </a:p>
          <a:p>
            <a:pPr algn="just"/>
            <a:r>
              <a:rPr lang="en-US" sz="1800" dirty="0" smtClean="0"/>
              <a:t>Therefore</a:t>
            </a:r>
            <a:r>
              <a:rPr lang="en-US" sz="1800" dirty="0"/>
              <a:t>, this leaves 73.5% unexplained in this study. In other words, there are other variables that are important in explaining Students’ self-efficacy which were not accounted for in the model. </a:t>
            </a:r>
          </a:p>
          <a:p>
            <a:pPr algn="just"/>
            <a:endParaRPr lang="en-US" sz="1800" dirty="0" smtClean="0"/>
          </a:p>
          <a:p>
            <a:pPr algn="just"/>
            <a:r>
              <a:rPr lang="en-US" sz="1800" dirty="0" smtClean="0"/>
              <a:t>Lastly</a:t>
            </a:r>
            <a:r>
              <a:rPr lang="en-US" sz="1800" dirty="0"/>
              <a:t>, the F-test suggests that the model is reliable for prediction or policy making.</a:t>
            </a:r>
          </a:p>
          <a:p>
            <a:pPr algn="just"/>
            <a:endParaRPr lang="en-US" sz="2400" dirty="0"/>
          </a:p>
        </p:txBody>
      </p:sp>
    </p:spTree>
    <p:extLst>
      <p:ext uri="{BB962C8B-B14F-4D97-AF65-F5344CB8AC3E}">
        <p14:creationId xmlns:p14="http://schemas.microsoft.com/office/powerpoint/2010/main" val="4229056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14788057"/>
              </p:ext>
            </p:extLst>
          </p:nvPr>
        </p:nvGraphicFramePr>
        <p:xfrm>
          <a:off x="76200" y="1752600"/>
          <a:ext cx="8762999" cy="2286004"/>
        </p:xfrm>
        <a:graphic>
          <a:graphicData uri="http://schemas.openxmlformats.org/drawingml/2006/table">
            <a:tbl>
              <a:tblPr firstRow="1" firstCol="1" bandRow="1">
                <a:tableStyleId>{ED083AE6-46FA-4A59-8FB0-9F97EB10719F}</a:tableStyleId>
              </a:tblPr>
              <a:tblGrid>
                <a:gridCol w="2304060"/>
                <a:gridCol w="1902258"/>
                <a:gridCol w="2401114"/>
                <a:gridCol w="2155567"/>
              </a:tblGrid>
              <a:tr h="326572">
                <a:tc>
                  <a:txBody>
                    <a:bodyPr/>
                    <a:lstStyle/>
                    <a:p>
                      <a:pPr marL="0" marR="0" algn="just">
                        <a:lnSpc>
                          <a:spcPct val="107000"/>
                        </a:lnSpc>
                        <a:spcBef>
                          <a:spcPts val="0"/>
                        </a:spcBef>
                        <a:spcAft>
                          <a:spcPts val="0"/>
                        </a:spcAft>
                      </a:pPr>
                      <a:r>
                        <a:rPr lang="en-US" sz="1600" dirty="0">
                          <a:effectLst/>
                        </a:rPr>
                        <a:t>Variable(s)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Coefficient(s)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p-value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6572">
                <a:tc>
                  <a:txBody>
                    <a:bodyPr/>
                    <a:lstStyle/>
                    <a:p>
                      <a:pPr marL="0" marR="0" algn="l">
                        <a:lnSpc>
                          <a:spcPct val="107000"/>
                        </a:lnSpc>
                        <a:spcBef>
                          <a:spcPts val="0"/>
                        </a:spcBef>
                        <a:spcAft>
                          <a:spcPts val="0"/>
                        </a:spcAft>
                      </a:pPr>
                      <a:r>
                        <a:rPr lang="en-US" sz="1600" dirty="0">
                          <a:effectLst/>
                        </a:rPr>
                        <a:t>C</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28.654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0.000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6572">
                <a:tc>
                  <a:txBody>
                    <a:bodyPr/>
                    <a:lstStyle/>
                    <a:p>
                      <a:pPr marL="0" marR="0" algn="just">
                        <a:lnSpc>
                          <a:spcPct val="107000"/>
                        </a:lnSpc>
                        <a:spcBef>
                          <a:spcPts val="0"/>
                        </a:spcBef>
                        <a:spcAft>
                          <a:spcPts val="0"/>
                        </a:spcAft>
                      </a:pPr>
                      <a:r>
                        <a:rPr lang="en-US" sz="1600" dirty="0">
                          <a:effectLst/>
                        </a:rPr>
                        <a:t>PC</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0.45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0.000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6572">
                <a:tc>
                  <a:txBody>
                    <a:bodyPr/>
                    <a:lstStyle/>
                    <a:p>
                      <a:pPr marL="0" marR="0" algn="just">
                        <a:lnSpc>
                          <a:spcPct val="107000"/>
                        </a:lnSpc>
                        <a:spcBef>
                          <a:spcPts val="0"/>
                        </a:spcBef>
                        <a:spcAft>
                          <a:spcPts val="0"/>
                        </a:spcAft>
                      </a:pPr>
                      <a:r>
                        <a:rPr lang="en-US" sz="1600" dirty="0">
                          <a:effectLst/>
                        </a:rPr>
                        <a:t>PT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0.60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0.000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6572">
                <a:tc>
                  <a:txBody>
                    <a:bodyPr/>
                    <a:lstStyle/>
                    <a:p>
                      <a:pPr marL="0" marR="0" algn="just">
                        <a:lnSpc>
                          <a:spcPct val="107000"/>
                        </a:lnSpc>
                        <a:spcBef>
                          <a:spcPts val="0"/>
                        </a:spcBef>
                        <a:spcAft>
                          <a:spcPts val="0"/>
                        </a:spcAft>
                      </a:pPr>
                      <a:r>
                        <a:rPr lang="en-US" sz="14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6572">
                <a:tc>
                  <a:txBody>
                    <a:bodyPr/>
                    <a:lstStyle/>
                    <a:p>
                      <a:pPr marL="0" marR="0" algn="just">
                        <a:lnSpc>
                          <a:spcPct val="107000"/>
                        </a:lnSpc>
                        <a:spcBef>
                          <a:spcPts val="0"/>
                        </a:spcBef>
                        <a:spcAft>
                          <a:spcPts val="0"/>
                        </a:spcAft>
                      </a:pPr>
                      <a:r>
                        <a:rPr lang="en-US" sz="14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just">
                        <a:lnSpc>
                          <a:spcPct val="107000"/>
                        </a:lnSpc>
                        <a:spcBef>
                          <a:spcPts val="0"/>
                        </a:spcBef>
                        <a:spcAft>
                          <a:spcPts val="0"/>
                        </a:spcAft>
                      </a:pPr>
                      <a:r>
                        <a:rPr lang="en-US" sz="1400" dirty="0">
                          <a:effectLst/>
                        </a:rPr>
                        <a:t>R-Squared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just">
                        <a:lnSpc>
                          <a:spcPct val="107000"/>
                        </a:lnSpc>
                        <a:spcBef>
                          <a:spcPts val="0"/>
                        </a:spcBef>
                        <a:spcAft>
                          <a:spcPts val="0"/>
                        </a:spcAft>
                      </a:pPr>
                      <a:r>
                        <a:rPr lang="en-US" sz="1400">
                          <a:effectLst/>
                        </a:rPr>
                        <a:t>0.296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6572">
                <a:tc>
                  <a:txBody>
                    <a:bodyPr/>
                    <a:lstStyle/>
                    <a:p>
                      <a:pPr marL="0" marR="0" algn="just">
                        <a:lnSpc>
                          <a:spcPct val="107000"/>
                        </a:lnSpc>
                        <a:spcBef>
                          <a:spcPts val="0"/>
                        </a:spcBef>
                        <a:spcAft>
                          <a:spcPts val="0"/>
                        </a:spcAft>
                      </a:pPr>
                      <a:r>
                        <a:rPr lang="en-US" sz="14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just">
                        <a:lnSpc>
                          <a:spcPct val="107000"/>
                        </a:lnSpc>
                        <a:spcBef>
                          <a:spcPts val="0"/>
                        </a:spcBef>
                        <a:spcAft>
                          <a:spcPts val="0"/>
                        </a:spcAft>
                      </a:pPr>
                      <a:r>
                        <a:rPr lang="en-US" sz="1400" dirty="0">
                          <a:effectLst/>
                        </a:rPr>
                        <a:t>F-test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just">
                        <a:lnSpc>
                          <a:spcPct val="107000"/>
                        </a:lnSpc>
                        <a:spcBef>
                          <a:spcPts val="0"/>
                        </a:spcBef>
                        <a:spcAft>
                          <a:spcPts val="0"/>
                        </a:spcAft>
                      </a:pPr>
                      <a:r>
                        <a:rPr lang="en-US" sz="1400" dirty="0">
                          <a:effectLst/>
                        </a:rPr>
                        <a:t>76.519 (0.000)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4"/>
          <p:cNvSpPr/>
          <p:nvPr/>
        </p:nvSpPr>
        <p:spPr>
          <a:xfrm>
            <a:off x="45979" y="4191000"/>
            <a:ext cx="1706621" cy="276999"/>
          </a:xfrm>
          <a:prstGeom prst="rect">
            <a:avLst/>
          </a:prstGeom>
        </p:spPr>
        <p:txBody>
          <a:bodyPr wrap="none">
            <a:spAutoFit/>
          </a:bodyPr>
          <a:lstStyle/>
          <a:p>
            <a:pPr marL="0" marR="0" algn="just">
              <a:spcBef>
                <a:spcPts val="0"/>
              </a:spcBef>
              <a:spcAft>
                <a:spcPts val="0"/>
              </a:spcAft>
            </a:pPr>
            <a:r>
              <a:rPr lang="en-US" sz="1200" i="1" dirty="0">
                <a:latin typeface="Times New Roman" panose="02020603050405020304" pitchFamily="18" charset="0"/>
                <a:ea typeface="Times New Roman" panose="02020603050405020304" pitchFamily="18" charset="0"/>
              </a:rPr>
              <a:t>Source: SPSS version 22</a:t>
            </a:r>
            <a:endParaRPr lang="en-US" sz="14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103566" y="1307645"/>
            <a:ext cx="2106233" cy="368755"/>
          </a:xfrm>
          <a:prstGeom prst="rect">
            <a:avLst/>
          </a:prstGeom>
        </p:spPr>
        <p:txBody>
          <a:bodyPr wrap="square">
            <a:spAutoFit/>
          </a:bodyPr>
          <a:lstStyle/>
          <a:p>
            <a:pPr marL="0" marR="0" algn="just">
              <a:lnSpc>
                <a:spcPct val="107000"/>
              </a:lnSpc>
              <a:spcBef>
                <a:spcPts val="0"/>
              </a:spcBef>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Table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981200" y="457200"/>
            <a:ext cx="3818059" cy="369332"/>
          </a:xfrm>
          <a:prstGeom prst="rect">
            <a:avLst/>
          </a:prstGeom>
        </p:spPr>
        <p:txBody>
          <a:bodyPr wrap="square">
            <a:spAutoFit/>
          </a:bodyPr>
          <a:lstStyle/>
          <a:p>
            <a:r>
              <a:rPr lang="en-US" b="1" i="1" dirty="0"/>
              <a:t>Regression</a:t>
            </a:r>
            <a:r>
              <a:rPr lang="en-US" i="1" dirty="0"/>
              <a:t> </a:t>
            </a:r>
            <a:r>
              <a:rPr lang="en-US" b="1" i="1" dirty="0"/>
              <a:t>Analysis</a:t>
            </a:r>
            <a:endParaRPr lang="en-US" dirty="0"/>
          </a:p>
        </p:txBody>
      </p:sp>
    </p:spTree>
    <p:extLst>
      <p:ext uri="{BB962C8B-B14F-4D97-AF65-F5344CB8AC3E}">
        <p14:creationId xmlns:p14="http://schemas.microsoft.com/office/powerpoint/2010/main" val="4196138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029200"/>
          </a:xfrm>
        </p:spPr>
        <p:txBody>
          <a:bodyPr/>
          <a:lstStyle/>
          <a:p>
            <a:pPr algn="just"/>
            <a:r>
              <a:rPr lang="en-US" sz="2000" dirty="0"/>
              <a:t>Table </a:t>
            </a:r>
            <a:r>
              <a:rPr lang="en-US" sz="2000" dirty="0" smtClean="0"/>
              <a:t>3 </a:t>
            </a:r>
            <a:r>
              <a:rPr lang="en-US" sz="2000" dirty="0"/>
              <a:t>also revealed that, there exist a positive and statistical relationship between pedagogical content and techniques on students’ intention towards social venture-creation. </a:t>
            </a:r>
            <a:endParaRPr lang="en-US" sz="2000" dirty="0" smtClean="0"/>
          </a:p>
          <a:p>
            <a:pPr algn="just"/>
            <a:endParaRPr lang="en-US" sz="2000" dirty="0"/>
          </a:p>
          <a:p>
            <a:pPr algn="just"/>
            <a:r>
              <a:rPr lang="en-US" sz="2000" dirty="0" smtClean="0"/>
              <a:t>This </a:t>
            </a:r>
            <a:r>
              <a:rPr lang="en-US" sz="2000" dirty="0"/>
              <a:t>implies that a one unit increase in pedagogical content and techniques, the intention of students’ increases by 0.45 and 0.60 units respectively. </a:t>
            </a:r>
            <a:endParaRPr lang="en-US" sz="2000" dirty="0" smtClean="0"/>
          </a:p>
          <a:p>
            <a:pPr algn="just"/>
            <a:endParaRPr lang="en-US" sz="2000" dirty="0"/>
          </a:p>
          <a:p>
            <a:pPr algn="just"/>
            <a:r>
              <a:rPr lang="en-US" sz="2000" dirty="0" smtClean="0"/>
              <a:t>However</a:t>
            </a:r>
            <a:r>
              <a:rPr lang="en-US" sz="2000" dirty="0"/>
              <a:t>, the coefficient of determination (R-squared) suggest 29.6% variation in Students’ intention, this can be explained by Pedagogical contents and Pedagogical Techniques. </a:t>
            </a:r>
            <a:endParaRPr lang="en-US" sz="2000" dirty="0" smtClean="0"/>
          </a:p>
          <a:p>
            <a:pPr algn="just"/>
            <a:endParaRPr lang="en-US" sz="2000" dirty="0"/>
          </a:p>
          <a:p>
            <a:pPr algn="just"/>
            <a:r>
              <a:rPr lang="en-US" sz="2000" dirty="0" smtClean="0"/>
              <a:t>It </a:t>
            </a:r>
            <a:r>
              <a:rPr lang="en-US" sz="2000" dirty="0"/>
              <a:t>postulates that 70.4% were not accounted for in this study. Lastly, the F-test suggests that the model is reliable for prediction or policy making.</a:t>
            </a:r>
          </a:p>
          <a:p>
            <a:pPr algn="just"/>
            <a:endParaRPr lang="en-US" sz="2000" dirty="0"/>
          </a:p>
        </p:txBody>
      </p:sp>
    </p:spTree>
    <p:extLst>
      <p:ext uri="{BB962C8B-B14F-4D97-AF65-F5344CB8AC3E}">
        <p14:creationId xmlns:p14="http://schemas.microsoft.com/office/powerpoint/2010/main" val="1440591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229600" cy="945976"/>
          </a:xfrm>
        </p:spPr>
        <p:txBody>
          <a:bodyPr/>
          <a:lstStyle/>
          <a:p>
            <a:r>
              <a:rPr lang="en-US" sz="2800" b="1" dirty="0">
                <a:solidFill>
                  <a:srgbClr val="FF0000"/>
                </a:solidFill>
              </a:rPr>
              <a:t>Re-Statement of Hypothesis</a:t>
            </a:r>
            <a:endParaRPr lang="en-US" sz="28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4151803"/>
              </p:ext>
            </p:extLst>
          </p:nvPr>
        </p:nvGraphicFramePr>
        <p:xfrm>
          <a:off x="381000" y="2766377"/>
          <a:ext cx="6629398" cy="2262823"/>
        </p:xfrm>
        <a:graphic>
          <a:graphicData uri="http://schemas.openxmlformats.org/drawingml/2006/table">
            <a:tbl>
              <a:tblPr>
                <a:tableStyleId>{5DA37D80-6434-44D0-A028-1B22A696006F}</a:tableStyleId>
              </a:tblPr>
              <a:tblGrid>
                <a:gridCol w="2188164"/>
                <a:gridCol w="2188164"/>
                <a:gridCol w="1126535"/>
                <a:gridCol w="1126535"/>
              </a:tblGrid>
              <a:tr h="201839">
                <a:tc gridSpan="4">
                  <a:txBody>
                    <a:bodyPr/>
                    <a:lstStyle/>
                    <a:p>
                      <a:pPr marL="38100" marR="38100" algn="ctr">
                        <a:lnSpc>
                          <a:spcPts val="1600"/>
                        </a:lnSpc>
                        <a:spcBef>
                          <a:spcPts val="0"/>
                        </a:spcBef>
                        <a:spcAft>
                          <a:spcPts val="0"/>
                        </a:spcAft>
                      </a:pPr>
                      <a:r>
                        <a:rPr lang="en-US" sz="1400" dirty="0" smtClean="0">
                          <a:effectLst/>
                        </a:rPr>
                        <a:t>Correlations Test</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349922">
                <a:tc gridSpan="2">
                  <a:txBody>
                    <a:bodyPr/>
                    <a:lstStyle/>
                    <a:p>
                      <a:pPr marL="0" marR="0">
                        <a:lnSpc>
                          <a:spcPct val="107000"/>
                        </a:lnSpc>
                        <a:spcBef>
                          <a:spcPts val="0"/>
                        </a:spcBef>
                        <a:spcAft>
                          <a:spcPts val="0"/>
                        </a:spcAft>
                      </a:pPr>
                      <a:r>
                        <a:rPr lang="en-US" sz="2400" dirty="0" smtClean="0">
                          <a:effectLst/>
                        </a:rPr>
                        <a:t> </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38100" marR="38100" algn="ctr">
                        <a:lnSpc>
                          <a:spcPts val="1600"/>
                        </a:lnSpc>
                        <a:spcBef>
                          <a:spcPts val="0"/>
                        </a:spcBef>
                        <a:spcAft>
                          <a:spcPts val="0"/>
                        </a:spcAft>
                      </a:pPr>
                      <a:r>
                        <a:rPr lang="en-US" sz="1200" dirty="0">
                          <a:effectLst/>
                        </a:rPr>
                        <a:t>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Bef>
                          <a:spcPts val="0"/>
                        </a:spcBef>
                        <a:spcAft>
                          <a:spcPts val="0"/>
                        </a:spcAft>
                      </a:pPr>
                      <a:r>
                        <a:rPr lang="en-US" sz="1200" dirty="0">
                          <a:effectLst/>
                        </a:rPr>
                        <a:t>SI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1839">
                <a:tc rowSpan="3">
                  <a:txBody>
                    <a:bodyPr/>
                    <a:lstStyle/>
                    <a:p>
                      <a:pPr marL="38100" marR="38100">
                        <a:lnSpc>
                          <a:spcPts val="1600"/>
                        </a:lnSpc>
                        <a:spcBef>
                          <a:spcPts val="0"/>
                        </a:spcBef>
                        <a:spcAft>
                          <a:spcPts val="0"/>
                        </a:spcAft>
                      </a:pPr>
                      <a:r>
                        <a:rPr lang="en-US" sz="1400" dirty="0" smtClean="0">
                          <a:effectLst/>
                        </a:rPr>
                        <a:t>SE</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ts val="1600"/>
                        </a:lnSpc>
                        <a:spcBef>
                          <a:spcPts val="0"/>
                        </a:spcBef>
                        <a:spcAft>
                          <a:spcPts val="0"/>
                        </a:spcAft>
                      </a:pPr>
                      <a:r>
                        <a:rPr lang="en-US" sz="1200" dirty="0">
                          <a:effectLst/>
                        </a:rPr>
                        <a:t>Pearson Correlation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Bef>
                          <a:spcPts val="0"/>
                        </a:spcBef>
                        <a:spcAft>
                          <a:spcPts val="0"/>
                        </a:spcAft>
                      </a:pPr>
                      <a:r>
                        <a:rPr lang="en-US" sz="12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Bef>
                          <a:spcPts val="0"/>
                        </a:spcBef>
                        <a:spcAft>
                          <a:spcPts val="0"/>
                        </a:spcAft>
                      </a:pPr>
                      <a:r>
                        <a:rPr lang="en-US" sz="1200" dirty="0">
                          <a:effectLst/>
                        </a:rPr>
                        <a:t>.573</a:t>
                      </a:r>
                      <a:r>
                        <a:rPr lang="en-US" sz="1200" baseline="300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1611">
                <a:tc vMerge="1">
                  <a:txBody>
                    <a:bodyPr/>
                    <a:lstStyle/>
                    <a:p>
                      <a:endParaRPr lang="en-US"/>
                    </a:p>
                  </a:txBody>
                  <a:tcPr/>
                </a:tc>
                <a:tc>
                  <a:txBody>
                    <a:bodyPr/>
                    <a:lstStyle/>
                    <a:p>
                      <a:pPr marL="38100" marR="38100">
                        <a:lnSpc>
                          <a:spcPts val="1600"/>
                        </a:lnSpc>
                        <a:spcBef>
                          <a:spcPts val="0"/>
                        </a:spcBef>
                        <a:spcAft>
                          <a:spcPts val="0"/>
                        </a:spcAft>
                      </a:pPr>
                      <a:r>
                        <a:rPr lang="en-US" sz="1200" dirty="0">
                          <a:effectLst/>
                        </a:rPr>
                        <a:t>Sig. (2-tailed)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Bef>
                          <a:spcPts val="0"/>
                        </a:spcBef>
                        <a:spcAft>
                          <a:spcPts val="0"/>
                        </a:spcAft>
                      </a:pPr>
                      <a:r>
                        <a:rPr lang="en-US" sz="1200" dirty="0">
                          <a:effectLst/>
                        </a:rPr>
                        <a:t>.000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1839">
                <a:tc vMerge="1">
                  <a:txBody>
                    <a:bodyPr/>
                    <a:lstStyle/>
                    <a:p>
                      <a:endParaRPr lang="en-US"/>
                    </a:p>
                  </a:txBody>
                  <a:tcPr/>
                </a:tc>
                <a:tc>
                  <a:txBody>
                    <a:bodyPr/>
                    <a:lstStyle/>
                    <a:p>
                      <a:pPr marL="38100" marR="38100">
                        <a:lnSpc>
                          <a:spcPts val="1600"/>
                        </a:lnSpc>
                        <a:spcBef>
                          <a:spcPts val="0"/>
                        </a:spcBef>
                        <a:spcAft>
                          <a:spcPts val="0"/>
                        </a:spcAft>
                      </a:pPr>
                      <a:r>
                        <a:rPr lang="en-US" sz="1200" dirty="0">
                          <a:effectLst/>
                        </a:rPr>
                        <a:t>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Bef>
                          <a:spcPts val="0"/>
                        </a:spcBef>
                        <a:spcAft>
                          <a:spcPts val="0"/>
                        </a:spcAft>
                      </a:pPr>
                      <a:r>
                        <a:rPr lang="en-US" sz="1200">
                          <a:effectLst/>
                        </a:rPr>
                        <a:t>367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Bef>
                          <a:spcPts val="0"/>
                        </a:spcBef>
                        <a:spcAft>
                          <a:spcPts val="0"/>
                        </a:spcAft>
                      </a:pPr>
                      <a:r>
                        <a:rPr lang="en-US" sz="1200" dirty="0">
                          <a:effectLst/>
                        </a:rPr>
                        <a:t>367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1839">
                <a:tc rowSpan="3">
                  <a:txBody>
                    <a:bodyPr/>
                    <a:lstStyle/>
                    <a:p>
                      <a:pPr marL="38100" marR="38100">
                        <a:lnSpc>
                          <a:spcPts val="1600"/>
                        </a:lnSpc>
                        <a:spcBef>
                          <a:spcPts val="0"/>
                        </a:spcBef>
                        <a:spcAft>
                          <a:spcPts val="0"/>
                        </a:spcAft>
                      </a:pPr>
                      <a:r>
                        <a:rPr lang="en-US" sz="1400" dirty="0" smtClean="0">
                          <a:effectLst/>
                        </a:rPr>
                        <a:t>SI</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ts val="1600"/>
                        </a:lnSpc>
                        <a:spcBef>
                          <a:spcPts val="0"/>
                        </a:spcBef>
                        <a:spcAft>
                          <a:spcPts val="0"/>
                        </a:spcAft>
                      </a:pPr>
                      <a:r>
                        <a:rPr lang="en-US" sz="1200" dirty="0">
                          <a:effectLst/>
                        </a:rPr>
                        <a:t>Pearson Correlation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Bef>
                          <a:spcPts val="0"/>
                        </a:spcBef>
                        <a:spcAft>
                          <a:spcPts val="0"/>
                        </a:spcAft>
                      </a:pPr>
                      <a:r>
                        <a:rPr lang="en-US" sz="1200">
                          <a:effectLst/>
                        </a:rPr>
                        <a:t>.573</a:t>
                      </a:r>
                      <a:r>
                        <a:rPr lang="en-US" sz="1200" baseline="300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Bef>
                          <a:spcPts val="0"/>
                        </a:spcBef>
                        <a:spcAft>
                          <a:spcPts val="0"/>
                        </a:spcAft>
                      </a:pPr>
                      <a:r>
                        <a:rPr lang="en-US" sz="12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1611">
                <a:tc vMerge="1">
                  <a:txBody>
                    <a:bodyPr/>
                    <a:lstStyle/>
                    <a:p>
                      <a:endParaRPr lang="en-US"/>
                    </a:p>
                  </a:txBody>
                  <a:tcPr/>
                </a:tc>
                <a:tc>
                  <a:txBody>
                    <a:bodyPr/>
                    <a:lstStyle/>
                    <a:p>
                      <a:pPr marL="38100" marR="38100">
                        <a:lnSpc>
                          <a:spcPts val="1600"/>
                        </a:lnSpc>
                        <a:spcBef>
                          <a:spcPts val="0"/>
                        </a:spcBef>
                        <a:spcAft>
                          <a:spcPts val="0"/>
                        </a:spcAft>
                      </a:pPr>
                      <a:r>
                        <a:rPr lang="en-US" sz="1200" dirty="0">
                          <a:effectLst/>
                        </a:rPr>
                        <a:t>Sig. (2-tailed)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Bef>
                          <a:spcPts val="0"/>
                        </a:spcBef>
                        <a:spcAft>
                          <a:spcPts val="0"/>
                        </a:spcAft>
                      </a:pPr>
                      <a:r>
                        <a:rPr lang="en-US" sz="1200">
                          <a:effectLst/>
                        </a:rPr>
                        <a:t>.000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1839">
                <a:tc vMerge="1">
                  <a:txBody>
                    <a:bodyPr/>
                    <a:lstStyle/>
                    <a:p>
                      <a:endParaRPr lang="en-US"/>
                    </a:p>
                  </a:txBody>
                  <a:tcPr/>
                </a:tc>
                <a:tc>
                  <a:txBody>
                    <a:bodyPr/>
                    <a:lstStyle/>
                    <a:p>
                      <a:pPr marL="38100" marR="38100">
                        <a:lnSpc>
                          <a:spcPts val="1600"/>
                        </a:lnSpc>
                        <a:spcBef>
                          <a:spcPts val="0"/>
                        </a:spcBef>
                        <a:spcAft>
                          <a:spcPts val="0"/>
                        </a:spcAft>
                      </a:pPr>
                      <a:r>
                        <a:rPr lang="en-US" sz="1200" dirty="0">
                          <a:effectLst/>
                        </a:rPr>
                        <a:t>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Bef>
                          <a:spcPts val="0"/>
                        </a:spcBef>
                        <a:spcAft>
                          <a:spcPts val="0"/>
                        </a:spcAft>
                      </a:pPr>
                      <a:r>
                        <a:rPr lang="en-US" sz="1200">
                          <a:effectLst/>
                        </a:rPr>
                        <a:t>367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Bef>
                          <a:spcPts val="0"/>
                        </a:spcBef>
                        <a:spcAft>
                          <a:spcPts val="0"/>
                        </a:spcAft>
                      </a:pPr>
                      <a:r>
                        <a:rPr lang="en-US" sz="1200" dirty="0">
                          <a:effectLst/>
                        </a:rPr>
                        <a:t>367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1839">
                <a:tc gridSpan="4">
                  <a:txBody>
                    <a:bodyPr/>
                    <a:lstStyle/>
                    <a:p>
                      <a:pPr marL="38100" marR="38100">
                        <a:lnSpc>
                          <a:spcPts val="1600"/>
                        </a:lnSpc>
                        <a:spcBef>
                          <a:spcPts val="0"/>
                        </a:spcBef>
                        <a:spcAft>
                          <a:spcPts val="0"/>
                        </a:spcAft>
                      </a:pPr>
                      <a:r>
                        <a:rPr lang="en-US" sz="1400" dirty="0" smtClean="0">
                          <a:effectLst/>
                        </a:rPr>
                        <a:t>**. Correlation is significant at the 0.01 level (2-tailed).</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0" y="1676400"/>
            <a:ext cx="9448800" cy="685059"/>
          </a:xfrm>
          <a:prstGeom prst="rect">
            <a:avLst/>
          </a:prstGeom>
        </p:spPr>
        <p:txBody>
          <a:bodyPr wrap="square">
            <a:spAutoFit/>
          </a:bodyPr>
          <a:lstStyle/>
          <a:p>
            <a:pPr marL="0" marR="0">
              <a:lnSpc>
                <a:spcPct val="107000"/>
              </a:lnSpc>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H</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dirty="0">
                <a:latin typeface="Times New Roman" panose="02020603050405020304" pitchFamily="18" charset="0"/>
                <a:ea typeface="Calibri" panose="020F0502020204030204" pitchFamily="34" charset="0"/>
                <a:cs typeface="Times New Roman" panose="02020603050405020304" pitchFamily="18" charset="0"/>
              </a:rPr>
              <a:t>: there is no significant relationship between social entrepreneurial self-efficacy and students’ intentions to start a new social venture.</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5417" y="2374445"/>
            <a:ext cx="900888" cy="368755"/>
          </a:xfrm>
          <a:prstGeom prst="rect">
            <a:avLst/>
          </a:prstGeom>
        </p:spPr>
        <p:txBody>
          <a:bodyPr wrap="none">
            <a:spAutoFit/>
          </a:bodyPr>
          <a:lstStyle/>
          <a:p>
            <a:pPr marL="0" marR="0" algn="just">
              <a:lnSpc>
                <a:spcPct val="107000"/>
              </a:lnSpc>
              <a:spcBef>
                <a:spcPts val="0"/>
              </a:spcBef>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Table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52400" y="5181600"/>
            <a:ext cx="8686800" cy="981423"/>
          </a:xfrm>
          <a:prstGeom prst="rect">
            <a:avLst/>
          </a:prstGeom>
        </p:spPr>
        <p:txBody>
          <a:bodyPr wrap="square">
            <a:spAutoFit/>
          </a:bodyPr>
          <a:lstStyle/>
          <a:p>
            <a:pPr marL="0" marR="0" algn="just">
              <a:lnSpc>
                <a:spcPct val="107000"/>
              </a:lnSpc>
              <a:spcBef>
                <a:spcPts val="0"/>
              </a:spcBef>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Table 4 above affirmed that there is moderate positive and statistically significant relationship between social entrepreneurial self-efficacy and students’ intentions to start a new social venture. Therefore, the null hypothesis was rejected.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0" y="1135304"/>
            <a:ext cx="7239000" cy="388696"/>
          </a:xfrm>
          <a:prstGeom prst="rect">
            <a:avLst/>
          </a:prstGeom>
        </p:spPr>
        <p:txBody>
          <a:bodyPr wrap="square">
            <a:spAutoFit/>
          </a:bodyPr>
          <a:lstStyle/>
          <a:p>
            <a:pPr marL="0" marR="0" algn="just">
              <a:lnSpc>
                <a:spcPct val="107000"/>
              </a:lnSpc>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The research hypothesis captured the second objective.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4249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01"/>
            <a:ext cx="8229600" cy="1143000"/>
          </a:xfrm>
        </p:spPr>
        <p:txBody>
          <a:bodyPr/>
          <a:lstStyle/>
          <a:p>
            <a:r>
              <a:rPr lang="en-US" sz="2800" b="1" dirty="0" smtClean="0">
                <a:solidFill>
                  <a:srgbClr val="FF3300"/>
                </a:solidFill>
              </a:rPr>
              <a:t>Introduction  </a:t>
            </a:r>
            <a:endParaRPr lang="en-US" sz="2800" b="1" dirty="0">
              <a:solidFill>
                <a:srgbClr val="FF3300"/>
              </a:solidFill>
            </a:endParaRPr>
          </a:p>
        </p:txBody>
      </p:sp>
      <p:sp>
        <p:nvSpPr>
          <p:cNvPr id="3" name="Content Placeholder 2"/>
          <p:cNvSpPr>
            <a:spLocks noGrp="1"/>
          </p:cNvSpPr>
          <p:nvPr>
            <p:ph idx="1"/>
          </p:nvPr>
        </p:nvSpPr>
        <p:spPr>
          <a:xfrm>
            <a:off x="0" y="1052736"/>
            <a:ext cx="9144000" cy="5328592"/>
          </a:xfrm>
        </p:spPr>
        <p:txBody>
          <a:bodyPr/>
          <a:lstStyle/>
          <a:p>
            <a:pPr marL="0" indent="0" algn="just">
              <a:buClr>
                <a:srgbClr val="B00000"/>
              </a:buClr>
              <a:buNone/>
            </a:pPr>
            <a:endParaRPr lang="en-US" sz="1800" dirty="0" smtClean="0"/>
          </a:p>
          <a:p>
            <a:pPr marL="285750" indent="-285750" algn="just">
              <a:lnSpc>
                <a:spcPct val="150000"/>
              </a:lnSpc>
              <a:buFont typeface="Wingdings" pitchFamily="2" charset="2"/>
              <a:buChar char="Ø"/>
            </a:pPr>
            <a:r>
              <a:rPr lang="en-US" sz="1800" dirty="0"/>
              <a:t>Most universities in Nigeria churn out graduates that are suitable for formal employment placement without much appreciation of vocational skills required for entrepreneurship (</a:t>
            </a:r>
            <a:r>
              <a:rPr lang="en-US" sz="1800" dirty="0" err="1">
                <a:hlinkClick r:id="rId2" action="ppaction://hlinkfile" tooltip="Olorundare, 2014 #78"/>
              </a:rPr>
              <a:t>Olorundare</a:t>
            </a:r>
            <a:r>
              <a:rPr lang="en-US" sz="1800" dirty="0">
                <a:hlinkClick r:id="rId2" action="ppaction://hlinkfile" tooltip="Olorundare, 2014 #78"/>
              </a:rPr>
              <a:t> &amp; </a:t>
            </a:r>
            <a:r>
              <a:rPr lang="en-US" sz="1800" dirty="0" err="1">
                <a:hlinkClick r:id="rId2" action="ppaction://hlinkfile" tooltip="Olorundare, 2014 #78"/>
              </a:rPr>
              <a:t>Kayode</a:t>
            </a:r>
            <a:r>
              <a:rPr lang="en-US" sz="1800" dirty="0">
                <a:hlinkClick r:id="rId2" action="ppaction://hlinkfile" tooltip="Olorundare, 2014 #78"/>
              </a:rPr>
              <a:t>, 2014</a:t>
            </a:r>
            <a:r>
              <a:rPr lang="en-US" sz="1800" dirty="0"/>
              <a:t>). </a:t>
            </a:r>
          </a:p>
          <a:p>
            <a:pPr algn="just">
              <a:buClr>
                <a:srgbClr val="B00000"/>
              </a:buClr>
              <a:buFont typeface="Arial" panose="020B0604020202020204" pitchFamily="34" charset="0"/>
              <a:buChar char="•"/>
            </a:pPr>
            <a:endParaRPr lang="en-US" sz="1800" dirty="0" smtClean="0"/>
          </a:p>
          <a:p>
            <a:pPr marL="285750" indent="-285750" algn="just">
              <a:lnSpc>
                <a:spcPct val="150000"/>
              </a:lnSpc>
              <a:buFont typeface="Wingdings" pitchFamily="2" charset="2"/>
              <a:buChar char="Ø"/>
            </a:pPr>
            <a:r>
              <a:rPr lang="en-US" sz="1800" dirty="0"/>
              <a:t>Obviously, such occasion will lead to high rate of unemployment specifically amongst university graduates (</a:t>
            </a:r>
            <a:r>
              <a:rPr lang="en-US" sz="1800" dirty="0" err="1">
                <a:hlinkClick r:id="rId3" action="ppaction://hlinkfile" tooltip="Ejere, 2012 #85"/>
              </a:rPr>
              <a:t>Ejere</a:t>
            </a:r>
            <a:r>
              <a:rPr lang="en-US" sz="1800" dirty="0">
                <a:hlinkClick r:id="rId3" action="ppaction://hlinkfile" tooltip="Ejere, 2012 #85"/>
              </a:rPr>
              <a:t>, 2012</a:t>
            </a:r>
            <a:r>
              <a:rPr lang="en-US" sz="1800" dirty="0"/>
              <a:t>). </a:t>
            </a:r>
            <a:endParaRPr lang="en-US" sz="1800" dirty="0" smtClean="0"/>
          </a:p>
          <a:p>
            <a:pPr marL="285750" indent="-285750" algn="just">
              <a:lnSpc>
                <a:spcPct val="150000"/>
              </a:lnSpc>
              <a:buFont typeface="Wingdings" pitchFamily="2" charset="2"/>
              <a:buChar char="Ø"/>
            </a:pPr>
            <a:endParaRPr lang="en-US" sz="1800" dirty="0" smtClean="0"/>
          </a:p>
          <a:p>
            <a:pPr marL="285750" indent="-285750" algn="just">
              <a:lnSpc>
                <a:spcPct val="150000"/>
              </a:lnSpc>
              <a:buFont typeface="Wingdings" pitchFamily="2" charset="2"/>
              <a:buChar char="Ø"/>
            </a:pPr>
            <a:r>
              <a:rPr lang="en-GB" sz="1800" dirty="0">
                <a:solidFill>
                  <a:srgbClr val="002060"/>
                </a:solidFill>
                <a:latin typeface="Times New Roman" panose="02020603050405020304" pitchFamily="18" charset="0"/>
                <a:ea typeface="Calibri" panose="020F0502020204030204" pitchFamily="34" charset="0"/>
                <a:cs typeface="Times New Roman" pitchFamily="18" charset="0"/>
              </a:rPr>
              <a:t> </a:t>
            </a:r>
            <a:r>
              <a:rPr lang="en-US" sz="1800" dirty="0"/>
              <a:t>It is easy to assess how much social entrepreneurs contribute to the nations’ development when they are employers and innovators. </a:t>
            </a:r>
          </a:p>
          <a:p>
            <a:pPr marL="285750" indent="-285750" algn="just">
              <a:lnSpc>
                <a:spcPct val="150000"/>
              </a:lnSpc>
              <a:buFont typeface="Wingdings" pitchFamily="2" charset="2"/>
              <a:buChar char="Ø"/>
            </a:pPr>
            <a:endParaRPr lang="en-US" sz="1800" dirty="0"/>
          </a:p>
          <a:p>
            <a:pPr algn="just">
              <a:buClr>
                <a:srgbClr val="B00000"/>
              </a:buClr>
              <a:buFont typeface="Arial" panose="020B0604020202020204" pitchFamily="34" charset="0"/>
              <a:buChar char="•"/>
            </a:pPr>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lstStyle/>
          <a:p>
            <a:r>
              <a:rPr lang="en-US" sz="2800" b="1" dirty="0" smtClean="0">
                <a:solidFill>
                  <a:srgbClr val="FF0000"/>
                </a:solidFill>
              </a:rPr>
              <a:t/>
            </a:r>
            <a:br>
              <a:rPr lang="en-US" sz="2800" b="1" dirty="0" smtClean="0">
                <a:solidFill>
                  <a:srgbClr val="FF0000"/>
                </a:solidFill>
              </a:rPr>
            </a:br>
            <a:r>
              <a:rPr lang="en-US" sz="2800" b="1" dirty="0">
                <a:solidFill>
                  <a:srgbClr val="FF0000"/>
                </a:solidFill>
              </a:rPr>
              <a:t/>
            </a:r>
            <a:br>
              <a:rPr lang="en-US" sz="2800" b="1" dirty="0">
                <a:solidFill>
                  <a:srgbClr val="FF0000"/>
                </a:solidFill>
              </a:rPr>
            </a:br>
            <a:r>
              <a:rPr lang="en-US" sz="2800" b="1" dirty="0" smtClean="0">
                <a:solidFill>
                  <a:srgbClr val="FF0000"/>
                </a:solidFill>
              </a:rPr>
              <a:t>Discussion</a:t>
            </a:r>
            <a:r>
              <a:rPr lang="en-US" sz="2800" b="1" dirty="0">
                <a:solidFill>
                  <a:srgbClr val="FF0000"/>
                </a:solidFill>
              </a:rPr>
              <a:t>, Conclusion and Recommendation </a:t>
            </a:r>
            <a:r>
              <a:rPr lang="en-US" sz="2800" dirty="0">
                <a:solidFill>
                  <a:srgbClr val="FF0000"/>
                </a:solidFill>
              </a:rPr>
              <a:t/>
            </a:r>
            <a:br>
              <a:rPr lang="en-US" sz="2800"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0" y="1143000"/>
            <a:ext cx="9067800" cy="5181600"/>
          </a:xfrm>
        </p:spPr>
        <p:txBody>
          <a:bodyPr/>
          <a:lstStyle/>
          <a:p>
            <a:pPr algn="just"/>
            <a:r>
              <a:rPr lang="en-US" sz="1800" dirty="0"/>
              <a:t>This present study fills the glaring lacuna on how social entrepreneurship education contributes to the development of students’ social entrepreneurial self-efficacy and intentions using Nigerian universities as case study and rallying points of departure. </a:t>
            </a:r>
            <a:endParaRPr lang="en-US" sz="1800" dirty="0" smtClean="0"/>
          </a:p>
          <a:p>
            <a:pPr algn="just"/>
            <a:endParaRPr lang="en-US" sz="1800" dirty="0"/>
          </a:p>
          <a:p>
            <a:pPr algn="just"/>
            <a:r>
              <a:rPr lang="en-US" sz="1800" dirty="0" smtClean="0"/>
              <a:t>However</a:t>
            </a:r>
            <a:r>
              <a:rPr lang="en-US" sz="1800" dirty="0"/>
              <a:t>, Social entrepreneurship education has a positive and statistically significant effect on students’ self-efficacy and intentions toward social venture </a:t>
            </a:r>
            <a:r>
              <a:rPr lang="en-US" sz="1800" dirty="0" smtClean="0"/>
              <a:t>creation. </a:t>
            </a:r>
          </a:p>
          <a:p>
            <a:pPr algn="just"/>
            <a:endParaRPr lang="en-US" sz="1800" dirty="0"/>
          </a:p>
          <a:p>
            <a:pPr algn="just"/>
            <a:r>
              <a:rPr lang="en-US" sz="1800" dirty="0" smtClean="0"/>
              <a:t>Empirical </a:t>
            </a:r>
            <a:r>
              <a:rPr lang="en-US" sz="1800" dirty="0"/>
              <a:t>data of “Social entrepreneurship education” and “social entrepreneurial self-efficacy” on “social entrepreneurial intention” has a good fit. This shows that fourth year students of the selected Nigerian Universities, exhibits potentials of venturing into social entrepreneurial endeavors based on the pedagogical contents and techniques acquired during schooling. </a:t>
            </a:r>
            <a:endParaRPr lang="en-US" sz="1800" dirty="0" smtClean="0"/>
          </a:p>
          <a:p>
            <a:pPr algn="just"/>
            <a:endParaRPr lang="en-US" sz="1800" dirty="0"/>
          </a:p>
          <a:p>
            <a:pPr algn="just"/>
            <a:r>
              <a:rPr lang="en-US" sz="1800" dirty="0" smtClean="0"/>
              <a:t>The </a:t>
            </a:r>
            <a:r>
              <a:rPr lang="en-US" sz="1800" dirty="0"/>
              <a:t>finding is in tandem with the study of Wilson et al 2007; Dyer et al 2008; Mars &amp; Garrison, 2009; and Kristiansen &amp; </a:t>
            </a:r>
            <a:r>
              <a:rPr lang="en-US" sz="1800" dirty="0" err="1"/>
              <a:t>Indarti</a:t>
            </a:r>
            <a:r>
              <a:rPr lang="en-US" sz="1800" dirty="0"/>
              <a:t>, 2004, which postulated that the influence of social entrepreneurship education enhances the ability of the students.</a:t>
            </a:r>
          </a:p>
          <a:p>
            <a:pPr algn="just"/>
            <a:endParaRPr lang="en-US" sz="1800" dirty="0"/>
          </a:p>
        </p:txBody>
      </p:sp>
    </p:spTree>
    <p:extLst>
      <p:ext uri="{BB962C8B-B14F-4D97-AF65-F5344CB8AC3E}">
        <p14:creationId xmlns:p14="http://schemas.microsoft.com/office/powerpoint/2010/main" val="3246426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334000"/>
          </a:xfrm>
        </p:spPr>
        <p:txBody>
          <a:bodyPr/>
          <a:lstStyle/>
          <a:p>
            <a:pPr algn="just"/>
            <a:r>
              <a:rPr lang="en-US" sz="1800" dirty="0"/>
              <a:t>Additionally, it was discovered that there exist positive and significant relationship between social entrepreneurial self-efficacy and students’ intentions to start a new social venture. </a:t>
            </a:r>
            <a:endParaRPr lang="en-US" sz="1800" dirty="0" smtClean="0"/>
          </a:p>
          <a:p>
            <a:pPr algn="just"/>
            <a:endParaRPr lang="en-US" sz="1800" dirty="0"/>
          </a:p>
          <a:p>
            <a:pPr algn="just"/>
            <a:r>
              <a:rPr lang="en-US" sz="1800" dirty="0" smtClean="0"/>
              <a:t>This </a:t>
            </a:r>
            <a:r>
              <a:rPr lang="en-US" sz="1800" dirty="0"/>
              <a:t>finding is in line with the study of </a:t>
            </a:r>
            <a:r>
              <a:rPr lang="en-US" sz="1800" dirty="0" err="1"/>
              <a:t>Malebana</a:t>
            </a:r>
            <a:r>
              <a:rPr lang="en-US" sz="1800" dirty="0"/>
              <a:t> and </a:t>
            </a:r>
            <a:r>
              <a:rPr lang="en-US" sz="1800" dirty="0" err="1"/>
              <a:t>Swanepoel</a:t>
            </a:r>
            <a:r>
              <a:rPr lang="en-US" sz="1800" dirty="0"/>
              <a:t> (2014); Edgar and Marc (2008) and Aslam, Awan &amp; Khan (2012) who noted that there is a positive and statistically significant relationship between social entrepreneurial self-efficacy and students’ intentions to start a new social venture</a:t>
            </a:r>
          </a:p>
          <a:p>
            <a:pPr marL="0" indent="0" algn="just">
              <a:buNone/>
            </a:pPr>
            <a:endParaRPr lang="en-US" sz="1800" dirty="0"/>
          </a:p>
          <a:p>
            <a:pPr algn="just"/>
            <a:r>
              <a:rPr lang="en-US" sz="1800" dirty="0"/>
              <a:t>It is crystal clear at this juncture that social entrepreneurship education is imperative for the sustainability of an economy that wants to compete amongst states, that  intends to reduce social vices and unemployment, must utilized the social entrepreneurial ability and intentions of students via its ministries, department and agencies. </a:t>
            </a:r>
            <a:endParaRPr lang="en-US" sz="1800" dirty="0" smtClean="0"/>
          </a:p>
          <a:p>
            <a:pPr algn="just"/>
            <a:endParaRPr lang="en-US" sz="1800" dirty="0"/>
          </a:p>
          <a:p>
            <a:pPr algn="just"/>
            <a:r>
              <a:rPr lang="en-US" sz="1800" dirty="0" smtClean="0"/>
              <a:t>It </a:t>
            </a:r>
            <a:r>
              <a:rPr lang="en-US" sz="1800" dirty="0"/>
              <a:t>is not a misnomer or a fallacy to assert that social entrepreneurship education helps in the achievement of national development as noted in the BRICS (Brazil, Russian, Indian, China and South Africa) and the Asian Tigers.  </a:t>
            </a:r>
          </a:p>
          <a:p>
            <a:pPr algn="just"/>
            <a:endParaRPr lang="en-US" sz="1800" dirty="0"/>
          </a:p>
        </p:txBody>
      </p:sp>
    </p:spTree>
    <p:extLst>
      <p:ext uri="{BB962C8B-B14F-4D97-AF65-F5344CB8AC3E}">
        <p14:creationId xmlns:p14="http://schemas.microsoft.com/office/powerpoint/2010/main" val="803599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0" y="1066800"/>
            <a:ext cx="9144000" cy="5257800"/>
          </a:xfrm>
        </p:spPr>
        <p:style>
          <a:lnRef idx="1">
            <a:schemeClr val="accent6"/>
          </a:lnRef>
          <a:fillRef idx="3">
            <a:schemeClr val="accent6"/>
          </a:fillRef>
          <a:effectRef idx="2">
            <a:schemeClr val="accent6"/>
          </a:effectRef>
          <a:fontRef idx="minor">
            <a:schemeClr val="lt1"/>
          </a:fontRef>
        </p:style>
        <p:txBody>
          <a:bodyPr/>
          <a:lstStyle/>
          <a:p>
            <a:endParaRPr lang="en-US" dirty="0" smtClean="0">
              <a:solidFill>
                <a:schemeClr val="accent3"/>
              </a:solidFill>
            </a:endParaRPr>
          </a:p>
          <a:p>
            <a:endParaRPr lang="en-US" dirty="0">
              <a:solidFill>
                <a:schemeClr val="accent3"/>
              </a:solidFill>
            </a:endParaRPr>
          </a:p>
          <a:p>
            <a:endParaRPr lang="en-US" dirty="0" smtClean="0">
              <a:solidFill>
                <a:schemeClr val="accent3"/>
              </a:solidFill>
            </a:endParaRPr>
          </a:p>
          <a:p>
            <a:pPr marL="1371600" lvl="3" indent="0">
              <a:buNone/>
            </a:pPr>
            <a:r>
              <a:rPr lang="en-US" dirty="0">
                <a:solidFill>
                  <a:schemeClr val="accent3"/>
                </a:solidFill>
              </a:rPr>
              <a:t>	</a:t>
            </a:r>
            <a:r>
              <a:rPr lang="en-US" sz="4000" dirty="0" smtClean="0">
                <a:solidFill>
                  <a:schemeClr val="accent3"/>
                </a:solidFill>
              </a:rPr>
              <a:t>Thank you</a:t>
            </a:r>
            <a:r>
              <a:rPr lang="en-US" sz="4000" dirty="0" smtClean="0">
                <a:solidFill>
                  <a:schemeClr val="accent2">
                    <a:lumMod val="75000"/>
                  </a:schemeClr>
                </a:solidFill>
              </a:rPr>
              <a:t> </a:t>
            </a:r>
            <a:endParaRPr lang="en-US" sz="4000" dirty="0">
              <a:solidFill>
                <a:schemeClr val="accent2">
                  <a:lumMod val="75000"/>
                </a:schemeClr>
              </a:solidFill>
            </a:endParaRPr>
          </a:p>
        </p:txBody>
      </p:sp>
    </p:spTree>
    <p:extLst>
      <p:ext uri="{BB962C8B-B14F-4D97-AF65-F5344CB8AC3E}">
        <p14:creationId xmlns:p14="http://schemas.microsoft.com/office/powerpoint/2010/main" val="2690473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758"/>
            <a:ext cx="8229600" cy="1143000"/>
          </a:xfrm>
        </p:spPr>
        <p:txBody>
          <a:bodyPr/>
          <a:lstStyle/>
          <a:p>
            <a:r>
              <a:rPr lang="en-US" sz="2800" b="1" dirty="0" smtClean="0">
                <a:solidFill>
                  <a:srgbClr val="FF3300"/>
                </a:solidFill>
              </a:rPr>
              <a:t>Introduction </a:t>
            </a:r>
            <a:r>
              <a:rPr lang="en-US" sz="2800" b="1" dirty="0">
                <a:solidFill>
                  <a:srgbClr val="FF3300"/>
                </a:solidFill>
              </a:rPr>
              <a:t>Contd.</a:t>
            </a:r>
            <a:r>
              <a:rPr lang="en-US" sz="2800" b="1" dirty="0" smtClean="0">
                <a:solidFill>
                  <a:srgbClr val="FF3300"/>
                </a:solidFill>
              </a:rPr>
              <a:t> </a:t>
            </a:r>
            <a:endParaRPr lang="en-US" sz="2800" dirty="0"/>
          </a:p>
        </p:txBody>
      </p:sp>
      <p:sp>
        <p:nvSpPr>
          <p:cNvPr id="3" name="Content Placeholder 2"/>
          <p:cNvSpPr>
            <a:spLocks noGrp="1"/>
          </p:cNvSpPr>
          <p:nvPr>
            <p:ph idx="1"/>
          </p:nvPr>
        </p:nvSpPr>
        <p:spPr>
          <a:xfrm>
            <a:off x="0" y="1600200"/>
            <a:ext cx="9144000" cy="4525963"/>
          </a:xfrm>
        </p:spPr>
        <p:txBody>
          <a:bodyPr/>
          <a:lstStyle/>
          <a:p>
            <a:pPr marL="285750" indent="-285750" algn="just">
              <a:lnSpc>
                <a:spcPct val="150000"/>
              </a:lnSpc>
              <a:buFont typeface="Wingdings" pitchFamily="2" charset="2"/>
              <a:buChar char="Ø"/>
            </a:pPr>
            <a:r>
              <a:rPr lang="en-US" sz="1800" dirty="0"/>
              <a:t>Thus, the policy of fostering social entrepreneurship education is therefore the general support and training of social entrepreneurs (</a:t>
            </a:r>
            <a:r>
              <a:rPr lang="en-US" sz="1800" dirty="0" err="1">
                <a:hlinkClick r:id="rId2" action="ppaction://hlinkfile" tooltip="Olorundare, 2014 #78"/>
              </a:rPr>
              <a:t>Olorundare</a:t>
            </a:r>
            <a:r>
              <a:rPr lang="en-US" sz="1800" dirty="0">
                <a:hlinkClick r:id="rId2" action="ppaction://hlinkfile" tooltip="Olorundare, 2014 #78"/>
              </a:rPr>
              <a:t> &amp; </a:t>
            </a:r>
            <a:r>
              <a:rPr lang="en-US" sz="1800" dirty="0" err="1">
                <a:hlinkClick r:id="rId2" action="ppaction://hlinkfile" tooltip="Olorundare, 2014 #78"/>
              </a:rPr>
              <a:t>Kayode</a:t>
            </a:r>
            <a:r>
              <a:rPr lang="en-US" sz="1800" dirty="0">
                <a:hlinkClick r:id="rId2" action="ppaction://hlinkfile" tooltip="Olorundare, 2014 #78"/>
              </a:rPr>
              <a:t>, 2014</a:t>
            </a:r>
            <a:r>
              <a:rPr lang="en-US" sz="1800" dirty="0"/>
              <a:t>).</a:t>
            </a:r>
          </a:p>
          <a:p>
            <a:pPr marL="0" indent="0" algn="just">
              <a:lnSpc>
                <a:spcPct val="150000"/>
              </a:lnSpc>
              <a:buNone/>
            </a:pPr>
            <a:endParaRPr lang="en-US" sz="1800" dirty="0"/>
          </a:p>
          <a:p>
            <a:pPr marL="285750" indent="-285750" algn="just">
              <a:lnSpc>
                <a:spcPct val="150000"/>
              </a:lnSpc>
              <a:buFont typeface="Wingdings" pitchFamily="2" charset="2"/>
              <a:buChar char="Ø"/>
            </a:pPr>
            <a:r>
              <a:rPr lang="en-US" sz="1800" dirty="0"/>
              <a:t>Therefore, there exists a debate with regard to whether the training of social entrepreneurs is best conducted within the classroom or not</a:t>
            </a:r>
            <a:r>
              <a:rPr lang="en-US" sz="1800" dirty="0" smtClean="0"/>
              <a:t>.</a:t>
            </a:r>
            <a:endParaRPr lang="en-US" sz="1800" dirty="0"/>
          </a:p>
          <a:p>
            <a:pPr marL="285750" indent="-285750" algn="just">
              <a:lnSpc>
                <a:spcPct val="150000"/>
              </a:lnSpc>
              <a:buFont typeface="Wingdings" pitchFamily="2" charset="2"/>
              <a:buChar char="Ø"/>
            </a:pPr>
            <a:endParaRPr lang="en-US" sz="1800" dirty="0"/>
          </a:p>
          <a:p>
            <a:pPr marL="285750" indent="-285750" algn="just">
              <a:lnSpc>
                <a:spcPct val="150000"/>
              </a:lnSpc>
              <a:buFont typeface="Wingdings" pitchFamily="2" charset="2"/>
              <a:buChar char="Ø"/>
            </a:pPr>
            <a:r>
              <a:rPr lang="en-US" sz="1800" dirty="0"/>
              <a:t>The dominant view is that  entrepreneurs are best  trained  in school (</a:t>
            </a:r>
            <a:r>
              <a:rPr lang="en-US" sz="1800" dirty="0">
                <a:hlinkClick r:id="rId3" action="ppaction://hlinkfile" tooltip="Solomon, 1991 #86"/>
              </a:rPr>
              <a:t>Solomon &amp; Fernald Jr, 1991</a:t>
            </a:r>
            <a:r>
              <a:rPr lang="en-US" sz="1800" dirty="0"/>
              <a:t>).</a:t>
            </a:r>
            <a:endParaRPr lang="en-US" sz="1800" dirty="0">
              <a:solidFill>
                <a:srgbClr val="00206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101413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85800"/>
          </a:xfrm>
        </p:spPr>
        <p:txBody>
          <a:bodyPr/>
          <a:lstStyle/>
          <a:p>
            <a:r>
              <a:rPr lang="en-US" sz="2800" b="1" dirty="0" smtClean="0">
                <a:solidFill>
                  <a:srgbClr val="FF3300"/>
                </a:solidFill>
              </a:rPr>
              <a:t>Background of the Study </a:t>
            </a:r>
            <a:endParaRPr lang="en-US" sz="2800" dirty="0"/>
          </a:p>
        </p:txBody>
      </p:sp>
      <p:sp>
        <p:nvSpPr>
          <p:cNvPr id="3" name="Content Placeholder 2"/>
          <p:cNvSpPr>
            <a:spLocks noGrp="1"/>
          </p:cNvSpPr>
          <p:nvPr>
            <p:ph idx="1"/>
          </p:nvPr>
        </p:nvSpPr>
        <p:spPr>
          <a:xfrm>
            <a:off x="0" y="1143000"/>
            <a:ext cx="9144000" cy="5105400"/>
          </a:xfrm>
        </p:spPr>
        <p:txBody>
          <a:bodyPr/>
          <a:lstStyle/>
          <a:p>
            <a:pPr marL="285750" indent="-285750" algn="just">
              <a:lnSpc>
                <a:spcPct val="150000"/>
              </a:lnSpc>
              <a:buFont typeface="Wingdings" pitchFamily="2" charset="2"/>
              <a:buChar char="Ø"/>
            </a:pPr>
            <a:r>
              <a:rPr lang="en-US" sz="1800" dirty="0"/>
              <a:t>Over a few decades, the Nigeria economy has been challenged by high rates of youth unemployment (</a:t>
            </a:r>
            <a:r>
              <a:rPr lang="en-US" sz="1800" dirty="0" err="1">
                <a:hlinkClick r:id="rId2" action="ppaction://hlinkfile" tooltip="Awogbenle, 2010 #79"/>
              </a:rPr>
              <a:t>Awogbenle</a:t>
            </a:r>
            <a:r>
              <a:rPr lang="en-US" sz="1800" dirty="0">
                <a:hlinkClick r:id="rId2" action="ppaction://hlinkfile" tooltip="Awogbenle, 2010 #79"/>
              </a:rPr>
              <a:t> &amp; </a:t>
            </a:r>
            <a:r>
              <a:rPr lang="en-US" sz="1800" dirty="0" err="1">
                <a:hlinkClick r:id="rId2" action="ppaction://hlinkfile" tooltip="Awogbenle, 2010 #79"/>
              </a:rPr>
              <a:t>Iwuamadi</a:t>
            </a:r>
            <a:r>
              <a:rPr lang="en-US" sz="1800" dirty="0">
                <a:hlinkClick r:id="rId2" action="ppaction://hlinkfile" tooltip="Awogbenle, 2010 #79"/>
              </a:rPr>
              <a:t>, 2010</a:t>
            </a:r>
            <a:r>
              <a:rPr lang="en-US" sz="1800" dirty="0"/>
              <a:t>). </a:t>
            </a:r>
          </a:p>
          <a:p>
            <a:pPr algn="just">
              <a:lnSpc>
                <a:spcPct val="150000"/>
              </a:lnSpc>
            </a:pPr>
            <a:endParaRPr lang="en-US" sz="1000" dirty="0"/>
          </a:p>
          <a:p>
            <a:pPr marL="285750" indent="-285750" algn="just">
              <a:lnSpc>
                <a:spcPct val="150000"/>
              </a:lnSpc>
              <a:buFont typeface="Wingdings" pitchFamily="2" charset="2"/>
              <a:buChar char="Ø"/>
            </a:pPr>
            <a:r>
              <a:rPr lang="en-US" sz="1800" dirty="0"/>
              <a:t>Government needed to partner with Non-governmental </a:t>
            </a:r>
            <a:r>
              <a:rPr lang="en-US" sz="1800" dirty="0" smtClean="0"/>
              <a:t>organizations </a:t>
            </a:r>
            <a:r>
              <a:rPr lang="en-US" sz="1800" dirty="0"/>
              <a:t>to surmount the intractable problems of unemployment and social venture creation.  </a:t>
            </a:r>
          </a:p>
          <a:p>
            <a:pPr algn="just">
              <a:lnSpc>
                <a:spcPct val="150000"/>
              </a:lnSpc>
            </a:pPr>
            <a:endParaRPr lang="en-US" sz="1000" dirty="0"/>
          </a:p>
          <a:p>
            <a:pPr marL="285750" indent="-285750" algn="just">
              <a:lnSpc>
                <a:spcPct val="150000"/>
              </a:lnSpc>
              <a:buFont typeface="Wingdings" pitchFamily="2" charset="2"/>
              <a:buChar char="Ø"/>
            </a:pPr>
            <a:r>
              <a:rPr lang="en-US" sz="1800" dirty="0"/>
              <a:t>In </a:t>
            </a:r>
            <a:r>
              <a:rPr lang="en-US" sz="1800" dirty="0" smtClean="0"/>
              <a:t>2000, </a:t>
            </a:r>
            <a:r>
              <a:rPr lang="en-US" sz="1800" dirty="0"/>
              <a:t>the Nigeria Government introduced entrepreneurial education module in the University curriculums as part of its initiatives in promoting self-employment.</a:t>
            </a:r>
          </a:p>
          <a:p>
            <a:pPr algn="just">
              <a:lnSpc>
                <a:spcPct val="150000"/>
              </a:lnSpc>
            </a:pPr>
            <a:endParaRPr lang="en-US" sz="1600" dirty="0"/>
          </a:p>
          <a:p>
            <a:pPr marL="285750" indent="-285750" algn="just">
              <a:lnSpc>
                <a:spcPct val="150000"/>
              </a:lnSpc>
              <a:buFont typeface="Wingdings" pitchFamily="2" charset="2"/>
              <a:buChar char="Ø"/>
            </a:pPr>
            <a:r>
              <a:rPr lang="en-US" sz="1800" dirty="0"/>
              <a:t>The main purpose of the initiative was to provide graduates with adequate entrepreneurial skills to improve the employability in the labor market, ultimately contribute to ameliorating associated social problems in the society</a:t>
            </a:r>
            <a:r>
              <a:rPr lang="en-US" sz="1800" b="1" dirty="0"/>
              <a:t>.</a:t>
            </a:r>
            <a:r>
              <a:rPr lang="en-US" sz="18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624"/>
            <a:ext cx="8229600" cy="945976"/>
          </a:xfrm>
        </p:spPr>
        <p:txBody>
          <a:bodyPr/>
          <a:lstStyle/>
          <a:p>
            <a:r>
              <a:rPr lang="en-US" sz="3200" b="1" dirty="0">
                <a:solidFill>
                  <a:srgbClr val="FF3300"/>
                </a:solidFill>
              </a:rPr>
              <a:t>Background of the </a:t>
            </a:r>
            <a:r>
              <a:rPr lang="en-US" sz="3200" b="1" dirty="0" smtClean="0">
                <a:solidFill>
                  <a:srgbClr val="FF3300"/>
                </a:solidFill>
              </a:rPr>
              <a:t>Study Contd.  </a:t>
            </a:r>
            <a:endParaRPr lang="en-US" sz="3200" dirty="0"/>
          </a:p>
        </p:txBody>
      </p:sp>
      <p:sp>
        <p:nvSpPr>
          <p:cNvPr id="3" name="Content Placeholder 2"/>
          <p:cNvSpPr>
            <a:spLocks noGrp="1"/>
          </p:cNvSpPr>
          <p:nvPr>
            <p:ph idx="1"/>
          </p:nvPr>
        </p:nvSpPr>
        <p:spPr>
          <a:xfrm>
            <a:off x="76200" y="838200"/>
            <a:ext cx="9067800" cy="5486400"/>
          </a:xfrm>
        </p:spPr>
        <p:txBody>
          <a:bodyPr/>
          <a:lstStyle/>
          <a:p>
            <a:pPr marL="0" indent="0" algn="just">
              <a:buNone/>
            </a:pPr>
            <a:endParaRPr lang="en-US" sz="1800" dirty="0"/>
          </a:p>
          <a:p>
            <a:pPr algn="just">
              <a:lnSpc>
                <a:spcPct val="150000"/>
              </a:lnSpc>
              <a:buFont typeface="Wingdings" panose="05000000000000000000" pitchFamily="2" charset="2"/>
              <a:buChar char="Ø"/>
            </a:pPr>
            <a:r>
              <a:rPr lang="en-US" sz="1800" dirty="0" smtClean="0"/>
              <a:t>This study investigates </a:t>
            </a:r>
            <a:r>
              <a:rPr lang="en-US" sz="1800" dirty="0"/>
              <a:t>the role of social entrepreneurship education to the development of students’ social entrepreneurial self-efficacy and intentions in Nigerian universities. Additionally, the </a:t>
            </a:r>
            <a:r>
              <a:rPr lang="en-US" sz="1800" dirty="0" smtClean="0"/>
              <a:t>study examined </a:t>
            </a:r>
            <a:r>
              <a:rPr lang="en-US" sz="1800" dirty="0"/>
              <a:t>the relationship that exists between students’ self-efficacy and intentions to create social venture. </a:t>
            </a:r>
            <a:endParaRPr lang="en-US" sz="1800" dirty="0" smtClean="0"/>
          </a:p>
          <a:p>
            <a:pPr algn="just">
              <a:lnSpc>
                <a:spcPct val="150000"/>
              </a:lnSpc>
              <a:buFont typeface="Wingdings" panose="05000000000000000000" pitchFamily="2" charset="2"/>
              <a:buChar char="Ø"/>
            </a:pPr>
            <a:endParaRPr lang="en-US" sz="1050" dirty="0"/>
          </a:p>
          <a:p>
            <a:pPr algn="just">
              <a:lnSpc>
                <a:spcPct val="150000"/>
              </a:lnSpc>
              <a:buFont typeface="Wingdings" panose="05000000000000000000" pitchFamily="2" charset="2"/>
              <a:buChar char="Ø"/>
            </a:pPr>
            <a:r>
              <a:rPr lang="en-US" sz="1800" dirty="0" smtClean="0"/>
              <a:t>However</a:t>
            </a:r>
            <a:r>
              <a:rPr lang="en-US" sz="1800" dirty="0"/>
              <a:t>, it recognizes the development and the teaching of social entrepreneurship modules in most Nigerian universities with the purpose of equipping students to become job creators and originators</a:t>
            </a:r>
            <a:r>
              <a:rPr lang="en-US" sz="1800" dirty="0" smtClean="0"/>
              <a:t>.</a:t>
            </a:r>
          </a:p>
          <a:p>
            <a:pPr algn="just">
              <a:lnSpc>
                <a:spcPct val="150000"/>
              </a:lnSpc>
              <a:buFont typeface="Wingdings" panose="05000000000000000000" pitchFamily="2" charset="2"/>
              <a:buChar char="Ø"/>
            </a:pPr>
            <a:endParaRPr lang="en-US" sz="800" dirty="0"/>
          </a:p>
          <a:p>
            <a:pPr marL="285750" indent="-285750" algn="just">
              <a:lnSpc>
                <a:spcPct val="150000"/>
              </a:lnSpc>
              <a:buFont typeface="Wingdings" pitchFamily="2" charset="2"/>
              <a:buChar char="Ø"/>
            </a:pPr>
            <a:r>
              <a:rPr lang="en-US" sz="1800" dirty="0"/>
              <a:t>Therefore, the main aim of this research  is to explore  the dimensions of pedagogical techniques and contents of social entrepreneurial in the selected Nigerian Universities and its influence on </a:t>
            </a:r>
            <a:r>
              <a:rPr lang="en-US" sz="1800" dirty="0" smtClean="0"/>
              <a:t>self-efficacy </a:t>
            </a:r>
            <a:r>
              <a:rPr lang="en-US" sz="1800" dirty="0"/>
              <a:t>and </a:t>
            </a:r>
            <a:r>
              <a:rPr lang="en-US" sz="1800" dirty="0" smtClean="0"/>
              <a:t>students’ intentions </a:t>
            </a:r>
            <a:r>
              <a:rPr lang="en-US" sz="1800" dirty="0"/>
              <a:t>to create social </a:t>
            </a:r>
            <a:r>
              <a:rPr lang="en-US" sz="1800" dirty="0" smtClean="0"/>
              <a:t>venture. </a:t>
            </a:r>
          </a:p>
          <a:p>
            <a:pPr marL="285750" indent="-285750" algn="just">
              <a:lnSpc>
                <a:spcPct val="150000"/>
              </a:lnSpc>
              <a:buFont typeface="Wingdings" pitchFamily="2" charset="2"/>
              <a:buChar char="Ø"/>
            </a:pPr>
            <a:endParaRPr lang="en-US" sz="1800" dirty="0"/>
          </a:p>
          <a:p>
            <a:pPr algn="just"/>
            <a:endParaRPr lang="en-US" sz="1800" dirty="0"/>
          </a:p>
        </p:txBody>
      </p:sp>
    </p:spTree>
    <p:extLst>
      <p:ext uri="{BB962C8B-B14F-4D97-AF65-F5344CB8AC3E}">
        <p14:creationId xmlns:p14="http://schemas.microsoft.com/office/powerpoint/2010/main" val="411798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624"/>
            <a:ext cx="8229600" cy="945976"/>
          </a:xfrm>
        </p:spPr>
        <p:txBody>
          <a:bodyPr/>
          <a:lstStyle/>
          <a:p>
            <a:r>
              <a:rPr lang="en-US" sz="2800" b="1" dirty="0" smtClean="0">
                <a:solidFill>
                  <a:srgbClr val="FF0000"/>
                </a:solidFill>
                <a:latin typeface="Times New Roman" pitchFamily="18" charset="0"/>
                <a:cs typeface="Times New Roman" pitchFamily="18" charset="0"/>
              </a:rPr>
              <a:t/>
            </a:r>
            <a:br>
              <a:rPr lang="en-US" sz="2800" b="1" dirty="0" smtClean="0">
                <a:solidFill>
                  <a:srgbClr val="FF0000"/>
                </a:solidFill>
                <a:latin typeface="Times New Roman" pitchFamily="18" charset="0"/>
                <a:cs typeface="Times New Roman" pitchFamily="18" charset="0"/>
              </a:rPr>
            </a:br>
            <a:r>
              <a:rPr lang="en-US" sz="2800" b="1" dirty="0" smtClean="0">
                <a:solidFill>
                  <a:srgbClr val="FF0000"/>
                </a:solidFill>
                <a:latin typeface="Times New Roman" pitchFamily="18" charset="0"/>
                <a:cs typeface="Times New Roman" pitchFamily="18" charset="0"/>
              </a:rPr>
              <a:t>Literature Review</a:t>
            </a:r>
            <a:r>
              <a:rPr lang="en-US" sz="2800" dirty="0" smtClean="0">
                <a:solidFill>
                  <a:srgbClr val="FF0000"/>
                </a:solidFill>
                <a:latin typeface="Times New Roman" pitchFamily="18" charset="0"/>
                <a:cs typeface="Times New Roman" pitchFamily="18" charset="0"/>
              </a:rPr>
              <a:t/>
            </a:r>
            <a:br>
              <a:rPr lang="en-US" sz="2800" dirty="0" smtClean="0">
                <a:solidFill>
                  <a:srgbClr val="FF0000"/>
                </a:solidFill>
                <a:latin typeface="Times New Roman" pitchFamily="18" charset="0"/>
                <a:cs typeface="Times New Roman" pitchFamily="18" charset="0"/>
              </a:rPr>
            </a:br>
            <a:endParaRPr lang="en-US" sz="2800" dirty="0">
              <a:solidFill>
                <a:srgbClr val="FF0000"/>
              </a:solidFill>
            </a:endParaRPr>
          </a:p>
        </p:txBody>
      </p:sp>
      <p:sp>
        <p:nvSpPr>
          <p:cNvPr id="3" name="Content Placeholder 2"/>
          <p:cNvSpPr>
            <a:spLocks noGrp="1"/>
          </p:cNvSpPr>
          <p:nvPr>
            <p:ph idx="1"/>
          </p:nvPr>
        </p:nvSpPr>
        <p:spPr>
          <a:xfrm>
            <a:off x="0" y="1143000"/>
            <a:ext cx="9144000" cy="5181600"/>
          </a:xfrm>
        </p:spPr>
        <p:txBody>
          <a:bodyPr/>
          <a:lstStyle/>
          <a:p>
            <a:pPr marL="285750" indent="-285750" algn="just">
              <a:buFont typeface="Wingdings" panose="05000000000000000000" pitchFamily="2" charset="2"/>
              <a:buChar char="Ø"/>
            </a:pPr>
            <a:r>
              <a:rPr lang="en-US" sz="1800" dirty="0"/>
              <a:t>This research study put forward the explanations on social entrepreneurship education and social ventures creation in Nigerian Universities. </a:t>
            </a:r>
          </a:p>
          <a:p>
            <a:pPr marL="0" indent="0" algn="just">
              <a:buNone/>
            </a:pPr>
            <a:endParaRPr lang="en-US" sz="1100" dirty="0"/>
          </a:p>
          <a:p>
            <a:pPr marL="285750" indent="-285750" algn="just">
              <a:buFont typeface="Wingdings" panose="05000000000000000000" pitchFamily="2" charset="2"/>
              <a:buChar char="Ø"/>
            </a:pPr>
            <a:r>
              <a:rPr lang="en-US" sz="1800" dirty="0"/>
              <a:t>This literature will be reviewed in this section and the different perspectives on social entrepreneurship education will be discussed. </a:t>
            </a:r>
          </a:p>
          <a:p>
            <a:pPr algn="just"/>
            <a:endParaRPr lang="en-US" sz="300" dirty="0"/>
          </a:p>
          <a:p>
            <a:pPr marL="285750" indent="-285750" algn="just">
              <a:buFont typeface="Wingdings" panose="05000000000000000000" pitchFamily="2" charset="2"/>
              <a:buChar char="Ø"/>
            </a:pPr>
            <a:r>
              <a:rPr lang="en-US" sz="1800" dirty="0"/>
              <a:t>Social entrepreneurship may be understood broadly in terms of economy, education,  research, and in social terms (</a:t>
            </a:r>
            <a:r>
              <a:rPr lang="en-US" sz="1800" dirty="0" err="1">
                <a:hlinkClick r:id="rId2" action="ppaction://hlinkfile" tooltip="Leadbeater, 1997 #47"/>
              </a:rPr>
              <a:t>Leadbeater</a:t>
            </a:r>
            <a:r>
              <a:rPr lang="en-US" sz="1800" dirty="0">
                <a:hlinkClick r:id="rId2" action="ppaction://hlinkfile" tooltip="Leadbeater, 1997 #47"/>
              </a:rPr>
              <a:t>, 1997</a:t>
            </a:r>
            <a:r>
              <a:rPr lang="en-US" sz="1800" dirty="0"/>
              <a:t>). </a:t>
            </a:r>
          </a:p>
          <a:p>
            <a:pPr algn="just"/>
            <a:endParaRPr lang="en-US" sz="600" dirty="0"/>
          </a:p>
          <a:p>
            <a:pPr marL="285750" indent="-285750" algn="just">
              <a:buFont typeface="Wingdings" panose="05000000000000000000" pitchFamily="2" charset="2"/>
              <a:buChar char="Ø"/>
            </a:pPr>
            <a:r>
              <a:rPr lang="en-US" sz="1800" dirty="0"/>
              <a:t>This has made researchers to attempt at conceptualizing social entrepreneurship with the contexts of public sector, community enterprises, and relief </a:t>
            </a:r>
            <a:r>
              <a:rPr lang="en-US" sz="1800" dirty="0" err="1"/>
              <a:t>organisations</a:t>
            </a:r>
            <a:r>
              <a:rPr lang="en-US" sz="1800" dirty="0"/>
              <a:t>, among others. </a:t>
            </a:r>
          </a:p>
          <a:p>
            <a:pPr algn="just"/>
            <a:endParaRPr lang="en-US" sz="300" dirty="0"/>
          </a:p>
          <a:p>
            <a:pPr marL="285750" indent="-285750" algn="just">
              <a:buFont typeface="Wingdings" panose="05000000000000000000" pitchFamily="2" charset="2"/>
              <a:buChar char="Ø"/>
            </a:pPr>
            <a:r>
              <a:rPr lang="en-US" sz="1800" dirty="0"/>
              <a:t>Dees &amp; Anderson (</a:t>
            </a:r>
            <a:r>
              <a:rPr lang="en-US" sz="1800" dirty="0">
                <a:hlinkClick r:id="rId3" action="ppaction://hlinkfile" tooltip="Dees, 2006 #41"/>
              </a:rPr>
              <a:t>2006</a:t>
            </a:r>
            <a:r>
              <a:rPr lang="en-US" sz="1800" dirty="0"/>
              <a:t>) in their study indicated three challenges faced in social entrepreneurship education. </a:t>
            </a:r>
          </a:p>
          <a:p>
            <a:pPr algn="just"/>
            <a:endParaRPr lang="en-US" sz="500" dirty="0"/>
          </a:p>
          <a:p>
            <a:pPr marL="285750" indent="-285750" algn="just">
              <a:buFont typeface="Wingdings" panose="05000000000000000000" pitchFamily="2" charset="2"/>
              <a:buChar char="Ø"/>
            </a:pPr>
            <a:r>
              <a:rPr lang="en-US" sz="1800" dirty="0"/>
              <a:t>The first problem concerns how to teach and learn social entrepreneurship education against a background of non-existing laid down approach to guide relevant faculties. </a:t>
            </a:r>
          </a:p>
          <a:p>
            <a:pPr algn="just"/>
            <a:endParaRPr lang="en-US" sz="500" dirty="0"/>
          </a:p>
          <a:p>
            <a:pPr marL="285750" indent="-285750" algn="just">
              <a:buFont typeface="Wingdings" panose="05000000000000000000" pitchFamily="2" charset="2"/>
              <a:buChar char="Ø"/>
            </a:pPr>
            <a:r>
              <a:rPr lang="en-US" sz="1800" dirty="0"/>
              <a:t>Secondly, social entrepreneurship is still considered as a venture by most Universities or colleges instead of being considered as a field of study. </a:t>
            </a:r>
          </a:p>
          <a:p>
            <a:endParaRPr lang="en-US" sz="1800" dirty="0"/>
          </a:p>
        </p:txBody>
      </p:sp>
    </p:spTree>
    <p:extLst>
      <p:ext uri="{BB962C8B-B14F-4D97-AF65-F5344CB8AC3E}">
        <p14:creationId xmlns:p14="http://schemas.microsoft.com/office/powerpoint/2010/main" val="2314810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4624"/>
            <a:ext cx="8229600" cy="945976"/>
          </a:xfrm>
        </p:spPr>
        <p:txBody>
          <a:bodyPr/>
          <a:lstStyle/>
          <a:p>
            <a:r>
              <a:rPr lang="en-US" sz="2800" b="1" dirty="0" smtClean="0">
                <a:solidFill>
                  <a:srgbClr val="FF0000"/>
                </a:solidFill>
                <a:latin typeface="Times New Roman" pitchFamily="18" charset="0"/>
                <a:cs typeface="Times New Roman" pitchFamily="18" charset="0"/>
              </a:rPr>
              <a:t/>
            </a:r>
            <a:br>
              <a:rPr lang="en-US" sz="2800" b="1" dirty="0" smtClean="0">
                <a:solidFill>
                  <a:srgbClr val="FF0000"/>
                </a:solidFill>
                <a:latin typeface="Times New Roman" pitchFamily="18" charset="0"/>
                <a:cs typeface="Times New Roman" pitchFamily="18" charset="0"/>
              </a:rPr>
            </a:br>
            <a:r>
              <a:rPr lang="en-US" sz="2800" b="1" dirty="0" smtClean="0">
                <a:solidFill>
                  <a:srgbClr val="FF0000"/>
                </a:solidFill>
                <a:latin typeface="Times New Roman" pitchFamily="18" charset="0"/>
                <a:cs typeface="Times New Roman" pitchFamily="18" charset="0"/>
              </a:rPr>
              <a:t>Literature Review Contd.</a:t>
            </a:r>
            <a:r>
              <a:rPr lang="en-US" dirty="0">
                <a:solidFill>
                  <a:srgbClr val="FF0000"/>
                </a:solidFill>
                <a:latin typeface="Times New Roman" pitchFamily="18" charset="0"/>
                <a:cs typeface="Times New Roman" pitchFamily="18" charset="0"/>
              </a:rPr>
              <a:t/>
            </a:r>
            <a:br>
              <a:rPr lang="en-US" dirty="0">
                <a:solidFill>
                  <a:srgbClr val="FF000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0" y="990600"/>
            <a:ext cx="9067800" cy="4525963"/>
          </a:xfrm>
        </p:spPr>
        <p:txBody>
          <a:bodyPr/>
          <a:lstStyle/>
          <a:p>
            <a:pPr marL="285750" indent="-285750" algn="just">
              <a:lnSpc>
                <a:spcPct val="150000"/>
              </a:lnSpc>
              <a:buFont typeface="Wingdings" pitchFamily="2" charset="2"/>
              <a:buChar char="Ø"/>
            </a:pPr>
            <a:r>
              <a:rPr lang="en-US" sz="1800" dirty="0"/>
              <a:t>The last problem relates to student motivation. </a:t>
            </a:r>
            <a:endParaRPr lang="en-US" sz="1600" dirty="0"/>
          </a:p>
          <a:p>
            <a:pPr marL="285750" indent="-285750" algn="just">
              <a:lnSpc>
                <a:spcPct val="150000"/>
              </a:lnSpc>
              <a:buFont typeface="Wingdings" pitchFamily="2" charset="2"/>
              <a:buChar char="Ø"/>
            </a:pPr>
            <a:r>
              <a:rPr lang="en-US" sz="1800" dirty="0"/>
              <a:t>Social entrepreneurship education should not be learning the art of generating income. </a:t>
            </a:r>
          </a:p>
          <a:p>
            <a:pPr marL="285750" indent="-285750" algn="just">
              <a:lnSpc>
                <a:spcPct val="150000"/>
              </a:lnSpc>
              <a:buFont typeface="Wingdings" pitchFamily="2" charset="2"/>
              <a:buChar char="Ø"/>
            </a:pPr>
            <a:r>
              <a:rPr lang="en-US" sz="1800" dirty="0"/>
              <a:t>Rather, students are interested in educational institutions that assist and equip them with innovation and creativity skills that are oriented towards problem-solving.</a:t>
            </a:r>
          </a:p>
          <a:p>
            <a:pPr marL="285750" indent="-285750" algn="just">
              <a:lnSpc>
                <a:spcPct val="150000"/>
              </a:lnSpc>
              <a:buFont typeface="Wingdings" pitchFamily="2" charset="2"/>
              <a:buChar char="Ø"/>
            </a:pPr>
            <a:r>
              <a:rPr lang="en-US" sz="1800" dirty="0"/>
              <a:t>As argued by (</a:t>
            </a:r>
            <a:r>
              <a:rPr lang="en-US" sz="1800" dirty="0">
                <a:hlinkClick r:id="rId2" action="ppaction://hlinkfile" tooltip="Austin, 2006 #25"/>
              </a:rPr>
              <a:t>Austin et al., 2006</a:t>
            </a:r>
            <a:r>
              <a:rPr lang="en-US" sz="1800" dirty="0"/>
              <a:t>), the primary concern should be on ensuring that students appreciate  social entrepreneurship  in a manner which creates value for the society. </a:t>
            </a:r>
          </a:p>
          <a:p>
            <a:pPr marL="0" indent="0" algn="just">
              <a:lnSpc>
                <a:spcPct val="150000"/>
              </a:lnSpc>
              <a:buNone/>
            </a:pPr>
            <a:endParaRPr lang="en-US" sz="100" dirty="0"/>
          </a:p>
          <a:p>
            <a:pPr marL="285750" indent="-285750" algn="just">
              <a:lnSpc>
                <a:spcPct val="150000"/>
              </a:lnSpc>
              <a:buFont typeface="Wingdings" pitchFamily="2" charset="2"/>
              <a:buChar char="Ø"/>
            </a:pPr>
            <a:r>
              <a:rPr lang="en-US" sz="1800" dirty="0"/>
              <a:t>Furthermore, it is incumbent upon students to understand that in order to realize organizational mandate, materials can be obtained from a variety of sources such as charity organizations, support from the state, generous contributions from individuals or companies and revenue generated from business ventures. </a:t>
            </a:r>
          </a:p>
          <a:p>
            <a:endParaRPr lang="en-US" sz="1800" dirty="0"/>
          </a:p>
        </p:txBody>
      </p:sp>
    </p:spTree>
    <p:extLst>
      <p:ext uri="{BB962C8B-B14F-4D97-AF65-F5344CB8AC3E}">
        <p14:creationId xmlns:p14="http://schemas.microsoft.com/office/powerpoint/2010/main" val="656760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lstStyle/>
          <a:p>
            <a:r>
              <a:rPr lang="en-ZA" sz="2800" b="1" dirty="0" smtClean="0">
                <a:solidFill>
                  <a:srgbClr val="FF0000"/>
                </a:solidFill>
              </a:rPr>
              <a:t>Research Objectives &amp; Questions </a:t>
            </a:r>
            <a:r>
              <a:rPr lang="en-ZA" b="1" dirty="0" smtClean="0">
                <a:solidFill>
                  <a:srgbClr val="FF0000"/>
                </a:solidFill>
              </a:rPr>
              <a:t>	</a:t>
            </a:r>
            <a:endParaRPr lang="en-ZA" b="1" dirty="0">
              <a:solidFill>
                <a:srgbClr val="FF0000"/>
              </a:solidFill>
            </a:endParaRPr>
          </a:p>
        </p:txBody>
      </p:sp>
      <p:sp>
        <p:nvSpPr>
          <p:cNvPr id="3" name="Content Placeholder 2"/>
          <p:cNvSpPr>
            <a:spLocks noGrp="1"/>
          </p:cNvSpPr>
          <p:nvPr>
            <p:ph idx="1"/>
          </p:nvPr>
        </p:nvSpPr>
        <p:spPr>
          <a:xfrm>
            <a:off x="107504" y="1124744"/>
            <a:ext cx="9036496" cy="5256584"/>
          </a:xfrm>
        </p:spPr>
        <p:txBody>
          <a:bodyPr/>
          <a:lstStyle/>
          <a:p>
            <a:endParaRPr lang="en-US" sz="1800" b="1" dirty="0" smtClean="0"/>
          </a:p>
          <a:p>
            <a:r>
              <a:rPr lang="en-US" sz="1800" b="1" dirty="0" smtClean="0">
                <a:solidFill>
                  <a:srgbClr val="FF0000"/>
                </a:solidFill>
              </a:rPr>
              <a:t>Research </a:t>
            </a:r>
            <a:r>
              <a:rPr lang="en-US" sz="1800" b="1" dirty="0">
                <a:solidFill>
                  <a:srgbClr val="FF0000"/>
                </a:solidFill>
              </a:rPr>
              <a:t>objectives </a:t>
            </a:r>
            <a:endParaRPr lang="en-US" sz="1800" dirty="0">
              <a:solidFill>
                <a:srgbClr val="FF0000"/>
              </a:solidFill>
            </a:endParaRPr>
          </a:p>
          <a:p>
            <a:pPr lvl="0"/>
            <a:endParaRPr lang="en-US" sz="1800" dirty="0" smtClean="0"/>
          </a:p>
          <a:p>
            <a:pPr marL="400050" lvl="0" indent="-400050" algn="just">
              <a:buFont typeface="+mj-lt"/>
              <a:buAutoNum type="romanLcPeriod"/>
            </a:pPr>
            <a:r>
              <a:rPr lang="en-US" sz="1800" dirty="0" smtClean="0"/>
              <a:t>To </a:t>
            </a:r>
            <a:r>
              <a:rPr lang="en-US" sz="1800" dirty="0"/>
              <a:t>investigate the role of social entrepreneurship education in the development of students’ social entrepreneurial self-efficacy and intentions in Nigerian universities. </a:t>
            </a:r>
          </a:p>
          <a:p>
            <a:pPr marL="400050" lvl="0" indent="-400050" algn="just">
              <a:buFont typeface="+mj-lt"/>
              <a:buAutoNum type="romanLcPeriod"/>
            </a:pPr>
            <a:endParaRPr lang="en-US" sz="1800" dirty="0" smtClean="0"/>
          </a:p>
          <a:p>
            <a:pPr marL="400050" lvl="0" indent="-400050" algn="just">
              <a:buFont typeface="+mj-lt"/>
              <a:buAutoNum type="romanLcPeriod"/>
            </a:pPr>
            <a:r>
              <a:rPr lang="en-US" sz="1800" dirty="0" smtClean="0"/>
              <a:t>To examine </a:t>
            </a:r>
            <a:r>
              <a:rPr lang="en-US" sz="1800" dirty="0"/>
              <a:t>the relationship that exists between self-efficacy and students’ intentions to create social venture</a:t>
            </a:r>
            <a:r>
              <a:rPr lang="en-US" sz="1800" dirty="0" smtClean="0"/>
              <a:t>.</a:t>
            </a:r>
          </a:p>
          <a:p>
            <a:pPr marL="0" lvl="0" indent="0">
              <a:buNone/>
            </a:pPr>
            <a:r>
              <a:rPr lang="en-US" sz="1800" dirty="0"/>
              <a:t> </a:t>
            </a:r>
          </a:p>
          <a:p>
            <a:r>
              <a:rPr lang="en-US" sz="1800" b="1" dirty="0" smtClean="0">
                <a:solidFill>
                  <a:srgbClr val="FF0000"/>
                </a:solidFill>
              </a:rPr>
              <a:t>Research </a:t>
            </a:r>
            <a:r>
              <a:rPr lang="en-US" sz="1800" b="1" dirty="0">
                <a:solidFill>
                  <a:srgbClr val="FF0000"/>
                </a:solidFill>
              </a:rPr>
              <a:t>Questions </a:t>
            </a:r>
            <a:endParaRPr lang="en-US" sz="1800" dirty="0">
              <a:solidFill>
                <a:srgbClr val="FF0000"/>
              </a:solidFill>
            </a:endParaRPr>
          </a:p>
          <a:p>
            <a:pPr lvl="0"/>
            <a:endParaRPr lang="en-US" sz="1800" dirty="0" smtClean="0"/>
          </a:p>
          <a:p>
            <a:pPr marL="400050" lvl="0" indent="-400050" algn="just">
              <a:buFont typeface="+mj-lt"/>
              <a:buAutoNum type="romanLcPeriod"/>
            </a:pPr>
            <a:r>
              <a:rPr lang="en-US" sz="1800" dirty="0" smtClean="0"/>
              <a:t>What </a:t>
            </a:r>
            <a:r>
              <a:rPr lang="en-US" sz="1800" dirty="0"/>
              <a:t>are the roles of social entrepreneurship education in the development of students’ social entrepreneurial self-efficacy and intentions in Nigerian universities? </a:t>
            </a:r>
          </a:p>
          <a:p>
            <a:pPr marL="400050" lvl="0" indent="-400050" algn="just">
              <a:buFont typeface="+mj-lt"/>
              <a:buAutoNum type="romanLcPeriod"/>
            </a:pPr>
            <a:endParaRPr lang="en-US" sz="1800" dirty="0" smtClean="0"/>
          </a:p>
          <a:p>
            <a:pPr marL="400050" lvl="0" indent="-400050" algn="just">
              <a:buFont typeface="+mj-lt"/>
              <a:buAutoNum type="romanLcPeriod"/>
            </a:pPr>
            <a:r>
              <a:rPr lang="en-US" sz="1800" dirty="0" smtClean="0"/>
              <a:t>What </a:t>
            </a:r>
            <a:r>
              <a:rPr lang="en-US" sz="1800" dirty="0"/>
              <a:t>is the relationship that exist between self-efficacy and students’ intentions to create social venture?</a:t>
            </a:r>
          </a:p>
          <a:p>
            <a:pPr algn="just">
              <a:buFont typeface="Arial" pitchFamily="34" charset="0"/>
              <a:buChar char="•"/>
            </a:pPr>
            <a:endParaRPr lang="en-US" sz="1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3788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762000"/>
          </a:xfrm>
        </p:spPr>
        <p:txBody>
          <a:bodyPr/>
          <a:lstStyle/>
          <a:p>
            <a:r>
              <a:rPr lang="en-US" sz="2800" b="1" dirty="0" smtClean="0">
                <a:solidFill>
                  <a:srgbClr val="FF0000"/>
                </a:solidFill>
              </a:rPr>
              <a:t>Theoretical/Conceptual Framework</a:t>
            </a:r>
            <a:endParaRPr lang="en-ZA" sz="2800" b="1" dirty="0">
              <a:solidFill>
                <a:srgbClr val="FF0000"/>
              </a:solidFill>
            </a:endParaRPr>
          </a:p>
        </p:txBody>
      </p:sp>
      <p:sp>
        <p:nvSpPr>
          <p:cNvPr id="3" name="Content Placeholder 2"/>
          <p:cNvSpPr>
            <a:spLocks noGrp="1"/>
          </p:cNvSpPr>
          <p:nvPr>
            <p:ph idx="1"/>
          </p:nvPr>
        </p:nvSpPr>
        <p:spPr>
          <a:xfrm>
            <a:off x="0" y="1124974"/>
            <a:ext cx="9067800" cy="5476415"/>
          </a:xfrm>
        </p:spPr>
        <p:txBody>
          <a:bodyPr/>
          <a:lstStyle/>
          <a:p>
            <a:pPr algn="just">
              <a:buFont typeface="Wingdings" panose="05000000000000000000" pitchFamily="2" charset="2"/>
              <a:buChar char="Ø"/>
            </a:pPr>
            <a:r>
              <a:rPr lang="en-US" sz="2000" dirty="0"/>
              <a:t>The theory of planned behavior was developed by </a:t>
            </a:r>
            <a:r>
              <a:rPr lang="en-US" sz="2000" dirty="0" err="1"/>
              <a:t>Ajzen</a:t>
            </a:r>
            <a:r>
              <a:rPr lang="en-US" sz="2000" dirty="0"/>
              <a:t>, (</a:t>
            </a:r>
            <a:r>
              <a:rPr lang="en-US" sz="2000" dirty="0">
                <a:hlinkClick r:id="rId3" action="ppaction://hlinkfile" tooltip="Ajzen, 1991 #63"/>
              </a:rPr>
              <a:t>1991</a:t>
            </a:r>
            <a:r>
              <a:rPr lang="en-US" sz="2000" dirty="0"/>
              <a:t>) and it was used to predict individual’s behavior, attitude and intentions. Hence, The theory will explain the attitude, intentions and behavior of students in this study. </a:t>
            </a:r>
            <a:endParaRPr lang="en-US" sz="2000" dirty="0" smtClean="0"/>
          </a:p>
        </p:txBody>
      </p:sp>
      <p:sp>
        <p:nvSpPr>
          <p:cNvPr id="12" name="Text Box 2"/>
          <p:cNvSpPr txBox="1">
            <a:spLocks noChangeArrowheads="1"/>
          </p:cNvSpPr>
          <p:nvPr/>
        </p:nvSpPr>
        <p:spPr bwMode="auto">
          <a:xfrm>
            <a:off x="228600" y="3200400"/>
            <a:ext cx="1358900" cy="1752599"/>
          </a:xfrm>
          <a:prstGeom prst="rect">
            <a:avLst/>
          </a:prstGeom>
          <a:solidFill>
            <a:srgbClr val="4472C4"/>
          </a:solidFill>
          <a:ln w="190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Pedagogical Techniques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sz="1400" b="1" dirty="0" smtClean="0">
                <a:latin typeface="Calibri" panose="020F0502020204030204" pitchFamily="34" charset="0"/>
                <a:ea typeface="Calibri" panose="020F0502020204030204" pitchFamily="34" charset="0"/>
                <a:cs typeface="Times New Roman" panose="02020603050405020304" pitchFamily="18" charset="0"/>
              </a:rPr>
              <a:t>Seminar</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Internship </a:t>
            </a:r>
            <a:endParaRPr lang="en-US" altLang="en-US" sz="1400" b="1"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4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Case</a:t>
            </a:r>
            <a:r>
              <a:rPr kumimoji="0" lang="en-US" altLang="en-US" sz="1400" b="1" i="0" u="none" strike="noStrike" cap="none" normalizeH="0" dirty="0" smtClean="0">
                <a:ln>
                  <a:noFill/>
                </a:ln>
                <a:solidFill>
                  <a:schemeClr val="tx1"/>
                </a:solidFill>
                <a:effectLst/>
                <a:latin typeface="Calibri" panose="020F0502020204030204" pitchFamily="34" charset="0"/>
                <a:cs typeface="Times New Roman" panose="02020603050405020304" pitchFamily="18" charset="0"/>
              </a:rPr>
              <a:t> study</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sz="1400" b="1" baseline="0" dirty="0" smtClean="0">
                <a:latin typeface="Calibri" panose="020F0502020204030204" pitchFamily="34" charset="0"/>
                <a:cs typeface="Times New Roman" panose="02020603050405020304" pitchFamily="18" charset="0"/>
              </a:rPr>
              <a:t>Networking</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400" b="1" i="0" u="none" strike="noStrike" cap="none" normalizeH="0" dirty="0" smtClean="0">
                <a:ln>
                  <a:noFill/>
                </a:ln>
                <a:solidFill>
                  <a:schemeClr val="tx1"/>
                </a:solidFill>
                <a:effectLst/>
                <a:latin typeface="Calibri" panose="020F0502020204030204" pitchFamily="34" charset="0"/>
                <a:cs typeface="Times New Roman" panose="02020603050405020304" pitchFamily="18" charset="0"/>
              </a:rPr>
              <a:t>Discussion </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13" name="Text Box 6"/>
          <p:cNvSpPr txBox="1">
            <a:spLocks noChangeArrowheads="1"/>
          </p:cNvSpPr>
          <p:nvPr/>
        </p:nvSpPr>
        <p:spPr bwMode="auto">
          <a:xfrm>
            <a:off x="1780931" y="3200400"/>
            <a:ext cx="1352794" cy="1855518"/>
          </a:xfrm>
          <a:prstGeom prst="rect">
            <a:avLst/>
          </a:prstGeom>
          <a:solidFill>
            <a:srgbClr val="4472C4"/>
          </a:solidFill>
          <a:ln w="190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Pedagogical Contents </a:t>
            </a:r>
          </a:p>
          <a:p>
            <a:pPr marL="285750" marR="0" lvl="0" indent="-285750" algn="l" defTabSz="914400" rtl="0" eaLnBrk="0" fontAlgn="base" latinLnBrk="0" hangingPunct="0">
              <a:spcBef>
                <a:spcPct val="0"/>
              </a:spcBef>
              <a:spcAft>
                <a:spcPct val="0"/>
              </a:spcAft>
              <a:buClrTx/>
              <a:buSzTx/>
              <a:buFont typeface="Wingdings" panose="05000000000000000000" pitchFamily="2" charset="2"/>
              <a:buChar char="§"/>
              <a:tabLst/>
            </a:pPr>
            <a:r>
              <a:rPr lang="en-US" altLang="en-US" sz="1400" b="1" dirty="0" smtClean="0">
                <a:latin typeface="Calibri" panose="020F0502020204030204" pitchFamily="34" charset="0"/>
                <a:cs typeface="Times New Roman" panose="02020603050405020304" pitchFamily="18" charset="0"/>
              </a:rPr>
              <a:t>Practical/Application</a:t>
            </a:r>
          </a:p>
          <a:p>
            <a:pPr marL="285750" marR="0" lvl="0" indent="-285750" algn="l" defTabSz="914400" rtl="0" eaLnBrk="0" fontAlgn="base" latinLnBrk="0" hangingPunct="0">
              <a:spcBef>
                <a:spcPct val="0"/>
              </a:spcBef>
              <a:spcAft>
                <a:spcPct val="0"/>
              </a:spcAft>
              <a:buClrTx/>
              <a:buSzTx/>
              <a:buFont typeface="Wingdings" panose="05000000000000000000" pitchFamily="2" charset="2"/>
              <a:buChar char="§"/>
              <a:tabLst/>
            </a:pPr>
            <a:r>
              <a:rPr lang="en-US" altLang="en-US" sz="1400" b="1" dirty="0" smtClean="0">
                <a:latin typeface="Calibri" panose="020F0502020204030204" pitchFamily="34" charset="0"/>
                <a:cs typeface="Times New Roman" panose="02020603050405020304" pitchFamily="18" charset="0"/>
              </a:rPr>
              <a:t>Explore Prototypes </a:t>
            </a:r>
          </a:p>
          <a:p>
            <a:pPr marL="285750" marR="0" lvl="0" indent="-285750" algn="l" defTabSz="914400" rtl="0" eaLnBrk="0" fontAlgn="base" latinLnBrk="0" hangingPunct="0">
              <a:spcBef>
                <a:spcPct val="0"/>
              </a:spcBef>
              <a:spcAft>
                <a:spcPct val="0"/>
              </a:spcAft>
              <a:buClrTx/>
              <a:buSzTx/>
              <a:buFont typeface="Wingdings" panose="05000000000000000000" pitchFamily="2" charset="2"/>
              <a:buChar char="§"/>
              <a:tabLst/>
            </a:pPr>
            <a:r>
              <a:rPr lang="en-US" altLang="en-US" sz="1400" b="1" dirty="0" smtClean="0">
                <a:latin typeface="Calibri" panose="020F0502020204030204" pitchFamily="34" charset="0"/>
                <a:cs typeface="Times New Roman" panose="02020603050405020304" pitchFamily="18" charset="0"/>
              </a:rPr>
              <a:t>Introducing Tools  </a:t>
            </a:r>
          </a:p>
          <a:p>
            <a:pPr marL="0" marR="0" lvl="0" indent="0" algn="l" defTabSz="914400" rtl="0" eaLnBrk="0" fontAlgn="base" latinLnBrk="0" hangingPunct="0">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14" name="Text Box 7"/>
          <p:cNvSpPr txBox="1">
            <a:spLocks noChangeArrowheads="1"/>
          </p:cNvSpPr>
          <p:nvPr/>
        </p:nvSpPr>
        <p:spPr bwMode="auto">
          <a:xfrm>
            <a:off x="3886200" y="3429000"/>
            <a:ext cx="1752600" cy="1295400"/>
          </a:xfrm>
          <a:prstGeom prst="rect">
            <a:avLst/>
          </a:prstGeom>
          <a:solidFill>
            <a:srgbClr val="4472C4"/>
          </a:solidFill>
          <a:ln w="190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Self-Efficacy</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
        <p:nvSpPr>
          <p:cNvPr id="15" name="Text Box 8"/>
          <p:cNvSpPr txBox="1">
            <a:spLocks noChangeArrowheads="1"/>
          </p:cNvSpPr>
          <p:nvPr/>
        </p:nvSpPr>
        <p:spPr bwMode="auto">
          <a:xfrm>
            <a:off x="6610350" y="3429001"/>
            <a:ext cx="1676400" cy="1307124"/>
          </a:xfrm>
          <a:prstGeom prst="rect">
            <a:avLst/>
          </a:prstGeom>
          <a:solidFill>
            <a:srgbClr val="4472C4"/>
          </a:solidFill>
          <a:ln w="190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Intentions</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cxnSp>
        <p:nvCxnSpPr>
          <p:cNvPr id="16" name="Straight Arrow Connector 15"/>
          <p:cNvCxnSpPr>
            <a:cxnSpLocks noChangeShapeType="1"/>
          </p:cNvCxnSpPr>
          <p:nvPr/>
        </p:nvCxnSpPr>
        <p:spPr bwMode="auto">
          <a:xfrm>
            <a:off x="3133725" y="4038600"/>
            <a:ext cx="752475" cy="0"/>
          </a:xfrm>
          <a:prstGeom prst="straightConnector1">
            <a:avLst/>
          </a:prstGeom>
          <a:ln>
            <a:headEnd/>
            <a:tailEnd type="triangle" w="med" len="med"/>
          </a:ln>
          <a:extLst/>
        </p:spPr>
        <p:style>
          <a:lnRef idx="3">
            <a:schemeClr val="accent4"/>
          </a:lnRef>
          <a:fillRef idx="0">
            <a:schemeClr val="accent4"/>
          </a:fillRef>
          <a:effectRef idx="2">
            <a:schemeClr val="accent4"/>
          </a:effectRef>
          <a:fontRef idx="minor">
            <a:schemeClr val="tx1"/>
          </a:fontRef>
        </p:style>
      </p:cxnSp>
      <p:sp>
        <p:nvSpPr>
          <p:cNvPr id="18" name="Rectangle 19"/>
          <p:cNvSpPr>
            <a:spLocks noChangeArrowheads="1"/>
          </p:cNvSpPr>
          <p:nvPr/>
        </p:nvSpPr>
        <p:spPr bwMode="auto">
          <a:xfrm>
            <a:off x="228600" y="2751892"/>
            <a:ext cx="84582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Instructor Inputs</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Psychological State</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Student Outputs</a:t>
            </a:r>
            <a:endParaRPr kumimoji="0" lang="en-US" altLang="en-US" sz="11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23"/>
          <p:cNvSpPr/>
          <p:nvPr/>
        </p:nvSpPr>
        <p:spPr>
          <a:xfrm>
            <a:off x="228600" y="5151294"/>
            <a:ext cx="6067792" cy="344069"/>
          </a:xfrm>
          <a:prstGeom prst="rect">
            <a:avLst/>
          </a:prstGeom>
        </p:spPr>
        <p:txBody>
          <a:bodyPr wrap="square">
            <a:spAutoFit/>
          </a:bodyPr>
          <a:lstStyle/>
          <a:p>
            <a:pPr marL="0" marR="0">
              <a:lnSpc>
                <a:spcPct val="107000"/>
              </a:lnSpc>
              <a:spcBef>
                <a:spcPts val="0"/>
              </a:spcBef>
              <a:spcAft>
                <a:spcPts val="800"/>
              </a:spcAft>
            </a:pPr>
            <a:r>
              <a:rPr lang="en-US" sz="1600" i="1" dirty="0">
                <a:latin typeface="Calibri" panose="020F0502020204030204" pitchFamily="34" charset="0"/>
                <a:ea typeface="Calibri" panose="020F0502020204030204" pitchFamily="34" charset="0"/>
                <a:cs typeface="Times New Roman" panose="02020603050405020304" pitchFamily="18" charset="0"/>
              </a:rPr>
              <a:t>Source: Adapted from Smith &amp; Woodworth, (</a:t>
            </a:r>
            <a:r>
              <a:rPr lang="en-US" sz="1600" i="1" dirty="0">
                <a:latin typeface="Calibri" panose="020F0502020204030204" pitchFamily="34" charset="0"/>
                <a:ea typeface="Calibri" panose="020F0502020204030204" pitchFamily="34" charset="0"/>
                <a:cs typeface="Times New Roman" panose="02020603050405020304" pitchFamily="18" charset="0"/>
                <a:hlinkClick r:id="rId4" action="ppaction://hlinkfile" tooltip="Smith, 2012 #7"/>
              </a:rPr>
              <a:t>2012</a:t>
            </a:r>
            <a:r>
              <a:rPr lang="en-US" sz="1600" i="1" dirty="0">
                <a:latin typeface="Calibri" panose="020F0502020204030204" pitchFamily="34" charset="0"/>
                <a:ea typeface="Calibri" panose="020F0502020204030204" pitchFamily="34" charset="0"/>
                <a:cs typeface="Times New Roman" panose="02020603050405020304" pitchFamily="18" charset="0"/>
              </a:rPr>
              <a:t>)</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Arrow Connector 18"/>
          <p:cNvCxnSpPr>
            <a:cxnSpLocks noChangeShapeType="1"/>
          </p:cNvCxnSpPr>
          <p:nvPr/>
        </p:nvCxnSpPr>
        <p:spPr bwMode="auto">
          <a:xfrm>
            <a:off x="5638800" y="4038600"/>
            <a:ext cx="971550" cy="0"/>
          </a:xfrm>
          <a:prstGeom prst="straightConnector1">
            <a:avLst/>
          </a:prstGeom>
          <a:ln>
            <a:headEnd/>
            <a:tailEnd type="triangle" w="med" len="med"/>
          </a:ln>
          <a:extLst/>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881583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B09E142EEA3A4ABD8767F77E7B648B" ma:contentTypeVersion="0" ma:contentTypeDescription="Create a new document." ma:contentTypeScope="" ma:versionID="bd477cc29bcd461028d81efeeaaecc2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D9D43E-E919-4F08-BC35-22E39785F1B7}">
  <ds:schemaRefs>
    <ds:schemaRef ds:uri="http://schemas.microsoft.com/sharepoint/v3/contenttype/forms"/>
  </ds:schemaRefs>
</ds:datastoreItem>
</file>

<file path=customXml/itemProps2.xml><?xml version="1.0" encoding="utf-8"?>
<ds:datastoreItem xmlns:ds="http://schemas.openxmlformats.org/officeDocument/2006/customXml" ds:itemID="{09AC0919-2F54-4429-9FC3-6A76F1595A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C30146A-EC2A-4B21-B317-E627A18107B7}">
  <ds:schemaRefs>
    <ds:schemaRef ds:uri="http://purl.org/dc/dcmityp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5479</TotalTime>
  <Words>1944</Words>
  <Application>Microsoft Office PowerPoint</Application>
  <PresentationFormat>On-screen Show (4:3)</PresentationFormat>
  <Paragraphs>284</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Cambria Math</vt:lpstr>
      <vt:lpstr>Century Gothic</vt:lpstr>
      <vt:lpstr>Times New Roman</vt:lpstr>
      <vt:lpstr>Wingdings</vt:lpstr>
      <vt:lpstr>Default Design</vt:lpstr>
      <vt:lpstr>  </vt:lpstr>
      <vt:lpstr>Introduction  </vt:lpstr>
      <vt:lpstr>Introduction Contd. </vt:lpstr>
      <vt:lpstr>Background of the Study </vt:lpstr>
      <vt:lpstr>Background of the Study Contd.  </vt:lpstr>
      <vt:lpstr> Literature Review </vt:lpstr>
      <vt:lpstr> Literature Review Contd. </vt:lpstr>
      <vt:lpstr>Research Objectives &amp; Questions  </vt:lpstr>
      <vt:lpstr>Theoretical/Conceptual Framework</vt:lpstr>
      <vt:lpstr>Methodology</vt:lpstr>
      <vt:lpstr>Methodology Contd. </vt:lpstr>
      <vt:lpstr> Model Specification </vt:lpstr>
      <vt:lpstr>Analysis and Interpretation of Results </vt:lpstr>
      <vt:lpstr>PowerPoint Presentation</vt:lpstr>
      <vt:lpstr>PowerPoint Presentation</vt:lpstr>
      <vt:lpstr>PowerPoint Presentation</vt:lpstr>
      <vt:lpstr>PowerPoint Presentation</vt:lpstr>
      <vt:lpstr>PowerPoint Presentation</vt:lpstr>
      <vt:lpstr>Re-Statement of Hypothesis</vt:lpstr>
      <vt:lpstr>  Discussion, Conclusion and Recommendation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deji</cp:lastModifiedBy>
  <cp:revision>373</cp:revision>
  <cp:lastPrinted>2016-03-15T22:55:33Z</cp:lastPrinted>
  <dcterms:created xsi:type="dcterms:W3CDTF">2012-02-24T11:53:49Z</dcterms:created>
  <dcterms:modified xsi:type="dcterms:W3CDTF">2018-02-12T12:11:30Z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0x010100E9B09E142EEA3A4ABD8767F77E7B648B</vt:lpwstr>
  </property>
</Properties>
</file>