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8" r:id="rId1"/>
  </p:sldMasterIdLst>
  <p:notesMasterIdLst>
    <p:notesMasterId r:id="rId25"/>
  </p:notesMasterIdLst>
  <p:sldIdLst>
    <p:sldId id="256" r:id="rId2"/>
    <p:sldId id="276" r:id="rId3"/>
    <p:sldId id="303" r:id="rId4"/>
    <p:sldId id="294" r:id="rId5"/>
    <p:sldId id="284" r:id="rId6"/>
    <p:sldId id="283" r:id="rId7"/>
    <p:sldId id="310" r:id="rId8"/>
    <p:sldId id="311" r:id="rId9"/>
    <p:sldId id="302" r:id="rId10"/>
    <p:sldId id="288" r:id="rId11"/>
    <p:sldId id="287" r:id="rId12"/>
    <p:sldId id="261" r:id="rId13"/>
    <p:sldId id="262" r:id="rId14"/>
    <p:sldId id="306" r:id="rId15"/>
    <p:sldId id="285" r:id="rId16"/>
    <p:sldId id="296" r:id="rId17"/>
    <p:sldId id="260" r:id="rId18"/>
    <p:sldId id="289" r:id="rId19"/>
    <p:sldId id="301" r:id="rId20"/>
    <p:sldId id="305" r:id="rId21"/>
    <p:sldId id="291" r:id="rId22"/>
    <p:sldId id="267" r:id="rId23"/>
    <p:sldId id="307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51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701E2F4-3BE3-4A16-AFEF-A07BDBCB5E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9B0A47-7ABF-4A98-82A4-A441DD0B42B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B420344-8EF3-425A-88A7-34183695A605}" type="datetimeFigureOut">
              <a:rPr lang="en-US"/>
              <a:pPr>
                <a:defRPr/>
              </a:pPr>
              <a:t>8/24/2021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B11DE64-58B5-478C-8332-1BE514629FD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BC2FE2A-1AA3-40E5-A9EF-4691D95EFB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4D3938-5B3E-4FFC-930C-863F35FDDC8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E147C5-EBA7-4420-9EB9-BB52B54018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F7BBB45-AC8A-4550-B393-A8DE92065FD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1037AAAF-4691-40B5-B3EC-9000FD08BD6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39ED2A42-615E-44D0-8632-DF070BEFF2D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3D5D5B64-FEF8-4452-B290-657114EFB1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71B237C-9E89-4BB0-9E03-8B7120FEAF7C}" type="slidenum">
              <a:rPr lang="en-US" altLang="en-US">
                <a:latin typeface="Calibri" panose="020F0502020204030204" pitchFamily="34" charset="0"/>
              </a:rPr>
              <a:pPr eaLnBrk="1" hangingPunct="1"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A37BFB47-2FE4-4603-B06D-A3F54E0C170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B95CDBB9-6EE8-48B5-8804-05550CBAD9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7A08C023-41B5-4CF7-BF26-31F7BD4F0F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97F47FF-2EB5-46E5-A764-43025A856B97}" type="slidenum">
              <a:rPr lang="en-US" altLang="en-US">
                <a:latin typeface="Calibri" panose="020F0502020204030204" pitchFamily="34" charset="0"/>
              </a:rPr>
              <a:pPr eaLnBrk="1" hangingPunct="1"/>
              <a:t>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>
            <a:extLst>
              <a:ext uri="{FF2B5EF4-FFF2-40B4-BE49-F238E27FC236}">
                <a16:creationId xmlns:a16="http://schemas.microsoft.com/office/drawing/2014/main" id="{C812C5BD-7925-48A4-AD2E-DEFD5776B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85D5B-67BB-4F44-A3EF-4AB935C96F77}" type="datetimeFigureOut">
              <a:rPr lang="en-US"/>
              <a:pPr>
                <a:defRPr/>
              </a:pPr>
              <a:t>8/24/2021</a:t>
            </a:fld>
            <a:endParaRPr lang="en-US"/>
          </a:p>
        </p:txBody>
      </p:sp>
      <p:sp>
        <p:nvSpPr>
          <p:cNvPr id="5" name="Footer Placeholder 18">
            <a:extLst>
              <a:ext uri="{FF2B5EF4-FFF2-40B4-BE49-F238E27FC236}">
                <a16:creationId xmlns:a16="http://schemas.microsoft.com/office/drawing/2014/main" id="{58182B51-FA70-498A-A1BA-700468264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>
            <a:extLst>
              <a:ext uri="{FF2B5EF4-FFF2-40B4-BE49-F238E27FC236}">
                <a16:creationId xmlns:a16="http://schemas.microsoft.com/office/drawing/2014/main" id="{8F28471F-303B-4F59-850D-9F243128A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2517233C-3A26-4FA9-B25D-5C1C8DFC12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76059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C5823E19-61AE-4673-A41B-BB6B4EEA5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3B10F-35FD-486D-9F59-9BE175E34414}" type="datetimeFigureOut">
              <a:rPr lang="en-US"/>
              <a:pPr>
                <a:defRPr/>
              </a:pPr>
              <a:t>8/24/2021</a:t>
            </a:fld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BF794F14-9340-411F-8327-B8E9F3699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A2E06C0E-9239-4233-8B96-EAC425253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E3D48E-A7AD-4B82-BBAB-78EEC1D3BB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079975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166FEFA5-E1B1-4CFE-83C8-20CA9A8D9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0DA98-036A-4039-A9E0-9593CF001E87}" type="datetimeFigureOut">
              <a:rPr lang="en-US"/>
              <a:pPr>
                <a:defRPr/>
              </a:pPr>
              <a:t>8/24/2021</a:t>
            </a:fld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FD88CA9D-2540-44CC-A613-1A2D8EB60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EC20C2C1-ACAF-44E2-AC5C-56EB90ABE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16A5AF-2BC8-4A86-B5AE-620B827A1B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452352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46D1DEFC-E2D3-49B5-8157-4BE4F5969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8B772-FD83-4DB7-B175-0BB219DBA18B}" type="datetimeFigureOut">
              <a:rPr lang="en-US"/>
              <a:pPr>
                <a:defRPr/>
              </a:pPr>
              <a:t>8/24/2021</a:t>
            </a:fld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9C1D0900-DD86-422E-B448-D6CBD1285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5B3953EC-983B-496A-9621-DFD8590C3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076AEE-9A5C-4AA5-8C8C-D391AC899E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216607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2470B-8634-41C8-BF52-8FF96910B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AE006-21F1-450C-9F60-9B83CDC76282}" type="datetimeFigureOut">
              <a:rPr lang="en-US"/>
              <a:pPr>
                <a:defRPr/>
              </a:pPr>
              <a:t>8/24/2021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25BE1E-755A-471D-9D88-D88AC7ED3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8B6CDF-F27E-4B4D-A1DB-FA6D7722E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3A110AE0-A83F-4E65-9D5C-4C7EC42D51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80546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DA51FD12-751A-40FD-B668-43B1D7C66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D8CFC-AC69-46D7-BA08-C534B2D808F4}" type="datetimeFigureOut">
              <a:rPr lang="en-US"/>
              <a:pPr>
                <a:defRPr/>
              </a:pPr>
              <a:t>8/24/2021</a:t>
            </a:fld>
            <a:endParaRPr lang="en-US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9A2316FC-F059-4A98-AB51-612EC9B06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38A28180-E336-42BF-A404-97B1D526A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46E2D8-09F5-4289-96E0-7CAA6F79FC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067340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5A96A8E0-1821-416C-950A-4BC0C0B0F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84E5E-E83A-45FE-BA72-BE3784B21655}" type="datetimeFigureOut">
              <a:rPr lang="en-US"/>
              <a:pPr>
                <a:defRPr/>
              </a:pPr>
              <a:t>8/24/2021</a:t>
            </a:fld>
            <a:endParaRPr lang="en-US"/>
          </a:p>
        </p:txBody>
      </p:sp>
      <p:sp>
        <p:nvSpPr>
          <p:cNvPr id="8" name="Footer Placeholder 21">
            <a:extLst>
              <a:ext uri="{FF2B5EF4-FFF2-40B4-BE49-F238E27FC236}">
                <a16:creationId xmlns:a16="http://schemas.microsoft.com/office/drawing/2014/main" id="{DBCBE1DE-5C30-44B7-85F1-A0AD019EF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>
            <a:extLst>
              <a:ext uri="{FF2B5EF4-FFF2-40B4-BE49-F238E27FC236}">
                <a16:creationId xmlns:a16="http://schemas.microsoft.com/office/drawing/2014/main" id="{C2C78146-0ACD-4D33-80DB-7A10320B3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5F09D5-C2B1-4CEF-BBC1-6F999AF45E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02078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5C56D1AC-0B90-4C38-BA93-5F3629DC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FC622-1BBC-4135-9EBA-D2B37873A414}" type="datetimeFigureOut">
              <a:rPr lang="en-US"/>
              <a:pPr>
                <a:defRPr/>
              </a:pPr>
              <a:t>8/24/2021</a:t>
            </a:fld>
            <a:endParaRPr lang="en-US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id="{32C607C7-407D-4921-9FF5-F3EE1148F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C225D59C-D256-4D25-84A0-BC1BD77A1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7F0688-264D-4899-959E-CC474CC7B7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233842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A0F73BD0-822A-411D-AA32-F863337BF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97BAE-6DDC-45BC-B399-02667FB2C3E9}" type="datetimeFigureOut">
              <a:rPr lang="en-US"/>
              <a:pPr>
                <a:defRPr/>
              </a:pPr>
              <a:t>8/24/2021</a:t>
            </a:fld>
            <a:endParaRPr lang="en-US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F718C587-E2ED-4CD1-AFB0-CCE315153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B79F3B4D-60CF-4C74-BA01-B5A54970E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88F7C8-0AAF-49E0-874C-C0D1EFA1F5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16220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CDA3A19B-43E9-4037-85A7-86E3E5CE2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5561D-8A31-49E4-B729-D0250E72ADDE}" type="datetimeFigureOut">
              <a:rPr lang="en-US"/>
              <a:pPr>
                <a:defRPr/>
              </a:pPr>
              <a:t>8/24/2021</a:t>
            </a:fld>
            <a:endParaRPr lang="en-US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7B24A0C1-5C1A-4F71-83A4-198A05D24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DBEAEF4D-7FD1-458B-AFA4-C0BFBF1B0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22C363-E47B-44B8-8D0D-722F373564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857258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3">
            <a:extLst>
              <a:ext uri="{FF2B5EF4-FFF2-40B4-BE49-F238E27FC236}">
                <a16:creationId xmlns:a16="http://schemas.microsoft.com/office/drawing/2014/main" id="{F262BC78-A9ED-4DDB-A40D-5D19E4AE29F2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29FB8572-076C-426F-8E1D-A1C4D8F15605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15">
            <a:extLst>
              <a:ext uri="{FF2B5EF4-FFF2-40B4-BE49-F238E27FC236}">
                <a16:creationId xmlns:a16="http://schemas.microsoft.com/office/drawing/2014/main" id="{20544A4A-E547-4AC9-ADE4-0679AC47496B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16">
            <a:extLst>
              <a:ext uri="{FF2B5EF4-FFF2-40B4-BE49-F238E27FC236}">
                <a16:creationId xmlns:a16="http://schemas.microsoft.com/office/drawing/2014/main" id="{29235602-B348-409A-A8D0-BD94D360B2C8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A9CC08B7-FA02-4A95-97A6-5C0DA1CB7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601A1-31E4-4FA6-ABA6-FAD430B7DC98}" type="datetimeFigureOut">
              <a:rPr lang="en-US"/>
              <a:pPr>
                <a:defRPr/>
              </a:pPr>
              <a:t>8/24/2021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074BD73C-59C8-4E48-96FD-F3B648C8C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1ED88687-6577-4E08-94D4-1F48647F8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FD0D41A6-6C03-4498-A9C3-8C89A0F1E1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333067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098E0F86-7E76-4EE7-B684-87C722C1B97C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5A4B15D1-BF66-479E-924D-DD6125A94360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>
            <a:extLst>
              <a:ext uri="{FF2B5EF4-FFF2-40B4-BE49-F238E27FC236}">
                <a16:creationId xmlns:a16="http://schemas.microsoft.com/office/drawing/2014/main" id="{470DD447-AC59-4CB8-AF9A-0299DB06749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9">
            <a:extLst>
              <a:ext uri="{FF2B5EF4-FFF2-40B4-BE49-F238E27FC236}">
                <a16:creationId xmlns:a16="http://schemas.microsoft.com/office/drawing/2014/main" id="{E5292DA8-FA7D-4E07-AF00-113021A3FFB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EAF04455-ABEB-4794-BE42-3AC0463598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B4D788-C83C-4A9A-8D06-DC74C8A9748F}" type="datetimeFigureOut">
              <a:rPr lang="en-US"/>
              <a:pPr>
                <a:defRPr/>
              </a:pPr>
              <a:t>8/24/2021</a:t>
            </a:fld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E597987D-4AD5-4261-A46D-86FF2A6207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9679C99-4053-40E8-A085-7764BC4993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</a:defRPr>
            </a:lvl1pPr>
          </a:lstStyle>
          <a:p>
            <a:fld id="{75640E58-27FF-4708-B7E9-E312B514F945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033" name="Group 1">
            <a:extLst>
              <a:ext uri="{FF2B5EF4-FFF2-40B4-BE49-F238E27FC236}">
                <a16:creationId xmlns:a16="http://schemas.microsoft.com/office/drawing/2014/main" id="{424259D3-AEA0-46D3-BD6C-8706D82EB468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1917C206-B685-4DCF-8BE8-A8DB2746083A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97360CD-C6B9-4836-9663-FE295D5575A5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  <p:sldLayoutId id="2147484229" r:id="rId2"/>
    <p:sldLayoutId id="2147484238" r:id="rId3"/>
    <p:sldLayoutId id="2147484230" r:id="rId4"/>
    <p:sldLayoutId id="2147484231" r:id="rId5"/>
    <p:sldLayoutId id="2147484232" r:id="rId6"/>
    <p:sldLayoutId id="2147484233" r:id="rId7"/>
    <p:sldLayoutId id="2147484234" r:id="rId8"/>
    <p:sldLayoutId id="2147484239" r:id="rId9"/>
    <p:sldLayoutId id="2147484235" r:id="rId10"/>
    <p:sldLayoutId id="2147484236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farmlandgrab.org/wp-content/uploads/2009/06/nigerian_farmers.jpg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9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H257XvvLfAhWJL48KHRqrAe8QjRx6BAgBEAU&amp;url=https%3A%2F%2Fwww.flickr.com%2Fphotos%2Fiita-media-library%2F7064543759&amp;psig=AOvVaw0cawZJ-T-1904g7xqjcQaC&amp;ust=1547734493531062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6.jpeg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12" Type="http://schemas.openxmlformats.org/officeDocument/2006/relationships/hyperlink" Target="https://www.google.com/url?sa=i&amp;rct=j&amp;q=&amp;esrc=s&amp;source=images&amp;cd=&amp;cad=rja&amp;uact=8&amp;ved=2ahUKEwiTvP2Po_TfAhUUEnIKHRVHARIQjRx6BAgBEAU&amp;url=http%3A%2F%2Fwww.infonet-biovision.org%2FPlantHealth%2FPests%2FCowpea-seed-beetle&amp;psig=AOvVaw2OylM7EEeLtqXJFcv5LVtd&amp;ust=1547795878880129" TargetMode="External"/><Relationship Id="rId2" Type="http://schemas.openxmlformats.org/officeDocument/2006/relationships/hyperlink" Target="https://www.google.com/url?sa=i&amp;rct=j&amp;q=&amp;esrc=s&amp;source=images&amp;cd=&amp;cad=rja&amp;uact=8&amp;ved=2ahUKEwiH257XvvLfAhWJL48KHRqrAe8QjRx6BAgBEAU&amp;url=https%3A%2F%2Fwww.flickr.com%2Fphotos%2Fiita-media-library%2F7064543759&amp;psig=AOvVaw0cawZJ-T-1904g7xqjcQaC&amp;ust=154773449353106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url?sa=i&amp;rct=j&amp;q=&amp;esrc=s&amp;source=images&amp;cd=&amp;cad=rja&amp;uact=8&amp;ved=2ahUKEwjby5iAmPTfAhXHxLwKHZf3CccQjRx6BAgBEAQ&amp;url=%2Furl%3Fsa%3Di%26rct%3Dj%26q%3D%26esrc%3Ds%26source%3Dimages%26cd%3D%26ved%3D%26url%3Dhttps%253A%252F%252Fwww.jstor.org%252Fstable%252F4313739%26psig%3DAOvVaw2xDOOALuBZnF9ddS3wl0KZ%26ust%3D1547792182857857&amp;psig=AOvVaw2xDOOALuBZnF9ddS3wl0KZ&amp;ust=1547792182857857" TargetMode="External"/><Relationship Id="rId11" Type="http://schemas.openxmlformats.org/officeDocument/2006/relationships/image" Target="../media/image15.jpeg"/><Relationship Id="rId5" Type="http://schemas.openxmlformats.org/officeDocument/2006/relationships/image" Target="../media/image11.jpeg"/><Relationship Id="rId10" Type="http://schemas.openxmlformats.org/officeDocument/2006/relationships/image" Target="../media/image14.jpeg"/><Relationship Id="rId4" Type="http://schemas.openxmlformats.org/officeDocument/2006/relationships/hyperlink" Target="https://www.google.com/url?sa=i&amp;rct=j&amp;q=&amp;esrc=s&amp;source=images&amp;cd=&amp;cad=rja&amp;uact=8&amp;ved=2ahUKEwiR1727wvLfAhXaTn0KHSn0DN4QjRx6BAgBEAU&amp;url=%2Furl%3Fsa%3Di%26rct%3Dj%26q%3D%26esrc%3Ds%26source%3Dimages%26cd%3D%26ved%3D%26url%3Dhttps%253A%252F%252Fwww.flickr.com%252Fphotos%252Fiita-media-library%252F4647604060%26psig%3DAOvVaw3bue0Sd3sbqHeWLKU-704r%26ust%3D1547735540094597&amp;psig=AOvVaw3bue0Sd3sbqHeWLKU-704r&amp;ust=1547735540094597" TargetMode="External"/><Relationship Id="rId9" Type="http://schemas.openxmlformats.org/officeDocument/2006/relationships/hyperlink" Target="https://www.google.com/url?sa=i&amp;rct=j&amp;q=&amp;esrc=s&amp;source=images&amp;cd=&amp;cad=rja&amp;uact=8&amp;ved=2ahUKEwj49ajBm_TfAhVD6LwKHXydDyQQjRx6BAgBEAU&amp;url=http%3A%2F%2Ftropical.theferns.info%2Fviewtropical.php%3Fid%3DStriga%2Bgesnerioides&amp;psig=AOvVaw0WJeYjazLalFCnVyNHyRS-&amp;ust=1547791590832758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2" Type="http://schemas.openxmlformats.org/officeDocument/2006/relationships/hyperlink" Target="https://www.google.com/url?sa=i&amp;rct=j&amp;q=&amp;esrc=s&amp;source=images&amp;cd=&amp;cad=rja&amp;uact=8&amp;ved=2ahUKEwikx42cvPTfAhULA4gKHdkgBjgQjRx6BAgBEAU&amp;url=https://www.agweb.com/article/soybeans_attempt_rally_as_argentina_weather_may_stress_crops_blmg/&amp;psig=AOvVaw3r652dBNdh13WTpNlgOJw1&amp;ust=1547802570883174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com/url?sa=i&amp;rct=j&amp;q=&amp;esrc=s&amp;source=images&amp;cd=&amp;cad=rja&amp;uact=8&amp;ved=2ahUKEwjM-IHl0PTfAhWCfn0KHa0pDqQQjRx6BAgBEAU&amp;url=http://labmodules.soilweb.ca/salinity/&amp;psig=AOvVaw0n_lUbYV2mAjbyiodWTuF9&amp;ust=1547807937436028" TargetMode="External"/><Relationship Id="rId5" Type="http://schemas.openxmlformats.org/officeDocument/2006/relationships/image" Target="../media/image18.jpeg"/><Relationship Id="rId4" Type="http://schemas.openxmlformats.org/officeDocument/2006/relationships/hyperlink" Target="https://www.google.com/url?sa=i&amp;rct=j&amp;q=&amp;esrc=s&amp;source=images&amp;cd=&amp;cad=rja&amp;uact=8&amp;ved=2ahUKEwjG-JXvzvTfAhWZfSsKHYdGB5EQjRx6BAgBEAU&amp;url=https://www.123rf.com/photo_50253315_stock-vector-vector-set-of-four-different-types-of-golden-sun.html&amp;psig=AOvVaw0IQxRpUlisRLsyhQe3XLx7&amp;ust=1547807580315172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6">
            <a:extLst>
              <a:ext uri="{FF2B5EF4-FFF2-40B4-BE49-F238E27FC236}">
                <a16:creationId xmlns:a16="http://schemas.microsoft.com/office/drawing/2014/main" id="{C87DD462-3F85-4FCE-AECC-31B0E0948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57200"/>
            <a:ext cx="845820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>
                <a:latin typeface="Comic Sans MS" panose="030F0702030302020204" pitchFamily="66" charset="0"/>
              </a:rPr>
              <a:t>SIGNIFICANCE OF  </a:t>
            </a:r>
          </a:p>
          <a:p>
            <a:pPr algn="ctr" eaLnBrk="1" hangingPunct="1"/>
            <a:r>
              <a:rPr lang="en-US" altLang="en-US" sz="3600">
                <a:latin typeface="Comic Sans MS" panose="030F0702030302020204" pitchFamily="66" charset="0"/>
              </a:rPr>
              <a:t>SCIENTIFIC RESEARCH: FROM LAB TO LAND  </a:t>
            </a:r>
          </a:p>
          <a:p>
            <a:pPr algn="ctr" eaLnBrk="1" hangingPunct="1"/>
            <a:endParaRPr lang="en-US" altLang="en-US" sz="4800">
              <a:latin typeface="Comic Sans MS" panose="030F0702030302020204" pitchFamily="66" charset="0"/>
            </a:endParaRPr>
          </a:p>
        </p:txBody>
      </p:sp>
      <p:sp>
        <p:nvSpPr>
          <p:cNvPr id="5123" name="TextBox 12">
            <a:extLst>
              <a:ext uri="{FF2B5EF4-FFF2-40B4-BE49-F238E27FC236}">
                <a16:creationId xmlns:a16="http://schemas.microsoft.com/office/drawing/2014/main" id="{19AB50BC-C8BB-4372-A879-870A5BEBE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2438400"/>
            <a:ext cx="10668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onstantia" panose="02030602050306030303" pitchFamily="18" charset="0"/>
            </a:endParaRPr>
          </a:p>
          <a:p>
            <a:pPr eaLnBrk="1" hangingPunct="1"/>
            <a:r>
              <a:rPr lang="en-US" altLang="en-US" sz="2400">
                <a:latin typeface="Arial Rounded MT Bold" panose="020F0704030504030204" pitchFamily="34" charset="0"/>
              </a:rPr>
              <a:t>BY</a:t>
            </a:r>
          </a:p>
        </p:txBody>
      </p:sp>
      <p:sp>
        <p:nvSpPr>
          <p:cNvPr id="5124" name="TextBox 17">
            <a:extLst>
              <a:ext uri="{FF2B5EF4-FFF2-40B4-BE49-F238E27FC236}">
                <a16:creationId xmlns:a16="http://schemas.microsoft.com/office/drawing/2014/main" id="{551A5A88-8A28-4A6D-9A63-EBAE44FA37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4191000"/>
            <a:ext cx="5486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onstantia" panose="02030602050306030303" pitchFamily="18" charset="0"/>
            </a:endParaRPr>
          </a:p>
        </p:txBody>
      </p:sp>
      <p:sp>
        <p:nvSpPr>
          <p:cNvPr id="21" name="Flowchart: Punched Tape 20">
            <a:extLst>
              <a:ext uri="{FF2B5EF4-FFF2-40B4-BE49-F238E27FC236}">
                <a16:creationId xmlns:a16="http://schemas.microsoft.com/office/drawing/2014/main" id="{45D66947-CC94-42AD-9960-2E67FB47F795}"/>
              </a:ext>
            </a:extLst>
          </p:cNvPr>
          <p:cNvSpPr/>
          <p:nvPr/>
        </p:nvSpPr>
        <p:spPr>
          <a:xfrm>
            <a:off x="1905000" y="3276600"/>
            <a:ext cx="4953000" cy="3276600"/>
          </a:xfrm>
          <a:prstGeom prst="flowChartPunchedTap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Comic Sans MS" pitchFamily="66" charset="0"/>
              </a:rPr>
              <a:t>DR. ABIALA  MOSES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DBT-TWAS BIOTECHNOLOGY POSTDOCTORAL RESEARCH FELLOW ,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TO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IIT, GUWAHATI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Flowchart: Punched Tape 5">
            <a:extLst>
              <a:ext uri="{FF2B5EF4-FFF2-40B4-BE49-F238E27FC236}">
                <a16:creationId xmlns:a16="http://schemas.microsoft.com/office/drawing/2014/main" id="{4004F191-E56A-4368-B86D-8552DD2740F5}"/>
              </a:ext>
            </a:extLst>
          </p:cNvPr>
          <p:cNvSpPr/>
          <p:nvPr/>
        </p:nvSpPr>
        <p:spPr>
          <a:xfrm>
            <a:off x="5791200" y="5486400"/>
            <a:ext cx="3352800" cy="13716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27" name="TextBox 8">
            <a:extLst>
              <a:ext uri="{FF2B5EF4-FFF2-40B4-BE49-F238E27FC236}">
                <a16:creationId xmlns:a16="http://schemas.microsoft.com/office/drawing/2014/main" id="{43121371-2BD7-4417-8DDA-259309892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5715000"/>
            <a:ext cx="32004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latin typeface="Constantia" panose="02030602050306030303" pitchFamily="18" charset="0"/>
              </a:rPr>
              <a:t>HOST</a:t>
            </a:r>
            <a:r>
              <a:rPr lang="en-US" altLang="en-US">
                <a:latin typeface="Constantia" panose="02030602050306030303" pitchFamily="18" charset="0"/>
              </a:rPr>
              <a:t>: </a:t>
            </a:r>
            <a:r>
              <a:rPr lang="en-US" altLang="en-US" b="1">
                <a:latin typeface="Constantia" panose="02030602050306030303" pitchFamily="18" charset="0"/>
              </a:rPr>
              <a:t>Prof. Lingaraj Sahoo</a:t>
            </a:r>
          </a:p>
          <a:p>
            <a:pPr eaLnBrk="1" hangingPunct="1"/>
            <a:r>
              <a:rPr lang="en-US" altLang="en-US" sz="1600">
                <a:latin typeface="Constantia" panose="02030602050306030303" pitchFamily="18" charset="0"/>
              </a:rPr>
              <a:t>IIT, GUWAHATI.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http://www.foei.org/en/resources/publications/annual-report/2007/images/WEB-foe-nigeria_2007-08-08_forests_r.jpg/image_preview">
            <a:extLst>
              <a:ext uri="{FF2B5EF4-FFF2-40B4-BE49-F238E27FC236}">
                <a16:creationId xmlns:a16="http://schemas.microsoft.com/office/drawing/2014/main" id="{B7B1C39E-FE08-4D8E-BC5E-F66E4CB49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304800"/>
            <a:ext cx="2819400" cy="3200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267" name="Picture 4" descr="http://farmlandgrab.org/wp-content/uploads/2009/06/nigerian_farmers-300x247.jpg">
            <a:hlinkClick r:id="rId3"/>
            <a:extLst>
              <a:ext uri="{FF2B5EF4-FFF2-40B4-BE49-F238E27FC236}">
                <a16:creationId xmlns:a16="http://schemas.microsoft.com/office/drawing/2014/main" id="{8894B0A7-BAA1-48CE-842E-3C42D7AF7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4419600"/>
            <a:ext cx="4419600" cy="2209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269" name="Picture 3" descr="DSC04840.JPG">
            <a:extLst>
              <a:ext uri="{FF2B5EF4-FFF2-40B4-BE49-F238E27FC236}">
                <a16:creationId xmlns:a16="http://schemas.microsoft.com/office/drawing/2014/main" id="{B62305EC-B514-4757-B276-80EB886BA32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3733800"/>
            <a:ext cx="3124200" cy="3124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341" name="TextBox 4">
            <a:extLst>
              <a:ext uri="{FF2B5EF4-FFF2-40B4-BE49-F238E27FC236}">
                <a16:creationId xmlns:a16="http://schemas.microsoft.com/office/drawing/2014/main" id="{9B34A1BD-C2F0-4F7B-A976-A445AA516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52400"/>
            <a:ext cx="457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Arial Black" panose="020B0A04020102020204" pitchFamily="34" charset="0"/>
              </a:rPr>
              <a:t>From Lab to Land</a:t>
            </a:r>
          </a:p>
        </p:txBody>
      </p:sp>
      <p:pic>
        <p:nvPicPr>
          <p:cNvPr id="14342" name="Picture 2">
            <a:extLst>
              <a:ext uri="{FF2B5EF4-FFF2-40B4-BE49-F238E27FC236}">
                <a16:creationId xmlns:a16="http://schemas.microsoft.com/office/drawing/2014/main" id="{986B83B3-32B3-4BD0-A084-092460C9D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3810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>
            <a:extLst>
              <a:ext uri="{FF2B5EF4-FFF2-40B4-BE49-F238E27FC236}">
                <a16:creationId xmlns:a16="http://schemas.microsoft.com/office/drawing/2014/main" id="{91C4033F-4B61-42D3-A740-6EC651F0CB86}"/>
              </a:ext>
            </a:extLst>
          </p:cNvPr>
          <p:cNvSpPr/>
          <p:nvPr/>
        </p:nvSpPr>
        <p:spPr>
          <a:xfrm>
            <a:off x="4419600" y="1676400"/>
            <a:ext cx="1371600" cy="457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10C8AA8C-894D-42A2-A14D-87C5F7B83B05}"/>
              </a:ext>
            </a:extLst>
          </p:cNvPr>
          <p:cNvSpPr/>
          <p:nvPr/>
        </p:nvSpPr>
        <p:spPr>
          <a:xfrm rot="17776039">
            <a:off x="5152231" y="2705894"/>
            <a:ext cx="515938" cy="17843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A1CE5BC5-7AC2-47E0-ABE1-80BAB2021526}"/>
              </a:ext>
            </a:extLst>
          </p:cNvPr>
          <p:cNvSpPr/>
          <p:nvPr/>
        </p:nvSpPr>
        <p:spPr>
          <a:xfrm>
            <a:off x="2133600" y="3581400"/>
            <a:ext cx="457200" cy="685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346" name="TextBox 9">
            <a:extLst>
              <a:ext uri="{FF2B5EF4-FFF2-40B4-BE49-F238E27FC236}">
                <a16:creationId xmlns:a16="http://schemas.microsoft.com/office/drawing/2014/main" id="{8991B1B1-735A-4C27-8891-3C37D7408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990600"/>
            <a:ext cx="3352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Dr. Abiala at IITA, NIgeria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G:\Picture1 corrected.tif">
            <a:extLst>
              <a:ext uri="{FF2B5EF4-FFF2-40B4-BE49-F238E27FC236}">
                <a16:creationId xmlns:a16="http://schemas.microsoft.com/office/drawing/2014/main" id="{82D3B559-F8EB-49C5-8ED0-3504D24BB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5">
            <a:extLst>
              <a:ext uri="{FF2B5EF4-FFF2-40B4-BE49-F238E27FC236}">
                <a16:creationId xmlns:a16="http://schemas.microsoft.com/office/drawing/2014/main" id="{0B3C385D-727B-4A54-9E42-FCC632201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52400"/>
            <a:ext cx="8534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latin typeface="Arial Black" panose="020B0A04020102020204" pitchFamily="34" charset="0"/>
              </a:rPr>
              <a:t>Map  of Southwestern Nigeria showing Ecological zones and Study areas.</a:t>
            </a:r>
            <a:endParaRPr lang="en-US" altLang="en-US" sz="160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9B623E4B-037F-48CA-9DEC-90F8F3D77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04800"/>
          </a:xfrm>
        </p:spPr>
        <p:txBody>
          <a:bodyPr/>
          <a:lstStyle/>
          <a:p>
            <a:pPr algn="ctr" eaLnBrk="1" hangingPunct="1"/>
            <a:r>
              <a:rPr lang="en-US" altLang="en-US" sz="2800">
                <a:latin typeface="Comic Sans MS" panose="030F0702030302020204" pitchFamily="66" charset="0"/>
              </a:rPr>
              <a:t>From the field to the Laboratory</a:t>
            </a:r>
          </a:p>
        </p:txBody>
      </p:sp>
      <p:pic>
        <p:nvPicPr>
          <p:cNvPr id="16387" name="Picture 2" descr="E:\Maize Farm 1.jpg">
            <a:extLst>
              <a:ext uri="{FF2B5EF4-FFF2-40B4-BE49-F238E27FC236}">
                <a16:creationId xmlns:a16="http://schemas.microsoft.com/office/drawing/2014/main" id="{482327C6-24B5-491B-9AC3-E5BBE495A2D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33400"/>
            <a:ext cx="4495800" cy="5791200"/>
          </a:xfrm>
        </p:spPr>
      </p:pic>
      <p:pic>
        <p:nvPicPr>
          <p:cNvPr id="16388" name="Picture 2">
            <a:extLst>
              <a:ext uri="{FF2B5EF4-FFF2-40B4-BE49-F238E27FC236}">
                <a16:creationId xmlns:a16="http://schemas.microsoft.com/office/drawing/2014/main" id="{4C77C6E6-D971-4844-BC8D-781B86CDBE7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4800" y="1447800"/>
            <a:ext cx="5029200" cy="5181600"/>
          </a:xfrm>
        </p:spPr>
      </p:pic>
      <p:sp>
        <p:nvSpPr>
          <p:cNvPr id="7" name="Right Arrow 6">
            <a:extLst>
              <a:ext uri="{FF2B5EF4-FFF2-40B4-BE49-F238E27FC236}">
                <a16:creationId xmlns:a16="http://schemas.microsoft.com/office/drawing/2014/main" id="{05C322B9-30AB-4A4F-9B3F-CE26DAB118F8}"/>
              </a:ext>
            </a:extLst>
          </p:cNvPr>
          <p:cNvSpPr/>
          <p:nvPr/>
        </p:nvSpPr>
        <p:spPr>
          <a:xfrm>
            <a:off x="3657600" y="3124200"/>
            <a:ext cx="914400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390" name="TextBox 5">
            <a:extLst>
              <a:ext uri="{FF2B5EF4-FFF2-40B4-BE49-F238E27FC236}">
                <a16:creationId xmlns:a16="http://schemas.microsoft.com/office/drawing/2014/main" id="{F088ECE4-8810-4588-8E29-AC43F5CAD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48400"/>
            <a:ext cx="411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latin typeface="Agency FB" panose="020B0503020202020204" pitchFamily="34" charset="0"/>
              </a:rPr>
              <a:t>Field and Research Security</a:t>
            </a:r>
          </a:p>
        </p:txBody>
      </p:sp>
      <p:sp>
        <p:nvSpPr>
          <p:cNvPr id="16391" name="TextBox 7">
            <a:extLst>
              <a:ext uri="{FF2B5EF4-FFF2-40B4-BE49-F238E27FC236}">
                <a16:creationId xmlns:a16="http://schemas.microsoft.com/office/drawing/2014/main" id="{84B10DA3-F73B-425A-8843-A130AD642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685800"/>
            <a:ext cx="434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Dr. Abiala Moses at I</a:t>
            </a:r>
            <a:r>
              <a:rPr lang="en-US" altLang="en-US" b="1"/>
              <a:t>ITA</a:t>
            </a:r>
            <a:r>
              <a:rPr lang="en-US" altLang="en-US"/>
              <a:t>, Ibadan, Nigeria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A13A3DBD-F539-4752-8E7A-A559173BF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pPr algn="ctr" eaLnBrk="1" hangingPunct="1"/>
            <a:r>
              <a:rPr lang="en-US" altLang="en-US" sz="2800">
                <a:latin typeface="Comic Sans MS" panose="030F0702030302020204" pitchFamily="66" charset="0"/>
              </a:rPr>
              <a:t>Research on food security in progress.......</a:t>
            </a:r>
          </a:p>
        </p:txBody>
      </p:sp>
      <p:pic>
        <p:nvPicPr>
          <p:cNvPr id="17411" name="Picture 2" descr="E:\moses and my pix\DSC00771.JPG">
            <a:extLst>
              <a:ext uri="{FF2B5EF4-FFF2-40B4-BE49-F238E27FC236}">
                <a16:creationId xmlns:a16="http://schemas.microsoft.com/office/drawing/2014/main" id="{2BCDC36F-F320-4350-BBE8-80F516F549F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905000"/>
            <a:ext cx="4191000" cy="3276600"/>
          </a:xfrm>
        </p:spPr>
      </p:pic>
      <p:sp>
        <p:nvSpPr>
          <p:cNvPr id="17412" name="TextBox 5">
            <a:extLst>
              <a:ext uri="{FF2B5EF4-FFF2-40B4-BE49-F238E27FC236}">
                <a16:creationId xmlns:a16="http://schemas.microsoft.com/office/drawing/2014/main" id="{2E43E6DF-7724-4282-BF4A-FC2938F3B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85800"/>
            <a:ext cx="3962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onstantia" panose="02030602050306030303" pitchFamily="18" charset="0"/>
            </a:endParaRPr>
          </a:p>
        </p:txBody>
      </p:sp>
      <p:pic>
        <p:nvPicPr>
          <p:cNvPr id="17413" name="Picture 8" descr="E:\moses and my pix\DSC00868.JPG">
            <a:extLst>
              <a:ext uri="{FF2B5EF4-FFF2-40B4-BE49-F238E27FC236}">
                <a16:creationId xmlns:a16="http://schemas.microsoft.com/office/drawing/2014/main" id="{FD5EBDF4-A94A-4292-9D81-1643125CB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4191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1" descr="FUSARIUM PIC.JPG">
            <a:extLst>
              <a:ext uri="{FF2B5EF4-FFF2-40B4-BE49-F238E27FC236}">
                <a16:creationId xmlns:a16="http://schemas.microsoft.com/office/drawing/2014/main" id="{1D80D690-F582-46FD-8741-18C964428B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0"/>
            <a:ext cx="4191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Down Arrow 13">
            <a:extLst>
              <a:ext uri="{FF2B5EF4-FFF2-40B4-BE49-F238E27FC236}">
                <a16:creationId xmlns:a16="http://schemas.microsoft.com/office/drawing/2014/main" id="{04AF8900-B9F8-4BCE-AC3E-94894AF6B7C0}"/>
              </a:ext>
            </a:extLst>
          </p:cNvPr>
          <p:cNvSpPr/>
          <p:nvPr/>
        </p:nvSpPr>
        <p:spPr>
          <a:xfrm>
            <a:off x="304800" y="3429000"/>
            <a:ext cx="228600" cy="6858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B6AB2CD-6BBB-4ACA-BFF3-6E7309296FBC}"/>
              </a:ext>
            </a:extLst>
          </p:cNvPr>
          <p:cNvCxnSpPr/>
          <p:nvPr/>
        </p:nvCxnSpPr>
        <p:spPr>
          <a:xfrm rot="10800000">
            <a:off x="3886200" y="5638800"/>
            <a:ext cx="1828800" cy="609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D7A4D0E-ABA7-47FE-BDE2-FB114221D999}"/>
              </a:ext>
            </a:extLst>
          </p:cNvPr>
          <p:cNvCxnSpPr/>
          <p:nvPr/>
        </p:nvCxnSpPr>
        <p:spPr>
          <a:xfrm rot="5400000" flipH="1" flipV="1">
            <a:off x="5905501" y="5067300"/>
            <a:ext cx="1447800" cy="31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8" name="TextBox 23">
            <a:extLst>
              <a:ext uri="{FF2B5EF4-FFF2-40B4-BE49-F238E27FC236}">
                <a16:creationId xmlns:a16="http://schemas.microsoft.com/office/drawing/2014/main" id="{2933151F-E203-4C7E-B536-1B1A5170D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5867400"/>
            <a:ext cx="3048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i="1"/>
              <a:t>Deadly plant pathogen to majority of WA  food crops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8E41F98-7542-42AA-89E5-44524EEC6A9D}"/>
              </a:ext>
            </a:extLst>
          </p:cNvPr>
          <p:cNvCxnSpPr/>
          <p:nvPr/>
        </p:nvCxnSpPr>
        <p:spPr>
          <a:xfrm rot="5400000">
            <a:off x="5219700" y="2171700"/>
            <a:ext cx="228600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27FC6B3-CAE3-4086-BFE3-73AEFD8EC0D4}"/>
              </a:ext>
            </a:extLst>
          </p:cNvPr>
          <p:cNvCxnSpPr/>
          <p:nvPr/>
        </p:nvCxnSpPr>
        <p:spPr>
          <a:xfrm rot="16200000" flipH="1">
            <a:off x="6019800" y="2057400"/>
            <a:ext cx="2362200" cy="685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1" name="TextBox 32">
            <a:extLst>
              <a:ext uri="{FF2B5EF4-FFF2-40B4-BE49-F238E27FC236}">
                <a16:creationId xmlns:a16="http://schemas.microsoft.com/office/drawing/2014/main" id="{FB0A2A4F-7058-409F-9294-81C0F4BF04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762000"/>
            <a:ext cx="3962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Useful soil bacteria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34">
            <a:extLst>
              <a:ext uri="{FF2B5EF4-FFF2-40B4-BE49-F238E27FC236}">
                <a16:creationId xmlns:a16="http://schemas.microsoft.com/office/drawing/2014/main" id="{DF73778B-CD9E-4FA2-A365-CDD79CBCE995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471488"/>
            <a:ext cx="7543800" cy="6003925"/>
            <a:chOff x="1371601" y="471100"/>
            <a:chExt cx="7543799" cy="6004111"/>
          </a:xfrm>
        </p:grpSpPr>
        <p:pic>
          <p:nvPicPr>
            <p:cNvPr id="18435" name="Picture 1" descr="E:\moses and my pix\DSC00771.JPG">
              <a:extLst>
                <a:ext uri="{FF2B5EF4-FFF2-40B4-BE49-F238E27FC236}">
                  <a16:creationId xmlns:a16="http://schemas.microsoft.com/office/drawing/2014/main" id="{9A16F90F-E8EB-4216-8931-A68242D260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1" y="1371600"/>
              <a:ext cx="4343400" cy="3644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F75EA37-60E8-475E-8929-D80B786F3388}"/>
                </a:ext>
              </a:extLst>
            </p:cNvPr>
            <p:cNvCxnSpPr/>
            <p:nvPr/>
          </p:nvCxnSpPr>
          <p:spPr>
            <a:xfrm flipV="1">
              <a:off x="3657601" y="609216"/>
              <a:ext cx="0" cy="17526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4803CBA1-6E56-4CD8-928B-C80F25128AE7}"/>
                </a:ext>
              </a:extLst>
            </p:cNvPr>
            <p:cNvCxnSpPr/>
            <p:nvPr/>
          </p:nvCxnSpPr>
          <p:spPr>
            <a:xfrm>
              <a:off x="3657601" y="609216"/>
              <a:ext cx="20574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62D405C-CBEC-4D29-9DF4-ACAE499A2ABF}"/>
                </a:ext>
              </a:extLst>
            </p:cNvPr>
            <p:cNvCxnSpPr/>
            <p:nvPr/>
          </p:nvCxnSpPr>
          <p:spPr>
            <a:xfrm>
              <a:off x="4343401" y="3504906"/>
              <a:ext cx="0" cy="20574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078CF8A-F689-40BB-ACA8-0C85436F7589}"/>
                </a:ext>
              </a:extLst>
            </p:cNvPr>
            <p:cNvCxnSpPr/>
            <p:nvPr/>
          </p:nvCxnSpPr>
          <p:spPr>
            <a:xfrm>
              <a:off x="2971801" y="3193746"/>
              <a:ext cx="0" cy="31306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77981F73-34C7-4174-BF82-2E8DD64B1CC3}"/>
                </a:ext>
              </a:extLst>
            </p:cNvPr>
            <p:cNvCxnSpPr/>
            <p:nvPr/>
          </p:nvCxnSpPr>
          <p:spPr>
            <a:xfrm>
              <a:off x="4343401" y="5562370"/>
              <a:ext cx="16764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A4FF347D-01ED-4108-B0BF-0E3ECF1C547D}"/>
                </a:ext>
              </a:extLst>
            </p:cNvPr>
            <p:cNvCxnSpPr/>
            <p:nvPr/>
          </p:nvCxnSpPr>
          <p:spPr>
            <a:xfrm>
              <a:off x="2971801" y="6324393"/>
              <a:ext cx="3048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42" name="TextBox 31">
              <a:extLst>
                <a:ext uri="{FF2B5EF4-FFF2-40B4-BE49-F238E27FC236}">
                  <a16:creationId xmlns:a16="http://schemas.microsoft.com/office/drawing/2014/main" id="{1B32F10C-7B43-4CD8-9189-D47D85C92E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5001" y="471100"/>
              <a:ext cx="320039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Fusarium verticillioides</a:t>
              </a:r>
            </a:p>
          </p:txBody>
        </p:sp>
        <p:sp>
          <p:nvSpPr>
            <p:cNvPr id="18443" name="TextBox 32">
              <a:extLst>
                <a:ext uri="{FF2B5EF4-FFF2-40B4-BE49-F238E27FC236}">
                  <a16:creationId xmlns:a16="http://schemas.microsoft.com/office/drawing/2014/main" id="{753B8F98-4715-454C-AA8E-6665C733FE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2543" y="5424100"/>
              <a:ext cx="25146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Antagonistic bacteria (EPR2)</a:t>
              </a:r>
            </a:p>
          </p:txBody>
        </p:sp>
        <p:sp>
          <p:nvSpPr>
            <p:cNvPr id="18444" name="TextBox 33">
              <a:extLst>
                <a:ext uri="{FF2B5EF4-FFF2-40B4-BE49-F238E27FC236}">
                  <a16:creationId xmlns:a16="http://schemas.microsoft.com/office/drawing/2014/main" id="{14E6DE75-403D-4DA6-814F-B25E17E4CC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34314" y="6198212"/>
              <a:ext cx="28448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Antagonistic bacteria (AT-IKS)</a:t>
              </a:r>
            </a:p>
          </p:txBody>
        </p:sp>
      </p:grp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ubtitle 2">
            <a:extLst>
              <a:ext uri="{FF2B5EF4-FFF2-40B4-BE49-F238E27FC236}">
                <a16:creationId xmlns:a16="http://schemas.microsoft.com/office/drawing/2014/main" id="{823CEF56-AEC2-4F72-A82B-452AD24BBA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" y="152400"/>
            <a:ext cx="8839200" cy="6553200"/>
          </a:xfrm>
        </p:spPr>
        <p:txBody>
          <a:bodyPr/>
          <a:lstStyle/>
          <a:p>
            <a:pPr marR="0" algn="just" eaLnBrk="1" hangingPunct="1"/>
            <a:r>
              <a:rPr lang="en-US" altLang="en-US"/>
              <a:t>Research in progress……</a:t>
            </a:r>
          </a:p>
        </p:txBody>
      </p:sp>
      <p:pic>
        <p:nvPicPr>
          <p:cNvPr id="19459" name="Picture 3" descr="DSC00855.JPG">
            <a:extLst>
              <a:ext uri="{FF2B5EF4-FFF2-40B4-BE49-F238E27FC236}">
                <a16:creationId xmlns:a16="http://schemas.microsoft.com/office/drawing/2014/main" id="{8CCE28DC-4353-4942-9A79-3162B0D39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88392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3" descr="E:\moses and my pix\DSC00936.JPG">
            <a:extLst>
              <a:ext uri="{FF2B5EF4-FFF2-40B4-BE49-F238E27FC236}">
                <a16:creationId xmlns:a16="http://schemas.microsoft.com/office/drawing/2014/main" id="{6DFDCCD7-5064-45A9-8B04-EBA94832A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048000"/>
            <a:ext cx="4648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>
            <a:extLst>
              <a:ext uri="{FF2B5EF4-FFF2-40B4-BE49-F238E27FC236}">
                <a16:creationId xmlns:a16="http://schemas.microsoft.com/office/drawing/2014/main" id="{A3ECB0D8-ABE8-4FC5-B9D1-7F36CAA0009B}"/>
              </a:ext>
            </a:extLst>
          </p:cNvPr>
          <p:cNvSpPr/>
          <p:nvPr/>
        </p:nvSpPr>
        <p:spPr>
          <a:xfrm>
            <a:off x="3962400" y="4800600"/>
            <a:ext cx="7620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FD761-5318-4B6E-B439-742DBDF896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610600" cy="838200"/>
          </a:xfr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2400" dirty="0">
                <a:latin typeface="Comic Sans MS" pitchFamily="66" charset="0"/>
              </a:rPr>
              <a:t>West Africa Universities Scientific  Research Impacts</a:t>
            </a:r>
            <a:br>
              <a:rPr lang="en-US" sz="2400" dirty="0">
                <a:latin typeface="Comic Sans MS" pitchFamily="66" charset="0"/>
              </a:rPr>
            </a:br>
            <a:r>
              <a:rPr lang="en-US" sz="2400" dirty="0">
                <a:latin typeface="Comic Sans MS" pitchFamily="66" charset="0"/>
              </a:rPr>
              <a:t>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739A29A-3185-41C7-BADB-4C6696AC3051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2057400"/>
          <a:ext cx="5943600" cy="447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en-US" dirty="0"/>
                        <a:t>PLANT/SOIL  NUTRIENT</a:t>
                      </a:r>
                      <a:r>
                        <a:rPr lang="en-US" baseline="0" dirty="0"/>
                        <a:t>  INTERACTION  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Treat</a:t>
                      </a:r>
                      <a:r>
                        <a:rPr lang="en-US" baseline="0" dirty="0"/>
                        <a:t>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 </a:t>
                      </a:r>
                      <a:r>
                        <a:rPr lang="en-US" baseline="0" dirty="0"/>
                        <a:t> Nitrogen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</a:t>
                      </a:r>
                      <a:r>
                        <a:rPr lang="en-US" dirty="0" err="1"/>
                        <a:t>Phos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 Potassium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MZ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9.</a:t>
                      </a:r>
                      <a:r>
                        <a:rPr lang="en-US" sz="2000" b="1" baseline="0" dirty="0">
                          <a:solidFill>
                            <a:srgbClr val="FF0000"/>
                          </a:solidFill>
                        </a:rPr>
                        <a:t>27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0.87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10.05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/>
                        <a:t>MZ + PF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r>
                        <a:rPr lang="en-US" dirty="0"/>
                        <a:t>MZ + NPK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19.</a:t>
                      </a:r>
                      <a:r>
                        <a:rPr lang="en-US" baseline="0" dirty="0"/>
                        <a:t>1</a:t>
                      </a:r>
                      <a:r>
                        <a:rPr lang="en-US" dirty="0"/>
                        <a:t>9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23.28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MZ+NPK+PF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MZ+PF+ACT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16.06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1.39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18.00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MZ+PF+ATA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16.5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18.18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MZ+PF+NPK+ACT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9.39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9.14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MZ+PF+NPK+ATA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18.46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26.42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MZ+ACT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19.8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1.8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23.5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MZ+ATA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18.5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2.31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28.5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0547" name="TextBox 11">
            <a:extLst>
              <a:ext uri="{FF2B5EF4-FFF2-40B4-BE49-F238E27FC236}">
                <a16:creationId xmlns:a16="http://schemas.microsoft.com/office/drawing/2014/main" id="{875D7A14-9A7A-4BA8-B37B-023D9688C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838200"/>
            <a:ext cx="5638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/>
              <a:t> Food security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/>
              <a:t> Nutrients Uptake (82% Carbohydrate, 18% Protein)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/>
              <a:t> Environments</a:t>
            </a:r>
          </a:p>
        </p:txBody>
      </p:sp>
      <p:pic>
        <p:nvPicPr>
          <p:cNvPr id="20548" name="Picture 3" descr="DSC00699">
            <a:extLst>
              <a:ext uri="{FF2B5EF4-FFF2-40B4-BE49-F238E27FC236}">
                <a16:creationId xmlns:a16="http://schemas.microsoft.com/office/drawing/2014/main" id="{070478AD-95DD-4053-8EC1-2A655424A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762000"/>
            <a:ext cx="2590800" cy="19050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9" name="Picture 16" descr="E:\moses and my pix\DSC00770.JPG">
            <a:extLst>
              <a:ext uri="{FF2B5EF4-FFF2-40B4-BE49-F238E27FC236}">
                <a16:creationId xmlns:a16="http://schemas.microsoft.com/office/drawing/2014/main" id="{18B210E9-C76B-4E60-BF1D-C7EB4914D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743200"/>
            <a:ext cx="2590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0" name="Picture 5" descr="E:\moses and my pix\DSC00903.JPG">
            <a:extLst>
              <a:ext uri="{FF2B5EF4-FFF2-40B4-BE49-F238E27FC236}">
                <a16:creationId xmlns:a16="http://schemas.microsoft.com/office/drawing/2014/main" id="{4D0C6F4A-F70F-4DF0-8A36-7217B1F5D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800600"/>
            <a:ext cx="259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Down Arrow 18">
            <a:extLst>
              <a:ext uri="{FF2B5EF4-FFF2-40B4-BE49-F238E27FC236}">
                <a16:creationId xmlns:a16="http://schemas.microsoft.com/office/drawing/2014/main" id="{D4026782-4599-4DA1-92F7-6A256AF32729}"/>
              </a:ext>
            </a:extLst>
          </p:cNvPr>
          <p:cNvSpPr/>
          <p:nvPr/>
        </p:nvSpPr>
        <p:spPr>
          <a:xfrm>
            <a:off x="6553200" y="2514600"/>
            <a:ext cx="228600" cy="4572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Down Arrow 19">
            <a:extLst>
              <a:ext uri="{FF2B5EF4-FFF2-40B4-BE49-F238E27FC236}">
                <a16:creationId xmlns:a16="http://schemas.microsoft.com/office/drawing/2014/main" id="{316892DC-EAE3-4625-AA80-CE2024AC5E36}"/>
              </a:ext>
            </a:extLst>
          </p:cNvPr>
          <p:cNvSpPr/>
          <p:nvPr/>
        </p:nvSpPr>
        <p:spPr>
          <a:xfrm>
            <a:off x="6553200" y="4495800"/>
            <a:ext cx="228600" cy="5334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ubtitle 2">
            <a:extLst>
              <a:ext uri="{FF2B5EF4-FFF2-40B4-BE49-F238E27FC236}">
                <a16:creationId xmlns:a16="http://schemas.microsoft.com/office/drawing/2014/main" id="{C5938EAF-2585-40E0-B24E-BA221203B3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" y="457200"/>
            <a:ext cx="8763000" cy="6019800"/>
          </a:xfrm>
        </p:spPr>
        <p:txBody>
          <a:bodyPr/>
          <a:lstStyle/>
          <a:p>
            <a:pPr marR="0" algn="l" eaLnBrk="1" hangingPunct="1">
              <a:lnSpc>
                <a:spcPct val="80000"/>
              </a:lnSpc>
            </a:pPr>
            <a:endParaRPr lang="en-US" altLang="en-US" sz="3200"/>
          </a:p>
          <a:p>
            <a:pPr marR="0" algn="l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en-US" sz="3200"/>
              <a:t> Application of biotechnology to food security</a:t>
            </a:r>
          </a:p>
          <a:p>
            <a:pPr marR="0" algn="l" eaLnBrk="1" hangingPunct="1">
              <a:lnSpc>
                <a:spcPct val="80000"/>
              </a:lnSpc>
            </a:pPr>
            <a:endParaRPr lang="en-US" altLang="en-US" sz="3200"/>
          </a:p>
          <a:p>
            <a:pPr marR="0" algn="l"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en-US" sz="3200" b="1"/>
              <a:t> </a:t>
            </a:r>
            <a:r>
              <a:rPr lang="en-US" altLang="en-US" sz="3200" b="1">
                <a:solidFill>
                  <a:srgbClr val="FFFF00"/>
                </a:solidFill>
              </a:rPr>
              <a:t>??????????????????????????????????????</a:t>
            </a:r>
          </a:p>
          <a:p>
            <a:pPr marR="0" algn="l" eaLnBrk="1" hangingPunct="1">
              <a:lnSpc>
                <a:spcPct val="80000"/>
              </a:lnSpc>
            </a:pPr>
            <a:endParaRPr lang="en-US" altLang="en-US" sz="1800"/>
          </a:p>
          <a:p>
            <a:pPr marR="0" algn="l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sz="3200"/>
              <a:t>  Challenges</a:t>
            </a:r>
            <a:endParaRPr lang="en-US" altLang="en-US" sz="1200"/>
          </a:p>
          <a:p>
            <a:pPr marR="0" algn="just"/>
            <a:endParaRPr lang="en-US" altLang="en-US" sz="1200"/>
          </a:p>
          <a:p>
            <a:pPr lvl="3" algn="just">
              <a:buFont typeface="Wingdings" panose="05000000000000000000" pitchFamily="2" charset="2"/>
              <a:buChar char="Ø"/>
            </a:pPr>
            <a:r>
              <a:rPr lang="en-US" altLang="en-US" sz="2400"/>
              <a:t>Research facilities/Equipments</a:t>
            </a:r>
          </a:p>
          <a:p>
            <a:pPr lvl="3" algn="just">
              <a:buFont typeface="Wingdings" panose="05000000000000000000" pitchFamily="2" charset="2"/>
              <a:buChar char="Ø"/>
            </a:pPr>
            <a:r>
              <a:rPr lang="en-US" altLang="en-US" sz="2400"/>
              <a:t> Funding</a:t>
            </a:r>
          </a:p>
          <a:p>
            <a:pPr lvl="3" algn="just">
              <a:buFont typeface="Wingdings" panose="05000000000000000000" pitchFamily="2" charset="2"/>
              <a:buChar char="Ø"/>
            </a:pPr>
            <a:r>
              <a:rPr lang="en-US" altLang="en-US" sz="2400"/>
              <a:t> Capacity  building</a:t>
            </a:r>
          </a:p>
          <a:p>
            <a:pPr lvl="3" algn="just">
              <a:buFont typeface="Wingdings" panose="05000000000000000000" pitchFamily="2" charset="2"/>
              <a:buChar char="Ø"/>
            </a:pPr>
            <a:r>
              <a:rPr lang="en-US" altLang="en-US" sz="2400"/>
              <a:t>Supervision capability</a:t>
            </a:r>
          </a:p>
          <a:p>
            <a:pPr lvl="3" algn="just">
              <a:buFont typeface="Wingdings" panose="05000000000000000000" pitchFamily="2" charset="2"/>
              <a:buChar char="Ø"/>
            </a:pPr>
            <a:endParaRPr lang="en-US" altLang="en-US" sz="2400"/>
          </a:p>
          <a:p>
            <a:pPr marR="0" algn="l" eaLnBrk="1" hangingPunct="1">
              <a:lnSpc>
                <a:spcPct val="80000"/>
              </a:lnSpc>
            </a:pPr>
            <a:endParaRPr lang="en-US" altLang="en-US" sz="2400"/>
          </a:p>
          <a:p>
            <a:pPr marR="0" algn="l" eaLnBrk="1" hangingPunct="1">
              <a:lnSpc>
                <a:spcPct val="80000"/>
              </a:lnSpc>
            </a:pPr>
            <a:r>
              <a:rPr lang="en-US" altLang="en-US" sz="2400"/>
              <a:t> </a:t>
            </a:r>
          </a:p>
          <a:p>
            <a:pPr lvl="2" algn="l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sz="2700"/>
              <a:t>  </a:t>
            </a:r>
          </a:p>
          <a:p>
            <a:pPr marR="0" algn="l" eaLnBrk="1" hangingPunct="1">
              <a:lnSpc>
                <a:spcPct val="80000"/>
              </a:lnSpc>
            </a:pPr>
            <a:endParaRPr lang="en-US" altLang="en-US" sz="2800"/>
          </a:p>
          <a:p>
            <a:pPr marR="0" algn="l" eaLnBrk="1" hangingPunct="1">
              <a:lnSpc>
                <a:spcPct val="80000"/>
              </a:lnSpc>
            </a:pPr>
            <a:endParaRPr lang="en-US" altLang="en-US" sz="2800"/>
          </a:p>
          <a:p>
            <a:pPr marR="0" algn="l" eaLnBrk="1" hangingPunct="1">
              <a:lnSpc>
                <a:spcPct val="80000"/>
              </a:lnSpc>
            </a:pPr>
            <a:endParaRPr lang="en-US" altLang="en-US" sz="1800"/>
          </a:p>
          <a:p>
            <a:pPr marR="0" algn="l" eaLnBrk="1" hangingPunct="1">
              <a:lnSpc>
                <a:spcPct val="80000"/>
              </a:lnSpc>
            </a:pPr>
            <a:endParaRPr lang="en-US" altLang="en-US" sz="2200"/>
          </a:p>
          <a:p>
            <a:pPr marR="0" algn="l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en-US" altLang="en-US" sz="1800"/>
          </a:p>
          <a:p>
            <a:pPr lvl="1" algn="l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sz="1800"/>
              <a:t> </a:t>
            </a:r>
          </a:p>
          <a:p>
            <a:pPr marR="0" algn="l" eaLnBrk="1" hangingPunct="1">
              <a:lnSpc>
                <a:spcPct val="80000"/>
              </a:lnSpc>
            </a:pPr>
            <a:endParaRPr lang="en-US" altLang="en-US" sz="2400"/>
          </a:p>
          <a:p>
            <a:pPr marR="0" algn="l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US" altLang="en-US" sz="2300"/>
          </a:p>
          <a:p>
            <a:pPr marR="0" algn="l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US" altLang="en-US" sz="2300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ubtitle 2">
            <a:extLst>
              <a:ext uri="{FF2B5EF4-FFF2-40B4-BE49-F238E27FC236}">
                <a16:creationId xmlns:a16="http://schemas.microsoft.com/office/drawing/2014/main" id="{A54B67BD-C274-428E-8141-FEF3813290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" y="304800"/>
            <a:ext cx="8763000" cy="6248400"/>
          </a:xfrm>
        </p:spPr>
        <p:txBody>
          <a:bodyPr/>
          <a:lstStyle/>
          <a:p>
            <a:pPr marR="0" algn="just">
              <a:buFont typeface="Wingdings" panose="05000000000000000000" pitchFamily="2" charset="2"/>
              <a:buChar char="Ø"/>
            </a:pPr>
            <a:endParaRPr lang="en-US" altLang="en-US"/>
          </a:p>
          <a:p>
            <a:pPr marR="0" algn="just">
              <a:buFont typeface="Wingdings" panose="05000000000000000000" pitchFamily="2" charset="2"/>
              <a:buChar char="Ø"/>
            </a:pPr>
            <a:r>
              <a:rPr lang="en-US" altLang="en-US"/>
              <a:t>Collaborative  Research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en-US" altLang="en-US"/>
              <a:t> </a:t>
            </a:r>
            <a:r>
              <a:rPr lang="en-US" altLang="en-US" sz="2400"/>
              <a:t>Professor Lingaraj Sahoo and Dr. Abiala Moses 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en-US" altLang="en-US" sz="2400"/>
              <a:t> </a:t>
            </a:r>
            <a:r>
              <a:rPr lang="en-US" altLang="en-US" sz="2400">
                <a:solidFill>
                  <a:srgbClr val="FFFF00"/>
                </a:solidFill>
              </a:rPr>
              <a:t>Laboratory of Professor L. Sahoo, IIT, Guwahati</a:t>
            </a:r>
          </a:p>
          <a:p>
            <a:pPr lvl="3" algn="just">
              <a:buFont typeface="Wingdings" panose="05000000000000000000" pitchFamily="2" charset="2"/>
              <a:buChar char="ü"/>
            </a:pPr>
            <a:r>
              <a:rPr lang="en-US" altLang="en-US"/>
              <a:t>  Application of  molecular  techniques  to  legumes, cereals and vegetables</a:t>
            </a:r>
          </a:p>
          <a:p>
            <a:pPr lvl="3" algn="just"/>
            <a:r>
              <a:rPr lang="en-US" altLang="en-US"/>
              <a:t>  </a:t>
            </a:r>
          </a:p>
          <a:p>
            <a:pPr lvl="2" algn="just"/>
            <a:endParaRPr lang="en-US" altLang="en-US"/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en-US" altLang="en-US" sz="2400"/>
              <a:t>Advantages</a:t>
            </a:r>
          </a:p>
          <a:p>
            <a:pPr lvl="2" algn="just">
              <a:buFont typeface="Wingdings" panose="05000000000000000000" pitchFamily="2" charset="2"/>
              <a:buChar char="Ø"/>
            </a:pPr>
            <a:endParaRPr lang="en-US" altLang="en-US" sz="1100"/>
          </a:p>
          <a:p>
            <a:pPr lvl="4" algn="just">
              <a:buFont typeface="Wingdings" panose="05000000000000000000" pitchFamily="2" charset="2"/>
              <a:buChar char="Ø"/>
            </a:pPr>
            <a:r>
              <a:rPr lang="en-US" altLang="en-US" sz="2400"/>
              <a:t>Sustainability of life</a:t>
            </a:r>
          </a:p>
          <a:p>
            <a:pPr lvl="4" algn="just">
              <a:buFont typeface="Wingdings" panose="05000000000000000000" pitchFamily="2" charset="2"/>
              <a:buChar char="Ø"/>
            </a:pPr>
            <a:r>
              <a:rPr lang="en-US" altLang="en-US" sz="2400"/>
              <a:t>Biodiversity</a:t>
            </a:r>
          </a:p>
          <a:p>
            <a:pPr lvl="4" algn="just">
              <a:buFont typeface="Wingdings" panose="05000000000000000000" pitchFamily="2" charset="2"/>
              <a:buChar char="Ø"/>
            </a:pPr>
            <a:r>
              <a:rPr lang="en-US" altLang="en-US" sz="2400"/>
              <a:t>Improve nutrition</a:t>
            </a:r>
          </a:p>
          <a:p>
            <a:pPr lvl="4" algn="just">
              <a:buFont typeface="Wingdings" panose="05000000000000000000" pitchFamily="2" charset="2"/>
              <a:buChar char="Ø"/>
            </a:pPr>
            <a:r>
              <a:rPr lang="en-US" altLang="en-US" sz="2400"/>
              <a:t>Conservation</a:t>
            </a:r>
          </a:p>
          <a:p>
            <a:pPr lvl="4" algn="just">
              <a:buFont typeface="Wingdings" panose="05000000000000000000" pitchFamily="2" charset="2"/>
              <a:buChar char="Ø"/>
            </a:pPr>
            <a:r>
              <a:rPr lang="en-US" altLang="en-US" sz="2400"/>
              <a:t>Support MDG  in </a:t>
            </a:r>
          </a:p>
          <a:p>
            <a:pPr lvl="4" algn="just"/>
            <a:r>
              <a:rPr lang="en-US" altLang="en-US"/>
              <a:t> </a:t>
            </a:r>
          </a:p>
          <a:p>
            <a:pPr marR="0" algn="just"/>
            <a:endParaRPr lang="en-US" altLang="en-US"/>
          </a:p>
        </p:txBody>
      </p:sp>
      <p:pic>
        <p:nvPicPr>
          <p:cNvPr id="22531" name="Picture 2" descr="image.jpg">
            <a:extLst>
              <a:ext uri="{FF2B5EF4-FFF2-40B4-BE49-F238E27FC236}">
                <a16:creationId xmlns:a16="http://schemas.microsoft.com/office/drawing/2014/main" id="{466D3542-C601-4D0A-B0F6-4632CFA2D0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667000"/>
            <a:ext cx="3657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Image result for sketch images of cowpea plants">
            <a:hlinkClick r:id="rId3"/>
            <a:extLst>
              <a:ext uri="{FF2B5EF4-FFF2-40B4-BE49-F238E27FC236}">
                <a16:creationId xmlns:a16="http://schemas.microsoft.com/office/drawing/2014/main" id="{FC33B229-B3BE-43A1-B785-11FF4BB69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667000"/>
            <a:ext cx="2590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34BC7-6F17-4CE4-A339-4B42EA081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699248" cy="304800"/>
          </a:xfr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200" dirty="0">
                <a:latin typeface="Comic Sans MS" pitchFamily="66" charset="0"/>
              </a:rPr>
              <a:t>Collaborative research in progress……..</a:t>
            </a:r>
          </a:p>
        </p:txBody>
      </p:sp>
      <p:pic>
        <p:nvPicPr>
          <p:cNvPr id="23555" name="Picture 4" descr="E:\Moses\DSC07455.JPG">
            <a:extLst>
              <a:ext uri="{FF2B5EF4-FFF2-40B4-BE49-F238E27FC236}">
                <a16:creationId xmlns:a16="http://schemas.microsoft.com/office/drawing/2014/main" id="{AEF9BE5C-4067-4B91-BC1E-4DCB84225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9000"/>
            <a:ext cx="4038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5" descr="E:\Moses\DSC07452.JPG">
            <a:extLst>
              <a:ext uri="{FF2B5EF4-FFF2-40B4-BE49-F238E27FC236}">
                <a16:creationId xmlns:a16="http://schemas.microsoft.com/office/drawing/2014/main" id="{7E37D179-A054-4557-91B1-3BF4DB9D1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3962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6" descr="E:\Pictures\DSC07460.JPG">
            <a:extLst>
              <a:ext uri="{FF2B5EF4-FFF2-40B4-BE49-F238E27FC236}">
                <a16:creationId xmlns:a16="http://schemas.microsoft.com/office/drawing/2014/main" id="{5B5AA2CA-A313-43BD-8006-F89E6CB64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371600"/>
            <a:ext cx="4495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7F86603-09C4-4CC4-AE3B-325A8E169D09}"/>
              </a:ext>
            </a:extLst>
          </p:cNvPr>
          <p:cNvCxnSpPr/>
          <p:nvPr/>
        </p:nvCxnSpPr>
        <p:spPr>
          <a:xfrm rot="16200000" flipV="1">
            <a:off x="5181600" y="5334000"/>
            <a:ext cx="175260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9" name="TextBox 15">
            <a:extLst>
              <a:ext uri="{FF2B5EF4-FFF2-40B4-BE49-F238E27FC236}">
                <a16:creationId xmlns:a16="http://schemas.microsoft.com/office/drawing/2014/main" id="{530905AE-875A-48BC-A390-08FC9123D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6324600"/>
            <a:ext cx="4114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/>
              <a:t>Molecular  bands of WA  soil Bacteria </a:t>
            </a:r>
            <a:r>
              <a:rPr lang="en-US" altLang="en-US" sz="1600" b="1"/>
              <a:t>DNA</a:t>
            </a:r>
          </a:p>
        </p:txBody>
      </p:sp>
      <p:sp>
        <p:nvSpPr>
          <p:cNvPr id="23560" name="TextBox 17">
            <a:extLst>
              <a:ext uri="{FF2B5EF4-FFF2-40B4-BE49-F238E27FC236}">
                <a16:creationId xmlns:a16="http://schemas.microsoft.com/office/drawing/2014/main" id="{774B0032-7694-4428-9C1B-7C5E1CA038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609600"/>
            <a:ext cx="4267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/>
              <a:t> When I was rounding up </a:t>
            </a:r>
            <a:r>
              <a:rPr lang="en-US" altLang="en-US" sz="2000"/>
              <a:t>my PhD in United  States of America (USA) </a:t>
            </a:r>
            <a:endParaRPr lang="en-US" altLang="en-US" i="1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ubtitle 2">
            <a:extLst>
              <a:ext uri="{FF2B5EF4-FFF2-40B4-BE49-F238E27FC236}">
                <a16:creationId xmlns:a16="http://schemas.microsoft.com/office/drawing/2014/main" id="{22F0FA6B-191A-481C-9AA3-700137AF71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" y="228600"/>
            <a:ext cx="8382000" cy="6172200"/>
          </a:xfrm>
        </p:spPr>
        <p:txBody>
          <a:bodyPr/>
          <a:lstStyle/>
          <a:p>
            <a:pPr marR="0" algn="just" eaLnBrk="1" hangingPunct="1"/>
            <a:endParaRPr lang="en-US" altLang="en-US"/>
          </a:p>
          <a:p>
            <a:pPr marR="0" algn="just" eaLnBrk="1" hangingPunct="1"/>
            <a:endParaRPr lang="en-US" altLang="en-US" sz="2400"/>
          </a:p>
          <a:p>
            <a:pPr marR="0" algn="just" eaLnBrk="1" hangingPunct="1">
              <a:buFont typeface="Wingdings" panose="05000000000000000000" pitchFamily="2" charset="2"/>
              <a:buChar char="Ø"/>
            </a:pPr>
            <a:r>
              <a:rPr lang="en-US" altLang="en-US" sz="3200"/>
              <a:t>State of scientific  research</a:t>
            </a:r>
          </a:p>
          <a:p>
            <a:pPr marR="0" algn="just" eaLnBrk="1" hangingPunct="1"/>
            <a:endParaRPr lang="en-US" altLang="en-US" sz="1600"/>
          </a:p>
          <a:p>
            <a:pPr lvl="3" algn="just" eaLnBrk="1" hangingPunct="1">
              <a:buFont typeface="Wingdings" panose="05000000000000000000" pitchFamily="2" charset="2"/>
              <a:buChar char="§"/>
            </a:pPr>
            <a:r>
              <a:rPr lang="en-US" altLang="en-US" sz="2800"/>
              <a:t>Past</a:t>
            </a:r>
          </a:p>
          <a:p>
            <a:pPr lvl="3" algn="just" eaLnBrk="1" hangingPunct="1">
              <a:buFont typeface="Wingdings" panose="05000000000000000000" pitchFamily="2" charset="2"/>
              <a:buChar char="§"/>
            </a:pPr>
            <a:r>
              <a:rPr lang="en-US" altLang="en-US" sz="2800"/>
              <a:t>Present</a:t>
            </a:r>
          </a:p>
          <a:p>
            <a:pPr lvl="3" algn="just" eaLnBrk="1" hangingPunct="1">
              <a:buFont typeface="Wingdings" panose="05000000000000000000" pitchFamily="2" charset="2"/>
              <a:buChar char="§"/>
            </a:pPr>
            <a:r>
              <a:rPr lang="en-US" altLang="en-US" sz="2800"/>
              <a:t>Future </a:t>
            </a:r>
          </a:p>
          <a:p>
            <a:pPr lvl="3" algn="just" eaLnBrk="1" hangingPunct="1"/>
            <a:endParaRPr lang="en-US" altLang="en-US" sz="2400"/>
          </a:p>
          <a:p>
            <a:pPr lvl="4" algn="just" eaLnBrk="1" hangingPunct="1">
              <a:buFont typeface="Wingdings" panose="05000000000000000000" pitchFamily="2" charset="2"/>
              <a:buChar char="v"/>
            </a:pPr>
            <a:r>
              <a:rPr lang="en-US" altLang="en-US" sz="2800"/>
              <a:t> Implications on upcoming generations</a:t>
            </a:r>
          </a:p>
          <a:p>
            <a:pPr lvl="4" algn="just" eaLnBrk="1" hangingPunct="1">
              <a:buFont typeface="Wingdings" panose="05000000000000000000" pitchFamily="2" charset="2"/>
              <a:buChar char="v"/>
            </a:pPr>
            <a:r>
              <a:rPr lang="en-US" altLang="en-US" sz="2800"/>
              <a:t> Threat to sustainability of life</a:t>
            </a:r>
          </a:p>
          <a:p>
            <a:pPr marR="0" algn="just" eaLnBrk="1" hangingPunct="1">
              <a:buFont typeface="Wingdings" panose="05000000000000000000" pitchFamily="2" charset="2"/>
              <a:buChar char="Ø"/>
            </a:pPr>
            <a:endParaRPr lang="en-US" altLang="en-US" sz="280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14">
            <a:extLst>
              <a:ext uri="{FF2B5EF4-FFF2-40B4-BE49-F238E27FC236}">
                <a16:creationId xmlns:a16="http://schemas.microsoft.com/office/drawing/2014/main" id="{CCDDC3AC-681D-498B-9466-D8A558899507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703263"/>
            <a:ext cx="6858000" cy="5302250"/>
            <a:chOff x="1066800" y="703943"/>
            <a:chExt cx="6858000" cy="5301570"/>
          </a:xfrm>
        </p:grpSpPr>
        <p:grpSp>
          <p:nvGrpSpPr>
            <p:cNvPr id="24579" name="Group 46">
              <a:extLst>
                <a:ext uri="{FF2B5EF4-FFF2-40B4-BE49-F238E27FC236}">
                  <a16:creationId xmlns:a16="http://schemas.microsoft.com/office/drawing/2014/main" id="{704D22A2-65AE-42A4-AA2C-3BC1CB7E5C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66800" y="1711325"/>
              <a:ext cx="6858000" cy="4294188"/>
              <a:chOff x="1066800" y="1711384"/>
              <a:chExt cx="6858000" cy="4294515"/>
            </a:xfrm>
          </p:grpSpPr>
          <p:sp>
            <p:nvSpPr>
              <p:cNvPr id="24586" name="TextBox 18">
                <a:extLst>
                  <a:ext uri="{FF2B5EF4-FFF2-40B4-BE49-F238E27FC236}">
                    <a16:creationId xmlns:a16="http://schemas.microsoft.com/office/drawing/2014/main" id="{26C2E323-4F7A-4AB6-B53A-1DC361C820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96000" y="2209800"/>
                <a:ext cx="182880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1986 bp</a:t>
                </a:r>
              </a:p>
            </p:txBody>
          </p:sp>
          <p:sp>
            <p:nvSpPr>
              <p:cNvPr id="24587" name="TextBox 34">
                <a:extLst>
                  <a:ext uri="{FF2B5EF4-FFF2-40B4-BE49-F238E27FC236}">
                    <a16:creationId xmlns:a16="http://schemas.microsoft.com/office/drawing/2014/main" id="{F1DF44AD-A313-4684-9C50-D0EC3CA135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96000" y="5728900"/>
                <a:ext cx="129540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DNA band</a:t>
                </a:r>
              </a:p>
            </p:txBody>
          </p:sp>
          <p:grpSp>
            <p:nvGrpSpPr>
              <p:cNvPr id="24588" name="Group 45">
                <a:extLst>
                  <a:ext uri="{FF2B5EF4-FFF2-40B4-BE49-F238E27FC236}">
                    <a16:creationId xmlns:a16="http://schemas.microsoft.com/office/drawing/2014/main" id="{03098B1C-3F99-4179-984C-9B769BC72D0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66800" y="1711384"/>
                <a:ext cx="6172200" cy="4156016"/>
                <a:chOff x="1066800" y="1711384"/>
                <a:chExt cx="6172200" cy="4156016"/>
              </a:xfrm>
            </p:grpSpPr>
            <p:cxnSp>
              <p:nvCxnSpPr>
                <p:cNvPr id="6" name="Straight Arrow Connector 5">
                  <a:extLst>
                    <a:ext uri="{FF2B5EF4-FFF2-40B4-BE49-F238E27FC236}">
                      <a16:creationId xmlns:a16="http://schemas.microsoft.com/office/drawing/2014/main" id="{8D2F2960-A6B9-43E4-8E65-CEBA1EB5D04E}"/>
                    </a:ext>
                  </a:extLst>
                </p:cNvPr>
                <p:cNvCxnSpPr/>
                <p:nvPr/>
              </p:nvCxnSpPr>
              <p:spPr>
                <a:xfrm>
                  <a:off x="5162550" y="2591364"/>
                  <a:ext cx="933450" cy="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24591" name="Picture 1" descr="C:\Users\Moses\Pictures\GEL PICTURES\DSC07461.JPG">
                  <a:extLst>
                    <a:ext uri="{FF2B5EF4-FFF2-40B4-BE49-F238E27FC236}">
                      <a16:creationId xmlns:a16="http://schemas.microsoft.com/office/drawing/2014/main" id="{DA8A91B1-0DA1-4D4E-A058-06C53516BB1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grayscl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3728" t="24593" r="11066" b="26772"/>
                <a:stretch>
                  <a:fillRect/>
                </a:stretch>
              </p:blipFill>
              <p:spPr bwMode="auto">
                <a:xfrm>
                  <a:off x="1066800" y="1741802"/>
                  <a:ext cx="4096385" cy="33889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8" name="Straight Arrow Connector 7">
                  <a:extLst>
                    <a:ext uri="{FF2B5EF4-FFF2-40B4-BE49-F238E27FC236}">
                      <a16:creationId xmlns:a16="http://schemas.microsoft.com/office/drawing/2014/main" id="{6FF9B7CC-0D31-4EA6-A040-6FF215487659}"/>
                    </a:ext>
                  </a:extLst>
                </p:cNvPr>
                <p:cNvCxnSpPr/>
                <p:nvPr/>
              </p:nvCxnSpPr>
              <p:spPr>
                <a:xfrm flipV="1">
                  <a:off x="5162550" y="3277128"/>
                  <a:ext cx="933450" cy="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Arrow Connector 11">
                  <a:extLst>
                    <a:ext uri="{FF2B5EF4-FFF2-40B4-BE49-F238E27FC236}">
                      <a16:creationId xmlns:a16="http://schemas.microsoft.com/office/drawing/2014/main" id="{7F3E38E8-17A1-4ABD-A645-CD2FE81D4898}"/>
                    </a:ext>
                  </a:extLst>
                </p:cNvPr>
                <p:cNvCxnSpPr/>
                <p:nvPr/>
              </p:nvCxnSpPr>
              <p:spPr>
                <a:xfrm>
                  <a:off x="5162550" y="2362776"/>
                  <a:ext cx="933450" cy="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594" name="TextBox 19">
                  <a:extLst>
                    <a:ext uri="{FF2B5EF4-FFF2-40B4-BE49-F238E27FC236}">
                      <a16:creationId xmlns:a16="http://schemas.microsoft.com/office/drawing/2014/main" id="{91934FD3-7CCA-4A93-95DE-EF4E7C85857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096000" y="2486799"/>
                  <a:ext cx="1143000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2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1700bp</a:t>
                  </a:r>
                </a:p>
              </p:txBody>
            </p:sp>
            <p:sp>
              <p:nvSpPr>
                <p:cNvPr id="24595" name="TextBox 21">
                  <a:extLst>
                    <a:ext uri="{FF2B5EF4-FFF2-40B4-BE49-F238E27FC236}">
                      <a16:creationId xmlns:a16="http://schemas.microsoft.com/office/drawing/2014/main" id="{18C8C473-D64E-460B-B80B-27DF85DA439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096000" y="3124200"/>
                  <a:ext cx="990600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2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1159bp</a:t>
                  </a:r>
                </a:p>
              </p:txBody>
            </p: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2C7D339F-E527-4F11-8AA1-B8FC40099A71}"/>
                    </a:ext>
                  </a:extLst>
                </p:cNvPr>
                <p:cNvCxnSpPr/>
                <p:nvPr/>
              </p:nvCxnSpPr>
              <p:spPr>
                <a:xfrm>
                  <a:off x="4332288" y="3124736"/>
                  <a:ext cx="0" cy="2743057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Arrow Connector 33">
                  <a:extLst>
                    <a:ext uri="{FF2B5EF4-FFF2-40B4-BE49-F238E27FC236}">
                      <a16:creationId xmlns:a16="http://schemas.microsoft.com/office/drawing/2014/main" id="{5DE09692-0288-46FA-B74D-C3244E2BBE66}"/>
                    </a:ext>
                  </a:extLst>
                </p:cNvPr>
                <p:cNvCxnSpPr/>
                <p:nvPr/>
              </p:nvCxnSpPr>
              <p:spPr>
                <a:xfrm>
                  <a:off x="4332288" y="5867793"/>
                  <a:ext cx="1763712" cy="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598" name="TextBox 35">
                  <a:extLst>
                    <a:ext uri="{FF2B5EF4-FFF2-40B4-BE49-F238E27FC236}">
                      <a16:creationId xmlns:a16="http://schemas.microsoft.com/office/drawing/2014/main" id="{535E25F3-2B11-43EC-A50B-175945FD291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180114" y="1741802"/>
                  <a:ext cx="304800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>
                      <a:latin typeface="Arial Black" panose="020B0A04020102020204" pitchFamily="34" charset="0"/>
                    </a:rPr>
                    <a:t>+</a:t>
                  </a:r>
                </a:p>
              </p:txBody>
            </p:sp>
            <p:sp>
              <p:nvSpPr>
                <p:cNvPr id="24599" name="TextBox 37">
                  <a:extLst>
                    <a:ext uri="{FF2B5EF4-FFF2-40B4-BE49-F238E27FC236}">
                      <a16:creationId xmlns:a16="http://schemas.microsoft.com/office/drawing/2014/main" id="{B30C6100-7E33-4289-B13C-8BA0705BFA5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08499" y="1711384"/>
                  <a:ext cx="315686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>
                      <a:latin typeface="Arial Black" panose="020B0A04020102020204" pitchFamily="34" charset="0"/>
                    </a:rPr>
                    <a:t>-</a:t>
                  </a:r>
                </a:p>
              </p:txBody>
            </p:sp>
            <p:cxnSp>
              <p:nvCxnSpPr>
                <p:cNvPr id="42" name="Straight Arrow Connector 41">
                  <a:extLst>
                    <a:ext uri="{FF2B5EF4-FFF2-40B4-BE49-F238E27FC236}">
                      <a16:creationId xmlns:a16="http://schemas.microsoft.com/office/drawing/2014/main" id="{E613A8CA-F4B5-4669-8550-F1AA6BFEA45F}"/>
                    </a:ext>
                  </a:extLst>
                </p:cNvPr>
                <p:cNvCxnSpPr>
                  <a:endCxn id="24589" idx="1"/>
                </p:cNvCxnSpPr>
                <p:nvPr/>
              </p:nvCxnSpPr>
              <p:spPr>
                <a:xfrm>
                  <a:off x="5162550" y="1926237"/>
                  <a:ext cx="933450" cy="15874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4589" name="TextBox 42">
                <a:extLst>
                  <a:ext uri="{FF2B5EF4-FFF2-40B4-BE49-F238E27FC236}">
                    <a16:creationId xmlns:a16="http://schemas.microsoft.com/office/drawing/2014/main" id="{2F89A39B-9B89-4AD0-9A90-B02A521FFD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96000" y="1803805"/>
                <a:ext cx="1524001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DNA  ladder</a:t>
                </a:r>
              </a:p>
            </p:txBody>
          </p:sp>
        </p:grp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F7584CE6-EF2D-4D9E-B5FA-DC2919605D6B}"/>
                </a:ext>
              </a:extLst>
            </p:cNvPr>
            <p:cNvCxnSpPr/>
            <p:nvPr/>
          </p:nvCxnSpPr>
          <p:spPr>
            <a:xfrm flipV="1">
              <a:off x="4665663" y="1372194"/>
              <a:ext cx="0" cy="33968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0365558B-2F61-4CC1-BA56-C93F89259188}"/>
                </a:ext>
              </a:extLst>
            </p:cNvPr>
            <p:cNvCxnSpPr/>
            <p:nvPr/>
          </p:nvCxnSpPr>
          <p:spPr>
            <a:xfrm>
              <a:off x="4665663" y="1372194"/>
              <a:ext cx="1430337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21BDDF0-1342-4C70-A578-A7A62463CBBF}"/>
                </a:ext>
              </a:extLst>
            </p:cNvPr>
            <p:cNvCxnSpPr/>
            <p:nvPr/>
          </p:nvCxnSpPr>
          <p:spPr>
            <a:xfrm flipV="1">
              <a:off x="4332288" y="838863"/>
              <a:ext cx="0" cy="87301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2040D63E-3C9A-41F6-B9C5-0AE2577E1091}"/>
                </a:ext>
              </a:extLst>
            </p:cNvPr>
            <p:cNvCxnSpPr/>
            <p:nvPr/>
          </p:nvCxnSpPr>
          <p:spPr>
            <a:xfrm>
              <a:off x="4332288" y="838863"/>
              <a:ext cx="1763712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584" name="TextBox 12">
              <a:extLst>
                <a:ext uri="{FF2B5EF4-FFF2-40B4-BE49-F238E27FC236}">
                  <a16:creationId xmlns:a16="http://schemas.microsoft.com/office/drawing/2014/main" id="{B2AE4B86-D2A7-4087-88B0-E18AFAB84D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0" y="1233100"/>
              <a:ext cx="18288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Negative control</a:t>
              </a:r>
            </a:p>
          </p:txBody>
        </p:sp>
        <p:sp>
          <p:nvSpPr>
            <p:cNvPr id="24585" name="TextBox 13">
              <a:extLst>
                <a:ext uri="{FF2B5EF4-FFF2-40B4-BE49-F238E27FC236}">
                  <a16:creationId xmlns:a16="http://schemas.microsoft.com/office/drawing/2014/main" id="{6B89FD7F-CF01-4767-B636-54F9477181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0" y="703943"/>
              <a:ext cx="17526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Positive control</a:t>
              </a:r>
            </a:p>
          </p:txBody>
        </p:sp>
      </p:grp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ubtitle 2">
            <a:extLst>
              <a:ext uri="{FF2B5EF4-FFF2-40B4-BE49-F238E27FC236}">
                <a16:creationId xmlns:a16="http://schemas.microsoft.com/office/drawing/2014/main" id="{2F455A79-1B83-40B0-B93D-FD9B7DA4CF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" y="152400"/>
            <a:ext cx="8458200" cy="6400800"/>
          </a:xfrm>
        </p:spPr>
        <p:txBody>
          <a:bodyPr/>
          <a:lstStyle/>
          <a:p>
            <a:pPr marR="0" algn="ctr"/>
            <a:r>
              <a:rPr lang="en-US" altLang="en-US" sz="2000">
                <a:latin typeface="Comic Sans MS" panose="030F0702030302020204" pitchFamily="66" charset="0"/>
              </a:rPr>
              <a:t>Overcoming scientific  research challenges </a:t>
            </a:r>
            <a:endParaRPr lang="en-US" altLang="en-US" sz="20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8F0441F-2FEA-45BE-8D09-DD2D7ED799FE}"/>
              </a:ext>
            </a:extLst>
          </p:cNvPr>
          <p:cNvSpPr/>
          <p:nvPr/>
        </p:nvSpPr>
        <p:spPr>
          <a:xfrm>
            <a:off x="762000" y="1981200"/>
            <a:ext cx="7772400" cy="3581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Curved Left Arrow 6">
            <a:extLst>
              <a:ext uri="{FF2B5EF4-FFF2-40B4-BE49-F238E27FC236}">
                <a16:creationId xmlns:a16="http://schemas.microsoft.com/office/drawing/2014/main" id="{E33D56CB-0B6B-43A5-BDEC-7AF86383ECB8}"/>
              </a:ext>
            </a:extLst>
          </p:cNvPr>
          <p:cNvSpPr/>
          <p:nvPr/>
        </p:nvSpPr>
        <p:spPr>
          <a:xfrm rot="10546504">
            <a:off x="668338" y="754063"/>
            <a:ext cx="3797300" cy="582136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Curved Left Arrow 7">
            <a:extLst>
              <a:ext uri="{FF2B5EF4-FFF2-40B4-BE49-F238E27FC236}">
                <a16:creationId xmlns:a16="http://schemas.microsoft.com/office/drawing/2014/main" id="{D05B5853-39CC-4734-B490-CA03978374B7}"/>
              </a:ext>
            </a:extLst>
          </p:cNvPr>
          <p:cNvSpPr/>
          <p:nvPr/>
        </p:nvSpPr>
        <p:spPr>
          <a:xfrm>
            <a:off x="4953000" y="1066800"/>
            <a:ext cx="3657600" cy="54864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437E8F-7C3A-4DB6-B40E-DD7D2413A389}"/>
              </a:ext>
            </a:extLst>
          </p:cNvPr>
          <p:cNvSpPr/>
          <p:nvPr/>
        </p:nvSpPr>
        <p:spPr>
          <a:xfrm rot="9831845">
            <a:off x="4992664" y="4911161"/>
            <a:ext cx="321369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  <a:cs typeface="Arial" charset="0"/>
              </a:rPr>
              <a:t>Science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479493-3070-461A-A9F5-4672157FD500}"/>
              </a:ext>
            </a:extLst>
          </p:cNvPr>
          <p:cNvSpPr/>
          <p:nvPr/>
        </p:nvSpPr>
        <p:spPr>
          <a:xfrm rot="19745265">
            <a:off x="765175" y="1827213"/>
            <a:ext cx="2027238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  <a:cs typeface="Arial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393EEA-50EC-4039-94C8-25BBF6F9EF9A}"/>
              </a:ext>
            </a:extLst>
          </p:cNvPr>
          <p:cNvSpPr/>
          <p:nvPr/>
        </p:nvSpPr>
        <p:spPr>
          <a:xfrm rot="20282619">
            <a:off x="727032" y="1595058"/>
            <a:ext cx="356871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  <a:cs typeface="Arial" charset="0"/>
              </a:rPr>
              <a:t>Science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4DFE90F-0E51-4774-9201-78078A673DB5}"/>
              </a:ext>
            </a:extLst>
          </p:cNvPr>
          <p:cNvSpPr/>
          <p:nvPr/>
        </p:nvSpPr>
        <p:spPr>
          <a:xfrm>
            <a:off x="3581400" y="2895600"/>
            <a:ext cx="2057400" cy="1600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610" name="TextBox 19">
            <a:extLst>
              <a:ext uri="{FF2B5EF4-FFF2-40B4-BE49-F238E27FC236}">
                <a16:creationId xmlns:a16="http://schemas.microsoft.com/office/drawing/2014/main" id="{9A3F6608-473E-4FBE-992F-2F64AAF94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3505200"/>
            <a:ext cx="1295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LIFE</a:t>
            </a:r>
          </a:p>
          <a:p>
            <a:pPr algn="ctr" eaLnBrk="1" hangingPunct="1"/>
            <a:r>
              <a:rPr lang="en-US" altLang="en-US" sz="1200"/>
              <a:t>(Food Security)</a:t>
            </a:r>
          </a:p>
        </p:txBody>
      </p:sp>
      <p:sp>
        <p:nvSpPr>
          <p:cNvPr id="24" name="Down Arrow 23">
            <a:extLst>
              <a:ext uri="{FF2B5EF4-FFF2-40B4-BE49-F238E27FC236}">
                <a16:creationId xmlns:a16="http://schemas.microsoft.com/office/drawing/2014/main" id="{7AFA8C08-A7DA-49D6-9F0B-42A7A97A77E4}"/>
              </a:ext>
            </a:extLst>
          </p:cNvPr>
          <p:cNvSpPr/>
          <p:nvPr/>
        </p:nvSpPr>
        <p:spPr>
          <a:xfrm rot="2719965">
            <a:off x="6468269" y="704056"/>
            <a:ext cx="611188" cy="2371725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Down Arrow 25">
            <a:extLst>
              <a:ext uri="{FF2B5EF4-FFF2-40B4-BE49-F238E27FC236}">
                <a16:creationId xmlns:a16="http://schemas.microsoft.com/office/drawing/2014/main" id="{C900EB4F-E516-45FB-B444-E0844EA13024}"/>
              </a:ext>
            </a:extLst>
          </p:cNvPr>
          <p:cNvSpPr/>
          <p:nvPr/>
        </p:nvSpPr>
        <p:spPr>
          <a:xfrm rot="14030506">
            <a:off x="1698626" y="4029075"/>
            <a:ext cx="671512" cy="22685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613" name="TextBox 26">
            <a:extLst>
              <a:ext uri="{FF2B5EF4-FFF2-40B4-BE49-F238E27FC236}">
                <a16:creationId xmlns:a16="http://schemas.microsoft.com/office/drawing/2014/main" id="{0068EC35-2FA0-4166-BE56-39A77366A4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457200"/>
            <a:ext cx="22098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/>
              <a:t> </a:t>
            </a:r>
            <a:r>
              <a:rPr lang="en-US" altLang="en-US" sz="1600">
                <a:solidFill>
                  <a:schemeClr val="bg1"/>
                </a:solidFill>
              </a:rPr>
              <a:t>Capacity building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1600">
                <a:solidFill>
                  <a:schemeClr val="bg1"/>
                </a:solidFill>
              </a:rPr>
              <a:t> Research  policies</a:t>
            </a:r>
          </a:p>
        </p:txBody>
      </p:sp>
      <p:sp>
        <p:nvSpPr>
          <p:cNvPr id="25614" name="TextBox 27">
            <a:extLst>
              <a:ext uri="{FF2B5EF4-FFF2-40B4-BE49-F238E27FC236}">
                <a16:creationId xmlns:a16="http://schemas.microsoft.com/office/drawing/2014/main" id="{99EBBBD0-E35C-4FCF-911F-9251782C6E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943600"/>
            <a:ext cx="2971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en-US" altLang="en-US"/>
              <a:t> </a:t>
            </a:r>
            <a:r>
              <a:rPr lang="en-US" altLang="en-US">
                <a:solidFill>
                  <a:schemeClr val="bg1"/>
                </a:solidFill>
              </a:rPr>
              <a:t>Leadership</a:t>
            </a: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en-US" altLang="en-US">
                <a:solidFill>
                  <a:schemeClr val="bg1"/>
                </a:solidFill>
              </a:rPr>
              <a:t> Funding</a:t>
            </a: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en-US" altLang="en-US">
                <a:solidFill>
                  <a:schemeClr val="bg1"/>
                </a:solidFill>
              </a:rPr>
              <a:t> Collaborative research</a:t>
            </a:r>
          </a:p>
        </p:txBody>
      </p:sp>
      <p:sp>
        <p:nvSpPr>
          <p:cNvPr id="25615" name="TextBox 29">
            <a:extLst>
              <a:ext uri="{FF2B5EF4-FFF2-40B4-BE49-F238E27FC236}">
                <a16:creationId xmlns:a16="http://schemas.microsoft.com/office/drawing/2014/main" id="{A1090900-82A1-40F0-8011-9FD298DEF03F}"/>
              </a:ext>
            </a:extLst>
          </p:cNvPr>
          <p:cNvSpPr txBox="1">
            <a:spLocks noChangeArrowheads="1"/>
          </p:cNvSpPr>
          <p:nvPr/>
        </p:nvSpPr>
        <p:spPr bwMode="auto">
          <a:xfrm rot="1399396">
            <a:off x="2181225" y="2344738"/>
            <a:ext cx="54451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/>
              <a:t>I</a:t>
            </a:r>
          </a:p>
          <a:p>
            <a:pPr algn="ctr" eaLnBrk="1" hangingPunct="1"/>
            <a:r>
              <a:rPr lang="en-US" altLang="en-US" sz="2400" b="1"/>
              <a:t>ND</a:t>
            </a:r>
          </a:p>
          <a:p>
            <a:pPr algn="ctr" eaLnBrk="1" hangingPunct="1"/>
            <a:r>
              <a:rPr lang="en-US" altLang="en-US" sz="2400" b="1"/>
              <a:t>I</a:t>
            </a:r>
          </a:p>
          <a:p>
            <a:pPr algn="ctr" eaLnBrk="1" hangingPunct="1"/>
            <a:r>
              <a:rPr lang="en-US" altLang="en-US" sz="2400" b="1"/>
              <a:t>A</a:t>
            </a:r>
          </a:p>
          <a:p>
            <a:pPr algn="ctr" eaLnBrk="1" hangingPunct="1"/>
            <a:endParaRPr lang="en-US" altLang="en-US" sz="2400" b="1"/>
          </a:p>
          <a:p>
            <a:pPr algn="ctr" eaLnBrk="1" hangingPunct="1"/>
            <a:endParaRPr lang="en-US" altLang="en-US" sz="2400" b="1"/>
          </a:p>
          <a:p>
            <a:pPr algn="ctr" eaLnBrk="1" hangingPunct="1"/>
            <a:endParaRPr lang="en-US" altLang="en-US" sz="2400" b="1"/>
          </a:p>
        </p:txBody>
      </p:sp>
      <p:sp>
        <p:nvSpPr>
          <p:cNvPr id="25616" name="TextBox 30">
            <a:extLst>
              <a:ext uri="{FF2B5EF4-FFF2-40B4-BE49-F238E27FC236}">
                <a16:creationId xmlns:a16="http://schemas.microsoft.com/office/drawing/2014/main" id="{B51ED982-AB7A-4323-93C1-FE020C86BD2B}"/>
              </a:ext>
            </a:extLst>
          </p:cNvPr>
          <p:cNvSpPr txBox="1">
            <a:spLocks noChangeArrowheads="1"/>
          </p:cNvSpPr>
          <p:nvPr/>
        </p:nvSpPr>
        <p:spPr bwMode="auto">
          <a:xfrm rot="1288626">
            <a:off x="6297613" y="2627313"/>
            <a:ext cx="57943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/>
              <a:t>A</a:t>
            </a:r>
          </a:p>
          <a:p>
            <a:pPr eaLnBrk="1" hangingPunct="1"/>
            <a:r>
              <a:rPr lang="en-US" altLang="en-US" sz="2400" b="1"/>
              <a:t>F</a:t>
            </a:r>
          </a:p>
          <a:p>
            <a:pPr eaLnBrk="1" hangingPunct="1"/>
            <a:r>
              <a:rPr lang="en-US" altLang="en-US" sz="2400" b="1"/>
              <a:t>R</a:t>
            </a:r>
          </a:p>
          <a:p>
            <a:pPr eaLnBrk="1" hangingPunct="1"/>
            <a:r>
              <a:rPr lang="en-US" altLang="en-US" sz="2400" b="1"/>
              <a:t>I</a:t>
            </a:r>
          </a:p>
          <a:p>
            <a:pPr eaLnBrk="1" hangingPunct="1"/>
            <a:r>
              <a:rPr lang="en-US" altLang="en-US" sz="2400" b="1"/>
              <a:t>C</a:t>
            </a:r>
          </a:p>
          <a:p>
            <a:pPr eaLnBrk="1" hangingPunct="1"/>
            <a:r>
              <a:rPr lang="en-US" altLang="en-US" sz="2400" b="1"/>
              <a:t>A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3A5AE-A826-43C1-BF8C-9B8BDFA74A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457200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>
                <a:latin typeface="Comic Sans MS" pitchFamily="66" charset="0"/>
              </a:rPr>
              <a:t>Acknowledgement </a:t>
            </a:r>
          </a:p>
        </p:txBody>
      </p:sp>
      <p:sp>
        <p:nvSpPr>
          <p:cNvPr id="26627" name="Subtitle 2">
            <a:extLst>
              <a:ext uri="{FF2B5EF4-FFF2-40B4-BE49-F238E27FC236}">
                <a16:creationId xmlns:a16="http://schemas.microsoft.com/office/drawing/2014/main" id="{20748EB1-E9D6-4B5E-AAF6-93AED13321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762000"/>
            <a:ext cx="8686800" cy="5943600"/>
          </a:xfrm>
        </p:spPr>
        <p:txBody>
          <a:bodyPr/>
          <a:lstStyle/>
          <a:p>
            <a:pPr marL="514350" marR="0" indent="-514350" algn="just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200"/>
              <a:t>Department of Biotechnology (DBT)</a:t>
            </a:r>
          </a:p>
          <a:p>
            <a:pPr marL="514350" marR="0" indent="-514350" algn="just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200"/>
              <a:t> The World Academic of Science (TWAS)</a:t>
            </a:r>
          </a:p>
          <a:p>
            <a:pPr marL="514350" marR="0" indent="-514350" algn="just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200"/>
              <a:t> Indian Institute of Technology (IIT), Guwahati</a:t>
            </a:r>
          </a:p>
          <a:p>
            <a:pPr marL="514350" marR="0" indent="-514350" algn="just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200"/>
              <a:t> Translation Crop Research Laboratory, Department of Bioscience and Bioengineering, IIT, Guwahati</a:t>
            </a:r>
          </a:p>
          <a:p>
            <a:pPr marL="514350" marR="0" indent="-514350" algn="just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200"/>
              <a:t> PROFESSOR LINGARAJ SAHOO</a:t>
            </a:r>
          </a:p>
          <a:p>
            <a:pPr marL="514350" marR="0" indent="-514350" algn="just" eaLnBrk="1" hangingPunct="1">
              <a:lnSpc>
                <a:spcPct val="90000"/>
              </a:lnSpc>
            </a:pPr>
            <a:r>
              <a:rPr lang="en-US" altLang="en-US" sz="1300"/>
              <a:t> </a:t>
            </a:r>
            <a:endParaRPr lang="en-US" altLang="en-US" sz="2200"/>
          </a:p>
          <a:p>
            <a:pPr marL="514350" marR="0" indent="-514350" algn="just" eaLnBrk="1" hangingPunct="1">
              <a:lnSpc>
                <a:spcPct val="90000"/>
              </a:lnSpc>
            </a:pPr>
            <a:endParaRPr lang="en-US" altLang="en-US" sz="2200"/>
          </a:p>
          <a:p>
            <a:pPr marL="514350" marR="0" indent="-514350" algn="just" eaLnBrk="1" hangingPunct="1">
              <a:lnSpc>
                <a:spcPct val="90000"/>
              </a:lnSpc>
            </a:pPr>
            <a:endParaRPr lang="en-US" altLang="en-US" sz="1300"/>
          </a:p>
        </p:txBody>
      </p:sp>
      <p:pic>
        <p:nvPicPr>
          <p:cNvPr id="26628" name="Picture 4" descr="C:\Users\Abiala\Desktop\DSC_4369.JPG">
            <a:extLst>
              <a:ext uri="{FF2B5EF4-FFF2-40B4-BE49-F238E27FC236}">
                <a16:creationId xmlns:a16="http://schemas.microsoft.com/office/drawing/2014/main" id="{E57A3D12-F6FA-472F-939B-37C437D25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429000"/>
            <a:ext cx="6096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Box 5">
            <a:extLst>
              <a:ext uri="{FF2B5EF4-FFF2-40B4-BE49-F238E27FC236}">
                <a16:creationId xmlns:a16="http://schemas.microsoft.com/office/drawing/2014/main" id="{D59CB2E1-42C0-4F93-8738-334DDDC39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733800"/>
            <a:ext cx="2133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latin typeface="Arial Black" panose="020B0A04020102020204" pitchFamily="34" charset="0"/>
              </a:rPr>
              <a:t>Lovely Lab Members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B2A9B-61E7-4BAF-88E6-C92D330037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dirty="0"/>
              <a:t>INDIA (My Second Home)</a:t>
            </a:r>
          </a:p>
        </p:txBody>
      </p:sp>
      <p:sp>
        <p:nvSpPr>
          <p:cNvPr id="27651" name="Subtitle 2">
            <a:extLst>
              <a:ext uri="{FF2B5EF4-FFF2-40B4-BE49-F238E27FC236}">
                <a16:creationId xmlns:a16="http://schemas.microsoft.com/office/drawing/2014/main" id="{B8B21396-C41A-480A-9B57-36B45C5839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3171825"/>
          </a:xfrm>
        </p:spPr>
        <p:txBody>
          <a:bodyPr/>
          <a:lstStyle/>
          <a:p>
            <a:pPr marR="0" algn="ctr"/>
            <a:r>
              <a:rPr lang="en-US" altLang="en-US"/>
              <a:t>MY  SOCIO-CULTURAL </a:t>
            </a:r>
          </a:p>
          <a:p>
            <a:pPr marR="0" algn="ctr"/>
            <a:r>
              <a:rPr lang="en-US" altLang="en-US"/>
              <a:t>&amp;</a:t>
            </a:r>
          </a:p>
          <a:p>
            <a:pPr marR="0" algn="ctr"/>
            <a:r>
              <a:rPr lang="en-US" altLang="en-US"/>
              <a:t>RESEARCH EXPERIENCE</a:t>
            </a:r>
          </a:p>
          <a:p>
            <a:pPr marR="0" algn="ctr"/>
            <a:r>
              <a:rPr lang="en-US" altLang="en-US"/>
              <a:t>I LOVE INDIA…..Courtesy of Prof. L. Sahoo</a:t>
            </a:r>
          </a:p>
          <a:p>
            <a:pPr marR="0" algn="ctr"/>
            <a:r>
              <a:rPr lang="en-US" altLang="en-US" sz="7200"/>
              <a:t>?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94496-D204-40A2-B560-FC1C1FA0FC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304800"/>
            <a:ext cx="7851648" cy="762000"/>
          </a:xfr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2800" dirty="0"/>
              <a:t>Scientific and Technological Capacities of Developed and Developing Countries</a:t>
            </a:r>
          </a:p>
        </p:txBody>
      </p:sp>
      <p:sp>
        <p:nvSpPr>
          <p:cNvPr id="7171" name="Subtitle 2">
            <a:extLst>
              <a:ext uri="{FF2B5EF4-FFF2-40B4-BE49-F238E27FC236}">
                <a16:creationId xmlns:a16="http://schemas.microsoft.com/office/drawing/2014/main" id="{A53C0F04-DE15-4DF9-A6E3-3429486B59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1219200"/>
            <a:ext cx="7854950" cy="4953000"/>
          </a:xfrm>
        </p:spPr>
        <p:txBody>
          <a:bodyPr/>
          <a:lstStyle/>
          <a:p>
            <a:pPr marR="0"/>
            <a:r>
              <a:rPr lang="en-US" altLang="en-US"/>
              <a:t>CaCa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D12EFCE-1DEF-4926-BC72-AE6B2659A2B0}"/>
              </a:ext>
            </a:extLst>
          </p:cNvPr>
          <p:cNvGraphicFramePr>
            <a:graphicFrameLocks noGrp="1"/>
          </p:cNvGraphicFramePr>
          <p:nvPr/>
        </p:nvGraphicFramePr>
        <p:xfrm>
          <a:off x="533400" y="1219200"/>
          <a:ext cx="7848600" cy="495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2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2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2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2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6882">
                <a:tc>
                  <a:txBody>
                    <a:bodyPr/>
                    <a:lstStyle/>
                    <a:p>
                      <a:r>
                        <a:rPr lang="en-US" sz="1800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Developed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Developing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Africa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25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Scientists and Technology</a:t>
                      </a:r>
                    </a:p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8362">
                <a:tc>
                  <a:txBody>
                    <a:bodyPr/>
                    <a:lstStyle/>
                    <a:p>
                      <a:r>
                        <a:rPr lang="en-US" sz="1800" dirty="0"/>
                        <a:t>Percentage</a:t>
                      </a:r>
                      <a:r>
                        <a:rPr lang="en-US" sz="1800" baseline="0" dirty="0"/>
                        <a:t> of GDP spent on Research and  development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0.1-0.7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2585">
                <a:tc>
                  <a:txBody>
                    <a:bodyPr/>
                    <a:lstStyle/>
                    <a:p>
                      <a:r>
                        <a:rPr lang="en-US" sz="1800" dirty="0"/>
                        <a:t>Scientific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dirty="0"/>
                        <a:t>Publications (Per capita)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2585">
                <a:tc>
                  <a:txBody>
                    <a:bodyPr/>
                    <a:lstStyle/>
                    <a:p>
                      <a:r>
                        <a:rPr lang="en-US" sz="1800" dirty="0"/>
                        <a:t>Patents and Inventions (Per</a:t>
                      </a:r>
                      <a:r>
                        <a:rPr lang="en-US" sz="1800" baseline="0" dirty="0"/>
                        <a:t> capita)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Negligible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204" name="TextBox 4">
            <a:extLst>
              <a:ext uri="{FF2B5EF4-FFF2-40B4-BE49-F238E27FC236}">
                <a16:creationId xmlns:a16="http://schemas.microsoft.com/office/drawing/2014/main" id="{ABAD99FB-E9CB-4781-9079-54D86463D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248400"/>
            <a:ext cx="792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Source: Cameroon Ministry of External Relations, 2001S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52">
            <a:extLst>
              <a:ext uri="{FF2B5EF4-FFF2-40B4-BE49-F238E27FC236}">
                <a16:creationId xmlns:a16="http://schemas.microsoft.com/office/drawing/2014/main" id="{236279CA-48CF-45E6-8715-24F8E9897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2400"/>
            <a:ext cx="876300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700"/>
              <a:t>Effects of Scientific  research challenges in WA  Universities on  National Development</a:t>
            </a:r>
          </a:p>
        </p:txBody>
      </p:sp>
      <p:grpSp>
        <p:nvGrpSpPr>
          <p:cNvPr id="8195" name="Group 40">
            <a:extLst>
              <a:ext uri="{FF2B5EF4-FFF2-40B4-BE49-F238E27FC236}">
                <a16:creationId xmlns:a16="http://schemas.microsoft.com/office/drawing/2014/main" id="{22596EE9-6ADF-4EE8-A118-952506A7509B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762000"/>
            <a:ext cx="3200400" cy="2547938"/>
            <a:chOff x="304800" y="762000"/>
            <a:chExt cx="3200400" cy="2547938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F0CB2D5-A0E6-4172-B570-9BBC9D5C6220}"/>
                </a:ext>
              </a:extLst>
            </p:cNvPr>
            <p:cNvCxnSpPr/>
            <p:nvPr/>
          </p:nvCxnSpPr>
          <p:spPr bwMode="auto">
            <a:xfrm rot="5400000">
              <a:off x="-494506" y="2018506"/>
              <a:ext cx="2514600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B402194-5496-4C14-97E8-C075083C3D18}"/>
                </a:ext>
              </a:extLst>
            </p:cNvPr>
            <p:cNvCxnSpPr/>
            <p:nvPr/>
          </p:nvCxnSpPr>
          <p:spPr bwMode="auto">
            <a:xfrm>
              <a:off x="304800" y="2895600"/>
              <a:ext cx="3200400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24" name="TextBox 33">
              <a:extLst>
                <a:ext uri="{FF2B5EF4-FFF2-40B4-BE49-F238E27FC236}">
                  <a16:creationId xmlns:a16="http://schemas.microsoft.com/office/drawing/2014/main" id="{AC091604-7DBB-4A23-9217-42B43F49F2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-490378" y="1633377"/>
              <a:ext cx="205053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/>
                <a:t>Science  </a:t>
              </a:r>
            </a:p>
          </p:txBody>
        </p:sp>
        <p:sp>
          <p:nvSpPr>
            <p:cNvPr id="8225" name="TextBox 34">
              <a:extLst>
                <a:ext uri="{FF2B5EF4-FFF2-40B4-BE49-F238E27FC236}">
                  <a16:creationId xmlns:a16="http://schemas.microsoft.com/office/drawing/2014/main" id="{1273EB6E-FBC8-4F10-A3A4-236C696D3E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8200" y="2971439"/>
              <a:ext cx="2362200" cy="3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Time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EF8EB916-B115-40FA-A2E3-DC43883D0EB5}"/>
                </a:ext>
              </a:extLst>
            </p:cNvPr>
            <p:cNvCxnSpPr/>
            <p:nvPr/>
          </p:nvCxnSpPr>
          <p:spPr bwMode="auto">
            <a:xfrm rot="5400000" flipH="1" flipV="1">
              <a:off x="342900" y="1866900"/>
              <a:ext cx="1371600" cy="2286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F78DA773-3EAC-4D9A-92E8-7E532E91869E}"/>
                </a:ext>
              </a:extLst>
            </p:cNvPr>
            <p:cNvCxnSpPr/>
            <p:nvPr/>
          </p:nvCxnSpPr>
          <p:spPr bwMode="auto">
            <a:xfrm rot="16200000" flipH="1">
              <a:off x="800100" y="1638300"/>
              <a:ext cx="990600" cy="3048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37AB96F-088B-49BD-8D92-A248973C3628}"/>
                </a:ext>
              </a:extLst>
            </p:cNvPr>
            <p:cNvCxnSpPr/>
            <p:nvPr/>
          </p:nvCxnSpPr>
          <p:spPr bwMode="auto">
            <a:xfrm rot="5400000" flipH="1" flipV="1">
              <a:off x="1104900" y="1638300"/>
              <a:ext cx="990600" cy="3048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CEA93391-DE4F-48A4-A960-1FCF46CEC17B}"/>
                </a:ext>
              </a:extLst>
            </p:cNvPr>
            <p:cNvCxnSpPr/>
            <p:nvPr/>
          </p:nvCxnSpPr>
          <p:spPr bwMode="auto">
            <a:xfrm rot="16200000" flipH="1">
              <a:off x="1257300" y="1866900"/>
              <a:ext cx="1371600" cy="3810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3E1E60D-8C90-446A-B740-EE7AF99D689C}"/>
                </a:ext>
              </a:extLst>
            </p:cNvPr>
            <p:cNvCxnSpPr/>
            <p:nvPr/>
          </p:nvCxnSpPr>
          <p:spPr bwMode="auto">
            <a:xfrm rot="5400000" flipH="1" flipV="1">
              <a:off x="1562100" y="1866900"/>
              <a:ext cx="1447800" cy="3048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8FFEFD32-3FEC-476A-B33F-8FFB5342B9A1}"/>
                </a:ext>
              </a:extLst>
            </p:cNvPr>
            <p:cNvCxnSpPr/>
            <p:nvPr/>
          </p:nvCxnSpPr>
          <p:spPr bwMode="auto">
            <a:xfrm rot="16200000" flipH="1">
              <a:off x="2095500" y="1638300"/>
              <a:ext cx="1066800" cy="3810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96" name="TextBox 36">
            <a:extLst>
              <a:ext uri="{FF2B5EF4-FFF2-40B4-BE49-F238E27FC236}">
                <a16:creationId xmlns:a16="http://schemas.microsoft.com/office/drawing/2014/main" id="{1ADDB790-C6D2-4A8A-A965-9B18DB188B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4478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Fluctuate</a:t>
            </a:r>
          </a:p>
        </p:txBody>
      </p:sp>
      <p:grpSp>
        <p:nvGrpSpPr>
          <p:cNvPr id="8197" name="Group 41">
            <a:extLst>
              <a:ext uri="{FF2B5EF4-FFF2-40B4-BE49-F238E27FC236}">
                <a16:creationId xmlns:a16="http://schemas.microsoft.com/office/drawing/2014/main" id="{7A2BC718-5816-496D-9731-1D0EF194B8D7}"/>
              </a:ext>
            </a:extLst>
          </p:cNvPr>
          <p:cNvGrpSpPr>
            <a:grpSpLocks/>
          </p:cNvGrpSpPr>
          <p:nvPr/>
        </p:nvGrpSpPr>
        <p:grpSpPr bwMode="auto">
          <a:xfrm>
            <a:off x="5181600" y="762000"/>
            <a:ext cx="3505200" cy="2547938"/>
            <a:chOff x="5181600" y="762000"/>
            <a:chExt cx="3505200" cy="2547938"/>
          </a:xfrm>
        </p:grpSpPr>
        <p:grpSp>
          <p:nvGrpSpPr>
            <p:cNvPr id="8215" name="Group 36">
              <a:extLst>
                <a:ext uri="{FF2B5EF4-FFF2-40B4-BE49-F238E27FC236}">
                  <a16:creationId xmlns:a16="http://schemas.microsoft.com/office/drawing/2014/main" id="{783659A9-4461-450D-A9E2-F9142156FD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81600" y="762000"/>
              <a:ext cx="3200400" cy="2547938"/>
              <a:chOff x="228600" y="533399"/>
              <a:chExt cx="3200400" cy="2548355"/>
            </a:xfrm>
          </p:grpSpPr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F6A6842C-9FC2-41DB-8CFB-9AF1C6C5C78E}"/>
                  </a:ext>
                </a:extLst>
              </p:cNvPr>
              <p:cNvCxnSpPr/>
              <p:nvPr/>
            </p:nvCxnSpPr>
            <p:spPr>
              <a:xfrm rot="5400000">
                <a:off x="-570912" y="1790111"/>
                <a:ext cx="2515012" cy="158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29D17B97-9330-43B7-A5F8-FAB94D1A1DC1}"/>
                  </a:ext>
                </a:extLst>
              </p:cNvPr>
              <p:cNvCxnSpPr/>
              <p:nvPr/>
            </p:nvCxnSpPr>
            <p:spPr>
              <a:xfrm>
                <a:off x="228600" y="2667348"/>
                <a:ext cx="3200400" cy="158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20" name="TextBox 39">
                <a:extLst>
                  <a:ext uri="{FF2B5EF4-FFF2-40B4-BE49-F238E27FC236}">
                    <a16:creationId xmlns:a16="http://schemas.microsoft.com/office/drawing/2014/main" id="{79D22C02-E681-43E1-A652-18D616B6C8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5400000">
                <a:off x="-490545" y="1481143"/>
                <a:ext cx="189846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400"/>
                  <a:t>National development </a:t>
                </a:r>
              </a:p>
            </p:txBody>
          </p:sp>
          <p:sp>
            <p:nvSpPr>
              <p:cNvPr id="8221" name="TextBox 40">
                <a:extLst>
                  <a:ext uri="{FF2B5EF4-FFF2-40B4-BE49-F238E27FC236}">
                    <a16:creationId xmlns:a16="http://schemas.microsoft.com/office/drawing/2014/main" id="{A9CBDB04-830D-4FC7-BC1B-7F60B81FB0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2000" y="2743200"/>
                <a:ext cx="236220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600"/>
                  <a:t>Science</a:t>
                </a:r>
              </a:p>
            </p:txBody>
          </p:sp>
        </p:grp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AC34C147-BE92-4A2D-9E65-A785FD1E63AA}"/>
                </a:ext>
              </a:extLst>
            </p:cNvPr>
            <p:cNvCxnSpPr/>
            <p:nvPr/>
          </p:nvCxnSpPr>
          <p:spPr bwMode="auto">
            <a:xfrm>
              <a:off x="5867400" y="1981200"/>
              <a:ext cx="2209800" cy="1588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17" name="TextBox 39">
              <a:extLst>
                <a:ext uri="{FF2B5EF4-FFF2-40B4-BE49-F238E27FC236}">
                  <a16:creationId xmlns:a16="http://schemas.microsoft.com/office/drawing/2014/main" id="{4CA31818-6765-467F-A0EF-071A9DF9FF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1400" y="1447800"/>
              <a:ext cx="12954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chemeClr val="bg1"/>
                  </a:solidFill>
                </a:rPr>
                <a:t>Stagnant</a:t>
              </a:r>
            </a:p>
          </p:txBody>
        </p:sp>
      </p:grpSp>
      <p:grpSp>
        <p:nvGrpSpPr>
          <p:cNvPr id="8198" name="Group 45">
            <a:extLst>
              <a:ext uri="{FF2B5EF4-FFF2-40B4-BE49-F238E27FC236}">
                <a16:creationId xmlns:a16="http://schemas.microsoft.com/office/drawing/2014/main" id="{F374F065-060D-4704-BC70-B7CEA6F828CF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3810000"/>
            <a:ext cx="3657600" cy="2547938"/>
            <a:chOff x="381000" y="3810000"/>
            <a:chExt cx="3657600" cy="2547938"/>
          </a:xfrm>
        </p:grpSpPr>
        <p:grpSp>
          <p:nvGrpSpPr>
            <p:cNvPr id="8208" name="Group 45">
              <a:extLst>
                <a:ext uri="{FF2B5EF4-FFF2-40B4-BE49-F238E27FC236}">
                  <a16:creationId xmlns:a16="http://schemas.microsoft.com/office/drawing/2014/main" id="{2786000A-00EA-46DF-A835-E1BA2AF693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000" y="3810000"/>
              <a:ext cx="3200400" cy="2547938"/>
              <a:chOff x="381000" y="3810000"/>
              <a:chExt cx="3200400" cy="2547938"/>
            </a:xfrm>
          </p:grpSpPr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F0D4EAC0-C5FE-4C63-B8F0-D85DA192A785}"/>
                  </a:ext>
                </a:extLst>
              </p:cNvPr>
              <p:cNvCxnSpPr/>
              <p:nvPr/>
            </p:nvCxnSpPr>
            <p:spPr bwMode="auto">
              <a:xfrm rot="5400000">
                <a:off x="-418306" y="5066506"/>
                <a:ext cx="2514600" cy="158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8A0F9D62-7D08-43A0-94D6-541D230E63E3}"/>
                  </a:ext>
                </a:extLst>
              </p:cNvPr>
              <p:cNvCxnSpPr/>
              <p:nvPr/>
            </p:nvCxnSpPr>
            <p:spPr bwMode="auto">
              <a:xfrm>
                <a:off x="381000" y="5943600"/>
                <a:ext cx="3200400" cy="158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13" name="TextBox 44">
                <a:extLst>
                  <a:ext uri="{FF2B5EF4-FFF2-40B4-BE49-F238E27FC236}">
                    <a16:creationId xmlns:a16="http://schemas.microsoft.com/office/drawing/2014/main" id="{9B8E4CD5-5B05-499E-8B20-984C04E4C2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5400000">
                <a:off x="-337990" y="4757564"/>
                <a:ext cx="189815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400"/>
                  <a:t>National development </a:t>
                </a:r>
              </a:p>
            </p:txBody>
          </p:sp>
          <p:sp>
            <p:nvSpPr>
              <p:cNvPr id="8214" name="TextBox 45">
                <a:extLst>
                  <a:ext uri="{FF2B5EF4-FFF2-40B4-BE49-F238E27FC236}">
                    <a16:creationId xmlns:a16="http://schemas.microsoft.com/office/drawing/2014/main" id="{25E4083F-E7D8-4EF3-ACC7-80C048A35B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14400" y="6019439"/>
                <a:ext cx="2362200" cy="3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600"/>
                  <a:t>Science</a:t>
                </a:r>
              </a:p>
            </p:txBody>
          </p:sp>
        </p:grp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557820FA-3BAD-4DE8-84FA-D3A5EA770F04}"/>
                </a:ext>
              </a:extLst>
            </p:cNvPr>
            <p:cNvCxnSpPr/>
            <p:nvPr/>
          </p:nvCxnSpPr>
          <p:spPr bwMode="auto">
            <a:xfrm flipV="1">
              <a:off x="990600" y="4267200"/>
              <a:ext cx="1676400" cy="15240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10" name="TextBox 40">
              <a:extLst>
                <a:ext uri="{FF2B5EF4-FFF2-40B4-BE49-F238E27FC236}">
                  <a16:creationId xmlns:a16="http://schemas.microsoft.com/office/drawing/2014/main" id="{7324EA1A-506E-4D29-8DDB-06E164C3F6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4600" y="4800600"/>
              <a:ext cx="15240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     </a:t>
              </a:r>
              <a:r>
                <a:rPr lang="en-US" altLang="en-US">
                  <a:solidFill>
                    <a:schemeClr val="bg1"/>
                  </a:solidFill>
                </a:rPr>
                <a:t>Normal</a:t>
              </a:r>
            </a:p>
          </p:txBody>
        </p:sp>
      </p:grpSp>
      <p:grpSp>
        <p:nvGrpSpPr>
          <p:cNvPr id="8199" name="Group 44">
            <a:extLst>
              <a:ext uri="{FF2B5EF4-FFF2-40B4-BE49-F238E27FC236}">
                <a16:creationId xmlns:a16="http://schemas.microsoft.com/office/drawing/2014/main" id="{35EEBBB8-AB03-4D84-8501-3BCE34E88847}"/>
              </a:ext>
            </a:extLst>
          </p:cNvPr>
          <p:cNvGrpSpPr>
            <a:grpSpLocks/>
          </p:cNvGrpSpPr>
          <p:nvPr/>
        </p:nvGrpSpPr>
        <p:grpSpPr bwMode="auto">
          <a:xfrm>
            <a:off x="5105400" y="3810000"/>
            <a:ext cx="3657600" cy="2547938"/>
            <a:chOff x="5105400" y="3810000"/>
            <a:chExt cx="3657600" cy="2547938"/>
          </a:xfrm>
        </p:grpSpPr>
        <p:grpSp>
          <p:nvGrpSpPr>
            <p:cNvPr id="8200" name="Group 46">
              <a:extLst>
                <a:ext uri="{FF2B5EF4-FFF2-40B4-BE49-F238E27FC236}">
                  <a16:creationId xmlns:a16="http://schemas.microsoft.com/office/drawing/2014/main" id="{E418E7A2-B9D3-476C-A410-0B3AE3383B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05400" y="3810000"/>
              <a:ext cx="3200400" cy="2547938"/>
              <a:chOff x="228600" y="533400"/>
              <a:chExt cx="3200400" cy="2548354"/>
            </a:xfrm>
          </p:grpSpPr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D86908E6-DC3B-473F-8EE0-30945FC0D0DD}"/>
                  </a:ext>
                </a:extLst>
              </p:cNvPr>
              <p:cNvCxnSpPr/>
              <p:nvPr/>
            </p:nvCxnSpPr>
            <p:spPr>
              <a:xfrm rot="5400000">
                <a:off x="-570911" y="1790111"/>
                <a:ext cx="2515011" cy="158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D8AE0702-F8D1-470F-8508-30EC91D46A36}"/>
                  </a:ext>
                </a:extLst>
              </p:cNvPr>
              <p:cNvCxnSpPr/>
              <p:nvPr/>
            </p:nvCxnSpPr>
            <p:spPr>
              <a:xfrm>
                <a:off x="228600" y="2667348"/>
                <a:ext cx="3200400" cy="158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06" name="TextBox 49">
                <a:extLst>
                  <a:ext uri="{FF2B5EF4-FFF2-40B4-BE49-F238E27FC236}">
                    <a16:creationId xmlns:a16="http://schemas.microsoft.com/office/drawing/2014/main" id="{80549944-D053-4ADF-8CF7-91CA5D374C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5400000">
                <a:off x="-490545" y="1481144"/>
                <a:ext cx="189846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400"/>
                  <a:t>Science  </a:t>
                </a:r>
              </a:p>
            </p:txBody>
          </p:sp>
          <p:sp>
            <p:nvSpPr>
              <p:cNvPr id="8207" name="TextBox 50">
                <a:extLst>
                  <a:ext uri="{FF2B5EF4-FFF2-40B4-BE49-F238E27FC236}">
                    <a16:creationId xmlns:a16="http://schemas.microsoft.com/office/drawing/2014/main" id="{3A67F2BD-B7A9-465C-84D3-6DA1FEBFBC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2000" y="2743200"/>
                <a:ext cx="236220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600"/>
                  <a:t>Time</a:t>
                </a:r>
              </a:p>
            </p:txBody>
          </p:sp>
        </p:grp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36F490DC-76BF-48C4-96BE-879893E8D10F}"/>
                </a:ext>
              </a:extLst>
            </p:cNvPr>
            <p:cNvCxnSpPr/>
            <p:nvPr/>
          </p:nvCxnSpPr>
          <p:spPr bwMode="auto">
            <a:xfrm>
              <a:off x="5715000" y="4800600"/>
              <a:ext cx="1371600" cy="1588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6BE2D4B8-4CED-4B08-BB6A-BEBB7A80127A}"/>
                </a:ext>
              </a:extLst>
            </p:cNvPr>
            <p:cNvCxnSpPr/>
            <p:nvPr/>
          </p:nvCxnSpPr>
          <p:spPr bwMode="auto">
            <a:xfrm>
              <a:off x="7086600" y="4800600"/>
              <a:ext cx="990600" cy="9144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03" name="TextBox 41">
              <a:extLst>
                <a:ext uri="{FF2B5EF4-FFF2-40B4-BE49-F238E27FC236}">
                  <a16:creationId xmlns:a16="http://schemas.microsoft.com/office/drawing/2014/main" id="{D038252A-C277-4FA5-923E-E3DDE2D3B4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1400" y="4648200"/>
              <a:ext cx="13716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chemeClr val="bg1"/>
                  </a:solidFill>
                </a:rPr>
                <a:t>Decline</a:t>
              </a:r>
            </a:p>
          </p:txBody>
        </p:sp>
      </p:grp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754E8-1624-4FBD-9B27-CB5A002684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839200" cy="457200"/>
          </a:xfrm>
          <a:ln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2800" dirty="0">
                <a:latin typeface="Comic Sans MS" pitchFamily="66" charset="0"/>
              </a:rPr>
              <a:t>Current Scientific Research </a:t>
            </a:r>
          </a:p>
        </p:txBody>
      </p:sp>
      <p:pic>
        <p:nvPicPr>
          <p:cNvPr id="10245" name="Picture 5" descr="SAM_1106.JPG">
            <a:extLst>
              <a:ext uri="{FF2B5EF4-FFF2-40B4-BE49-F238E27FC236}">
                <a16:creationId xmlns:a16="http://schemas.microsoft.com/office/drawing/2014/main" id="{65C1D5F4-E9F3-4EE2-B169-3ACC853B8B9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066800"/>
            <a:ext cx="4114800" cy="556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46" name="Picture 6" descr="Niger-Delta-residents-pas-006.jpg">
            <a:extLst>
              <a:ext uri="{FF2B5EF4-FFF2-40B4-BE49-F238E27FC236}">
                <a16:creationId xmlns:a16="http://schemas.microsoft.com/office/drawing/2014/main" id="{3C6B69C0-EDD6-4FC1-9E31-8F958684542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590800"/>
            <a:ext cx="4419600" cy="3505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221" name="TextBox 4">
            <a:extLst>
              <a:ext uri="{FF2B5EF4-FFF2-40B4-BE49-F238E27FC236}">
                <a16:creationId xmlns:a16="http://schemas.microsoft.com/office/drawing/2014/main" id="{2D970D31-5CD3-4A0D-AF92-68B8263080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762000"/>
            <a:ext cx="3733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/>
              <a:t> </a:t>
            </a:r>
            <a:r>
              <a:rPr lang="en-US" altLang="en-US" sz="2000"/>
              <a:t>Protecting 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z="2000"/>
              <a:t> Our environments and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3AAD3-256A-4B50-8571-7F0512B362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152400"/>
            <a:ext cx="7851648" cy="457200"/>
          </a:xfrm>
          <a:ln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2800" dirty="0">
                <a:latin typeface="Comic Sans MS" pitchFamily="66" charset="0"/>
              </a:rPr>
              <a:t>Current Scientific Research……..</a:t>
            </a:r>
            <a:r>
              <a:rPr lang="en-US" sz="2800" dirty="0" err="1">
                <a:latin typeface="Comic Sans MS" pitchFamily="66" charset="0"/>
              </a:rPr>
              <a:t>Cntd</a:t>
            </a:r>
            <a:r>
              <a:rPr lang="en-US" sz="2800" dirty="0">
                <a:latin typeface="Comic Sans MS" pitchFamily="66" charset="0"/>
              </a:rPr>
              <a:t> </a:t>
            </a:r>
            <a:endParaRPr lang="en-US" sz="2800" dirty="0"/>
          </a:p>
        </p:txBody>
      </p:sp>
      <p:sp>
        <p:nvSpPr>
          <p:cNvPr id="10243" name="TextBox 5">
            <a:extLst>
              <a:ext uri="{FF2B5EF4-FFF2-40B4-BE49-F238E27FC236}">
                <a16:creationId xmlns:a16="http://schemas.microsoft.com/office/drawing/2014/main" id="{414E6C71-4E44-4E95-9DE9-CCDAC45B6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762000"/>
            <a:ext cx="37338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1600" b="1"/>
              <a:t>Conservation of natural resources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z="1600" b="1"/>
              <a:t> Forest 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z="1600" b="1"/>
              <a:t> Aquatic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z="1600" b="1"/>
              <a:t>Animals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z="1600" b="1"/>
              <a:t> </a:t>
            </a:r>
            <a:r>
              <a:rPr lang="en-US" altLang="en-US" sz="2800" b="1">
                <a:solidFill>
                  <a:srgbClr val="FF0000"/>
                </a:solidFill>
                <a:latin typeface="Arial Black" panose="020B0A04020102020204" pitchFamily="34" charset="0"/>
              </a:rPr>
              <a:t>Food Security</a:t>
            </a: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en-US" altLang="en-US" sz="1600" b="1"/>
              <a:t>Biotic </a:t>
            </a: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en-US" altLang="en-US" sz="1600" b="1"/>
              <a:t>Abiotic stress 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en-US" altLang="en-US" sz="1600" b="1"/>
          </a:p>
        </p:txBody>
      </p:sp>
      <p:pic>
        <p:nvPicPr>
          <p:cNvPr id="9220" name="Picture 5" descr="chimps.jpg">
            <a:extLst>
              <a:ext uri="{FF2B5EF4-FFF2-40B4-BE49-F238E27FC236}">
                <a16:creationId xmlns:a16="http://schemas.microsoft.com/office/drawing/2014/main" id="{827B0F71-21C4-45DD-AAAC-D29681C3A7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05200"/>
            <a:ext cx="25908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Box 6">
            <a:extLst>
              <a:ext uri="{FF2B5EF4-FFF2-40B4-BE49-F238E27FC236}">
                <a16:creationId xmlns:a16="http://schemas.microsoft.com/office/drawing/2014/main" id="{A071C119-675C-4B38-A825-742E1C360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324600"/>
            <a:ext cx="5943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/>
              <a:t>Source: African  Conservation  Foundation  (ACF)</a:t>
            </a:r>
          </a:p>
        </p:txBody>
      </p:sp>
      <p:pic>
        <p:nvPicPr>
          <p:cNvPr id="9222" name="Picture 4" descr="C:\Users\ayanfe eledumare\Pictures\PICTURES FOR THE PROJECT WORK\P27-05-10_08.28.jpg">
            <a:extLst>
              <a:ext uri="{FF2B5EF4-FFF2-40B4-BE49-F238E27FC236}">
                <a16:creationId xmlns:a16="http://schemas.microsoft.com/office/drawing/2014/main" id="{746462CB-BAFD-4FB3-AE85-9C270B878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276600"/>
            <a:ext cx="28194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">
            <a:extLst>
              <a:ext uri="{FF2B5EF4-FFF2-40B4-BE49-F238E27FC236}">
                <a16:creationId xmlns:a16="http://schemas.microsoft.com/office/drawing/2014/main" id="{0201220D-5C3D-4B37-A743-B2A612716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4876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TextBox 9">
            <a:extLst>
              <a:ext uri="{FF2B5EF4-FFF2-40B4-BE49-F238E27FC236}">
                <a16:creationId xmlns:a16="http://schemas.microsoft.com/office/drawing/2014/main" id="{AF5BF162-2FAB-44B1-B60C-204B2757A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971800"/>
            <a:ext cx="4876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i="1"/>
              <a:t>West  Africa River </a:t>
            </a:r>
            <a:r>
              <a:rPr lang="en-US" altLang="en-US" i="1"/>
              <a:t>(</a:t>
            </a:r>
            <a:r>
              <a:rPr lang="en-US" altLang="en-US" sz="1200" i="1"/>
              <a:t>Source: New England Aquarium, 1998</a:t>
            </a:r>
            <a:r>
              <a:rPr lang="en-US" altLang="en-US" sz="1600" i="1"/>
              <a:t>)</a:t>
            </a:r>
            <a:r>
              <a:rPr lang="en-US" altLang="en-US" i="1"/>
              <a:t>.</a:t>
            </a:r>
            <a:endParaRPr lang="en-US" altLang="en-US"/>
          </a:p>
        </p:txBody>
      </p:sp>
      <p:pic>
        <p:nvPicPr>
          <p:cNvPr id="9" name="Picture 3" descr="DSC04840.JPG">
            <a:extLst>
              <a:ext uri="{FF2B5EF4-FFF2-40B4-BE49-F238E27FC236}">
                <a16:creationId xmlns:a16="http://schemas.microsoft.com/office/drawing/2014/main" id="{30084642-99E4-49C1-8A3E-E6C46615439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19400" y="3429000"/>
            <a:ext cx="3276600" cy="3124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82F79FD6-F91A-45DD-A171-943B46429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pPr algn="ctr"/>
            <a:r>
              <a:rPr lang="en-US" altLang="en-US" sz="4300" b="1"/>
              <a:t>Why I am in India?: From Lab to Land</a:t>
            </a:r>
          </a:p>
        </p:txBody>
      </p:sp>
      <p:grpSp>
        <p:nvGrpSpPr>
          <p:cNvPr id="11267" name="Content Placeholder 3">
            <a:extLst>
              <a:ext uri="{FF2B5EF4-FFF2-40B4-BE49-F238E27FC236}">
                <a16:creationId xmlns:a16="http://schemas.microsoft.com/office/drawing/2014/main" id="{9B7ACA0D-C3D7-434A-AED5-927144038CE9}"/>
              </a:ext>
            </a:extLst>
          </p:cNvPr>
          <p:cNvGrpSpPr>
            <a:grpSpLocks noGrp="1"/>
          </p:cNvGrpSpPr>
          <p:nvPr/>
        </p:nvGrpSpPr>
        <p:grpSpPr bwMode="auto">
          <a:xfrm>
            <a:off x="457200" y="990600"/>
            <a:ext cx="8229600" cy="5875338"/>
            <a:chOff x="228600" y="685800"/>
            <a:chExt cx="8705850" cy="6017026"/>
          </a:xfrm>
        </p:grpSpPr>
        <p:pic>
          <p:nvPicPr>
            <p:cNvPr id="11269" name="Picture 4" descr="Image result for sketch images of cowpea plants">
              <a:hlinkClick r:id="rId2"/>
              <a:extLst>
                <a:ext uri="{FF2B5EF4-FFF2-40B4-BE49-F238E27FC236}">
                  <a16:creationId xmlns:a16="http://schemas.microsoft.com/office/drawing/2014/main" id="{5DC85704-D000-4326-BB0B-8C3026F90A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2133600"/>
              <a:ext cx="1771650" cy="281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0" name="AutoShape 10" descr="Image result for images of alectra and cowpea plants">
              <a:hlinkClick r:id="rId4"/>
              <a:extLst>
                <a:ext uri="{FF2B5EF4-FFF2-40B4-BE49-F238E27FC236}">
                  <a16:creationId xmlns:a16="http://schemas.microsoft.com/office/drawing/2014/main" id="{AE366FCC-4D62-4517-96AA-09C29DA0805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077200" y="685800"/>
              <a:ext cx="7620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7" name="Picture 11" descr="Image result for images of striga attack on cowpea">
              <a:extLst>
                <a:ext uri="{FF2B5EF4-FFF2-40B4-BE49-F238E27FC236}">
                  <a16:creationId xmlns:a16="http://schemas.microsoft.com/office/drawing/2014/main" id="{A23CE324-46FF-48FA-9088-4D3800BF41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410200" y="990600"/>
              <a:ext cx="2619375" cy="1743076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1272" name="Picture 17" descr="Image result for images of macrophomina phaseolina attack on cowpea, charcoal rot of cowpea">
              <a:hlinkClick r:id="rId6"/>
              <a:extLst>
                <a:ext uri="{FF2B5EF4-FFF2-40B4-BE49-F238E27FC236}">
                  <a16:creationId xmlns:a16="http://schemas.microsoft.com/office/drawing/2014/main" id="{EC549A19-B88D-4D7A-8176-A79195790D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2819400"/>
              <a:ext cx="3124200" cy="358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3" descr="Image result for striga gesnerioides and cowpea">
              <a:extLst>
                <a:ext uri="{FF2B5EF4-FFF2-40B4-BE49-F238E27FC236}">
                  <a16:creationId xmlns:a16="http://schemas.microsoft.com/office/drawing/2014/main" id="{0BD96390-EF55-47B9-8289-56BF8BE38D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495801" y="838200"/>
              <a:ext cx="1752600" cy="1743076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0" name="Picture 25" descr="Image result for images of striga attack on cowpea">
              <a:hlinkClick r:id="rId9"/>
              <a:extLst>
                <a:ext uri="{FF2B5EF4-FFF2-40B4-BE49-F238E27FC236}">
                  <a16:creationId xmlns:a16="http://schemas.microsoft.com/office/drawing/2014/main" id="{ECD2AFDD-157A-4675-B3F6-C9BEE380D5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7010400" y="990600"/>
              <a:ext cx="1924050" cy="16002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1" name="Picture 27" descr="Image result for images of macrophomina phaseolina and cowpea">
              <a:extLst>
                <a:ext uri="{FF2B5EF4-FFF2-40B4-BE49-F238E27FC236}">
                  <a16:creationId xmlns:a16="http://schemas.microsoft.com/office/drawing/2014/main" id="{B52EFF8E-7434-48DE-9F1D-05AE493C61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5715000" y="5029200"/>
              <a:ext cx="1295400" cy="1476376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6A7A557-7827-43BE-B5D1-A90998240046}"/>
                </a:ext>
              </a:extLst>
            </p:cNvPr>
            <p:cNvSpPr txBox="1"/>
            <p:nvPr/>
          </p:nvSpPr>
          <p:spPr>
            <a:xfrm>
              <a:off x="6757987" y="6324018"/>
              <a:ext cx="2157990" cy="37880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i="1" dirty="0">
                  <a:solidFill>
                    <a:srgbClr val="FF0000"/>
                  </a:solidFill>
                  <a:latin typeface="+mn-lt"/>
                  <a:cs typeface="Arial" charset="0"/>
                </a:rPr>
                <a:t>M. </a:t>
              </a:r>
              <a:r>
                <a:rPr lang="en-US" b="1" i="1" dirty="0" err="1">
                  <a:solidFill>
                    <a:srgbClr val="FF0000"/>
                  </a:solidFill>
                  <a:latin typeface="+mn-lt"/>
                  <a:cs typeface="Arial" charset="0"/>
                </a:rPr>
                <a:t>phaseolina</a:t>
              </a:r>
              <a:endParaRPr lang="en-US" b="1" i="1" dirty="0">
                <a:solidFill>
                  <a:srgbClr val="FF0000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3" name="Right Arrow 12">
              <a:extLst>
                <a:ext uri="{FF2B5EF4-FFF2-40B4-BE49-F238E27FC236}">
                  <a16:creationId xmlns:a16="http://schemas.microsoft.com/office/drawing/2014/main" id="{A41BAFDE-193D-426A-9284-394E0A49D23B}"/>
                </a:ext>
              </a:extLst>
            </p:cNvPr>
            <p:cNvSpPr/>
            <p:nvPr/>
          </p:nvSpPr>
          <p:spPr>
            <a:xfrm rot="2873010">
              <a:off x="872752" y="2214833"/>
              <a:ext cx="720223" cy="20488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ight Arrow 13">
              <a:extLst>
                <a:ext uri="{FF2B5EF4-FFF2-40B4-BE49-F238E27FC236}">
                  <a16:creationId xmlns:a16="http://schemas.microsoft.com/office/drawing/2014/main" id="{228DE4CA-B58A-4126-BE56-14E620734D48}"/>
                </a:ext>
              </a:extLst>
            </p:cNvPr>
            <p:cNvSpPr/>
            <p:nvPr/>
          </p:nvSpPr>
          <p:spPr>
            <a:xfrm>
              <a:off x="762639" y="3581321"/>
              <a:ext cx="792662" cy="22923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Right Arrow 14">
              <a:extLst>
                <a:ext uri="{FF2B5EF4-FFF2-40B4-BE49-F238E27FC236}">
                  <a16:creationId xmlns:a16="http://schemas.microsoft.com/office/drawing/2014/main" id="{24309C48-7710-4A1C-AB02-0D27A6AA4C96}"/>
                </a:ext>
              </a:extLst>
            </p:cNvPr>
            <p:cNvSpPr/>
            <p:nvPr/>
          </p:nvSpPr>
          <p:spPr>
            <a:xfrm rot="10800000">
              <a:off x="3505050" y="3810556"/>
              <a:ext cx="2057227" cy="22761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Right Arrow 15">
              <a:extLst>
                <a:ext uri="{FF2B5EF4-FFF2-40B4-BE49-F238E27FC236}">
                  <a16:creationId xmlns:a16="http://schemas.microsoft.com/office/drawing/2014/main" id="{B7F0E103-9A68-46F5-8E2C-AD442538314D}"/>
                </a:ext>
              </a:extLst>
            </p:cNvPr>
            <p:cNvSpPr/>
            <p:nvPr/>
          </p:nvSpPr>
          <p:spPr>
            <a:xfrm rot="13216722">
              <a:off x="3086886" y="5137196"/>
              <a:ext cx="987469" cy="24874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Right Arrow 16">
              <a:extLst>
                <a:ext uri="{FF2B5EF4-FFF2-40B4-BE49-F238E27FC236}">
                  <a16:creationId xmlns:a16="http://schemas.microsoft.com/office/drawing/2014/main" id="{147B0AD2-8C00-463F-886E-AD6D8482A048}"/>
                </a:ext>
              </a:extLst>
            </p:cNvPr>
            <p:cNvSpPr/>
            <p:nvPr/>
          </p:nvSpPr>
          <p:spPr>
            <a:xfrm rot="16200000" flipV="1">
              <a:off x="1943206" y="5371730"/>
              <a:ext cx="762493" cy="22839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Right Arrow 17">
              <a:extLst>
                <a:ext uri="{FF2B5EF4-FFF2-40B4-BE49-F238E27FC236}">
                  <a16:creationId xmlns:a16="http://schemas.microsoft.com/office/drawing/2014/main" id="{389D5198-5489-4B91-A998-444553CB4F8B}"/>
                </a:ext>
              </a:extLst>
            </p:cNvPr>
            <p:cNvSpPr/>
            <p:nvPr/>
          </p:nvSpPr>
          <p:spPr>
            <a:xfrm rot="19051523">
              <a:off x="1278206" y="4641332"/>
              <a:ext cx="752357" cy="24224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Right Arrow 18">
              <a:extLst>
                <a:ext uri="{FF2B5EF4-FFF2-40B4-BE49-F238E27FC236}">
                  <a16:creationId xmlns:a16="http://schemas.microsoft.com/office/drawing/2014/main" id="{5223B64E-656F-45E6-9872-ABA5469BC1D8}"/>
                </a:ext>
              </a:extLst>
            </p:cNvPr>
            <p:cNvSpPr/>
            <p:nvPr/>
          </p:nvSpPr>
          <p:spPr>
            <a:xfrm rot="5400000">
              <a:off x="2269934" y="1539758"/>
              <a:ext cx="716970" cy="22839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Right Arrow 19">
              <a:extLst>
                <a:ext uri="{FF2B5EF4-FFF2-40B4-BE49-F238E27FC236}">
                  <a16:creationId xmlns:a16="http://schemas.microsoft.com/office/drawing/2014/main" id="{6470AC31-0E13-4276-9BA3-C724F54373A9}"/>
                </a:ext>
              </a:extLst>
            </p:cNvPr>
            <p:cNvSpPr/>
            <p:nvPr/>
          </p:nvSpPr>
          <p:spPr>
            <a:xfrm rot="8328616">
              <a:off x="3550392" y="2184773"/>
              <a:ext cx="945485" cy="25850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8314956-35B3-4C16-A460-E240C2F37486}"/>
                </a:ext>
              </a:extLst>
            </p:cNvPr>
            <p:cNvSpPr txBox="1"/>
            <p:nvPr/>
          </p:nvSpPr>
          <p:spPr>
            <a:xfrm>
              <a:off x="1829039" y="838624"/>
              <a:ext cx="1676010" cy="36905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b="1" dirty="0">
                  <a:latin typeface="+mn-lt"/>
                  <a:cs typeface="Arial" charset="0"/>
                </a:rPr>
                <a:t>Flower </a:t>
              </a:r>
              <a:r>
                <a:rPr lang="en-US" b="1" dirty="0" err="1">
                  <a:latin typeface="+mn-lt"/>
                  <a:cs typeface="Arial" charset="0"/>
                </a:rPr>
                <a:t>thrips</a:t>
              </a:r>
              <a:endParaRPr lang="en-US" b="1" dirty="0">
                <a:latin typeface="+mn-lt"/>
                <a:cs typeface="Arial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6DA8C92-593A-434F-B607-ADB96097DC3E}"/>
                </a:ext>
              </a:extLst>
            </p:cNvPr>
            <p:cNvSpPr txBox="1"/>
            <p:nvPr/>
          </p:nvSpPr>
          <p:spPr>
            <a:xfrm rot="18842609">
              <a:off x="275566" y="1696806"/>
              <a:ext cx="1066514" cy="37114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>
                  <a:latin typeface="+mn-lt"/>
                  <a:cs typeface="Arial" charset="0"/>
                </a:rPr>
                <a:t>Aphids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3ED3DA2-E0FC-4064-8A59-C47B3EC6BC07}"/>
                </a:ext>
              </a:extLst>
            </p:cNvPr>
            <p:cNvSpPr txBox="1"/>
            <p:nvPr/>
          </p:nvSpPr>
          <p:spPr>
            <a:xfrm rot="16200000">
              <a:off x="-234545" y="3510369"/>
              <a:ext cx="1448574" cy="37114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>
                  <a:latin typeface="+mn-lt"/>
                  <a:cs typeface="Arial" charset="0"/>
                </a:rPr>
                <a:t>Pod  borers</a:t>
              </a:r>
            </a:p>
          </p:txBody>
        </p:sp>
        <p:pic>
          <p:nvPicPr>
            <p:cNvPr id="24" name="Picture 29" descr="Image result for images of storage pest attack on cowpea">
              <a:hlinkClick r:id="rId12"/>
              <a:extLst>
                <a:ext uri="{FF2B5EF4-FFF2-40B4-BE49-F238E27FC236}">
                  <a16:creationId xmlns:a16="http://schemas.microsoft.com/office/drawing/2014/main" id="{D072B324-6BCB-4F08-ABB1-FBD3B68FA7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28600" y="5105400"/>
              <a:ext cx="1295400" cy="12192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AB13A31-9517-4F83-A4DB-3C1842519C8A}"/>
                </a:ext>
              </a:extLst>
            </p:cNvPr>
            <p:cNvSpPr txBox="1"/>
            <p:nvPr/>
          </p:nvSpPr>
          <p:spPr>
            <a:xfrm>
              <a:off x="1600645" y="5943584"/>
              <a:ext cx="1771734" cy="66169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>
                  <a:latin typeface="+mn-lt"/>
                  <a:cs typeface="Arial" charset="0"/>
                </a:rPr>
                <a:t>Root-knot nematodes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342D304-1953-485F-B703-39400DA486F8}"/>
                </a:ext>
              </a:extLst>
            </p:cNvPr>
            <p:cNvSpPr txBox="1"/>
            <p:nvPr/>
          </p:nvSpPr>
          <p:spPr>
            <a:xfrm>
              <a:off x="3505050" y="5790761"/>
              <a:ext cx="1398914" cy="38206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>
                  <a:latin typeface="+mn-lt"/>
                  <a:cs typeface="Arial" charset="0"/>
                </a:rPr>
                <a:t>Viruses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B1186CA0-E5E3-41D1-B156-9B5B2F8B176D}"/>
              </a:ext>
            </a:extLst>
          </p:cNvPr>
          <p:cNvSpPr txBox="1"/>
          <p:nvPr/>
        </p:nvSpPr>
        <p:spPr>
          <a:xfrm>
            <a:off x="228600" y="5181600"/>
            <a:ext cx="1143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atin typeface="+mn-lt"/>
                <a:cs typeface="Arial" charset="0"/>
              </a:rPr>
              <a:t>Storage pests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3">
            <a:extLst>
              <a:ext uri="{FF2B5EF4-FFF2-40B4-BE49-F238E27FC236}">
                <a16:creationId xmlns:a16="http://schemas.microsoft.com/office/drawing/2014/main" id="{31F28AD9-202D-44D5-B16F-5260A10F5B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838200"/>
            <a:ext cx="8382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2" eaLnBrk="1" hangingPunct="1">
              <a:buFont typeface="Wingdings" panose="05000000000000000000" pitchFamily="2" charset="2"/>
              <a:buChar char="v"/>
            </a:pPr>
            <a:r>
              <a:rPr lang="en-US" altLang="en-US" sz="2400">
                <a:latin typeface="Comic Sans MS" panose="030F0702030302020204" pitchFamily="66" charset="0"/>
              </a:rPr>
              <a:t> </a:t>
            </a:r>
            <a:r>
              <a:rPr lang="en-US" altLang="en-US" sz="3200" b="1">
                <a:solidFill>
                  <a:srgbClr val="FF0000"/>
                </a:solidFill>
                <a:latin typeface="Comic Sans MS" panose="030F0702030302020204" pitchFamily="66" charset="0"/>
              </a:rPr>
              <a:t>Drought***</a:t>
            </a:r>
          </a:p>
          <a:p>
            <a:pPr lvl="2" eaLnBrk="1" hangingPunct="1"/>
            <a:r>
              <a:rPr lang="en-US" altLang="en-US" sz="3200" b="1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  <a:p>
            <a:pPr lvl="2" eaLnBrk="1" hangingPunct="1"/>
            <a:endParaRPr lang="en-US" altLang="en-US" sz="3200" b="1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lvl="2" eaLnBrk="1" hangingPunct="1"/>
            <a:endParaRPr lang="en-US" altLang="en-US" sz="3200" b="1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lvl="2" eaLnBrk="1" hangingPunct="1"/>
            <a:endParaRPr lang="en-US" altLang="en-US" sz="3200" b="1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lvl="2" eaLnBrk="1" hangingPunct="1">
              <a:buFont typeface="Wingdings" panose="05000000000000000000" pitchFamily="2" charset="2"/>
              <a:buChar char="v"/>
            </a:pPr>
            <a:r>
              <a:rPr lang="en-US" altLang="en-US" sz="2400" b="1">
                <a:latin typeface="Comic Sans MS" panose="030F0702030302020204" pitchFamily="66" charset="0"/>
              </a:rPr>
              <a:t> </a:t>
            </a:r>
            <a:r>
              <a:rPr lang="en-US" altLang="en-US" sz="3200" b="1">
                <a:solidFill>
                  <a:srgbClr val="FF0000"/>
                </a:solidFill>
                <a:latin typeface="Comic Sans MS" panose="030F0702030302020204" pitchFamily="66" charset="0"/>
              </a:rPr>
              <a:t>Heat**</a:t>
            </a:r>
          </a:p>
          <a:p>
            <a:pPr lvl="2" eaLnBrk="1" hangingPunct="1"/>
            <a:endParaRPr lang="en-US" altLang="en-US" sz="3200" b="1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lvl="2" eaLnBrk="1" hangingPunct="1"/>
            <a:endParaRPr lang="en-US" altLang="en-US" sz="2800" b="1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lvl="2" eaLnBrk="1" hangingPunct="1"/>
            <a:endParaRPr lang="en-US" altLang="en-US" sz="2800" b="1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lvl="2" eaLnBrk="1" hangingPunct="1"/>
            <a:endParaRPr lang="en-US" altLang="en-US" sz="2800" b="1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lvl="2" eaLnBrk="1" hangingPunct="1"/>
            <a:endParaRPr lang="en-US" altLang="en-US" sz="1200" b="1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lvl="2" eaLnBrk="1" hangingPunct="1">
              <a:buFont typeface="Wingdings" panose="05000000000000000000" pitchFamily="2" charset="2"/>
              <a:buChar char="v"/>
            </a:pPr>
            <a:r>
              <a:rPr lang="en-US" altLang="en-US" sz="2400">
                <a:latin typeface="Comic Sans MS" panose="030F0702030302020204" pitchFamily="66" charset="0"/>
              </a:rPr>
              <a:t> </a:t>
            </a:r>
            <a:r>
              <a:rPr lang="en-US" altLang="en-US" sz="2400">
                <a:solidFill>
                  <a:srgbClr val="FF0000"/>
                </a:solidFill>
                <a:latin typeface="Comic Sans MS" panose="030F0702030302020204" pitchFamily="66" charset="0"/>
              </a:rPr>
              <a:t>Salinity*</a:t>
            </a:r>
          </a:p>
          <a:p>
            <a:pPr lvl="2" eaLnBrk="1" hangingPunct="1"/>
            <a:endParaRPr lang="en-US" altLang="en-US" sz="240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lvl="2" eaLnBrk="1" hangingPunct="1"/>
            <a:endParaRPr lang="en-US" altLang="en-US" sz="240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lvl="2" eaLnBrk="1" hangingPunct="1"/>
            <a:endParaRPr lang="en-US" altLang="en-US" sz="240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lvl="2" eaLnBrk="1" hangingPunct="1"/>
            <a:endParaRPr lang="en-US" altLang="en-US" sz="24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 descr="Image result for images of heat stress on crop">
            <a:hlinkClick r:id="rId2" tgtFrame="&quot;_blank&quot;"/>
            <a:extLst>
              <a:ext uri="{FF2B5EF4-FFF2-40B4-BE49-F238E27FC236}">
                <a16:creationId xmlns:a16="http://schemas.microsoft.com/office/drawing/2014/main" id="{E8AD7D1A-C90C-4B8E-B796-E1E7F7379972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52400"/>
            <a:ext cx="3352800" cy="2209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 descr="Image result for images different sun types">
            <a:hlinkClick r:id="rId4" tgtFrame="&quot;_blank&quot;"/>
            <a:extLst>
              <a:ext uri="{FF2B5EF4-FFF2-40B4-BE49-F238E27FC236}">
                <a16:creationId xmlns:a16="http://schemas.microsoft.com/office/drawing/2014/main" id="{4554B1A6-39FB-4BDC-8C60-E8F68EBB84A3}"/>
              </a:ext>
            </a:extLst>
          </p:cNvPr>
          <p:cNvPicPr/>
          <p:nvPr/>
        </p:nvPicPr>
        <p:blipFill>
          <a:blip r:embed="rId5" cstate="print"/>
          <a:srcRect l="10864" t="48333" r="40215" b="8542"/>
          <a:stretch>
            <a:fillRect/>
          </a:stretch>
        </p:blipFill>
        <p:spPr bwMode="auto">
          <a:xfrm>
            <a:off x="6172200" y="2590800"/>
            <a:ext cx="2286000" cy="1676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Image result for images of soil salinity">
            <a:hlinkClick r:id="rId6" tgtFrame="&quot;_blank&quot;"/>
            <a:extLst>
              <a:ext uri="{FF2B5EF4-FFF2-40B4-BE49-F238E27FC236}">
                <a16:creationId xmlns:a16="http://schemas.microsoft.com/office/drawing/2014/main" id="{29E40D9E-9455-4455-B6C0-B57D378A339A}"/>
              </a:ext>
            </a:extLst>
          </p:cNvPr>
          <p:cNvPicPr/>
          <p:nvPr/>
        </p:nvPicPr>
        <p:blipFill>
          <a:blip r:embed="rId7"/>
          <a:srcRect t="54380" r="62096"/>
          <a:stretch>
            <a:fillRect/>
          </a:stretch>
        </p:blipFill>
        <p:spPr bwMode="auto">
          <a:xfrm>
            <a:off x="5562600" y="4419600"/>
            <a:ext cx="3429000" cy="228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Down Arrow 5">
            <a:extLst>
              <a:ext uri="{FF2B5EF4-FFF2-40B4-BE49-F238E27FC236}">
                <a16:creationId xmlns:a16="http://schemas.microsoft.com/office/drawing/2014/main" id="{F8AFF4B7-DAC0-4E1A-A775-3C984710EB41}"/>
              </a:ext>
            </a:extLst>
          </p:cNvPr>
          <p:cNvSpPr/>
          <p:nvPr/>
        </p:nvSpPr>
        <p:spPr>
          <a:xfrm>
            <a:off x="7315200" y="2057400"/>
            <a:ext cx="304800" cy="1066800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Up Arrow 6">
            <a:extLst>
              <a:ext uri="{FF2B5EF4-FFF2-40B4-BE49-F238E27FC236}">
                <a16:creationId xmlns:a16="http://schemas.microsoft.com/office/drawing/2014/main" id="{2C4F7151-73F7-4DEE-AD88-E6722A8C0E5F}"/>
              </a:ext>
            </a:extLst>
          </p:cNvPr>
          <p:cNvSpPr/>
          <p:nvPr/>
        </p:nvSpPr>
        <p:spPr>
          <a:xfrm>
            <a:off x="6781800" y="2057400"/>
            <a:ext cx="304800" cy="10668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ubtitle 2">
            <a:extLst>
              <a:ext uri="{FF2B5EF4-FFF2-40B4-BE49-F238E27FC236}">
                <a16:creationId xmlns:a16="http://schemas.microsoft.com/office/drawing/2014/main" id="{4B6FA221-7FDC-4702-88C4-6CB5C880A4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152400"/>
            <a:ext cx="8229600" cy="6477000"/>
          </a:xfrm>
        </p:spPr>
        <p:txBody>
          <a:bodyPr/>
          <a:lstStyle/>
          <a:p>
            <a:pPr lvl="2" algn="just"/>
            <a:endParaRPr lang="en-US" altLang="en-US"/>
          </a:p>
          <a:p>
            <a:pPr marR="0" algn="just">
              <a:buFont typeface="Wingdings" panose="05000000000000000000" pitchFamily="2" charset="2"/>
              <a:buChar char="§"/>
            </a:pPr>
            <a:r>
              <a:rPr lang="en-US" altLang="en-US">
                <a:solidFill>
                  <a:srgbClr val="FFFF00"/>
                </a:solidFill>
              </a:rPr>
              <a:t>Who will help us?.....farmers</a:t>
            </a:r>
          </a:p>
          <a:p>
            <a:pPr marR="0" algn="just">
              <a:buFont typeface="Wingdings" panose="05000000000000000000" pitchFamily="2" charset="2"/>
              <a:buChar char="§"/>
            </a:pPr>
            <a:r>
              <a:rPr lang="en-US" altLang="en-US"/>
              <a:t> This  is our </a:t>
            </a:r>
            <a:r>
              <a:rPr lang="en-US" altLang="en-US" sz="3600">
                <a:solidFill>
                  <a:srgbClr val="FF0000"/>
                </a:solidFill>
              </a:rPr>
              <a:t>CRY……..FARMERS</a:t>
            </a:r>
          </a:p>
          <a:p>
            <a:pPr marR="0" algn="l">
              <a:buFont typeface="Wingdings" panose="05000000000000000000" pitchFamily="2" charset="2"/>
              <a:buChar char="Ø"/>
            </a:pPr>
            <a:r>
              <a:rPr lang="en-US" altLang="en-US" sz="3200" b="1"/>
              <a:t>University of Ibadan</a:t>
            </a:r>
          </a:p>
          <a:p>
            <a:pPr marR="0" algn="l">
              <a:buFont typeface="Wingdings" panose="05000000000000000000" pitchFamily="2" charset="2"/>
              <a:buChar char="Ø"/>
            </a:pPr>
            <a:r>
              <a:rPr lang="en-US" altLang="en-US" sz="3200" b="1"/>
              <a:t> Inter. Inst. Trop. Agric</a:t>
            </a:r>
          </a:p>
          <a:p>
            <a:pPr marR="0" algn="l">
              <a:buFont typeface="Wingdings" panose="05000000000000000000" pitchFamily="2" charset="2"/>
              <a:buChar char="Ø"/>
            </a:pPr>
            <a:r>
              <a:rPr lang="en-US" altLang="en-US" sz="3200" b="1"/>
              <a:t>Kent State University</a:t>
            </a:r>
          </a:p>
          <a:p>
            <a:pPr marR="0" algn="l">
              <a:buFont typeface="Wingdings" panose="05000000000000000000" pitchFamily="2" charset="2"/>
              <a:buChar char="Ø"/>
            </a:pPr>
            <a:r>
              <a:rPr lang="en-US" altLang="en-US" sz="3200" b="1"/>
              <a:t> University of Goettingen</a:t>
            </a:r>
          </a:p>
          <a:p>
            <a:pPr marR="0" algn="l">
              <a:buFont typeface="Wingdings" panose="05000000000000000000" pitchFamily="2" charset="2"/>
              <a:buChar char="Ø"/>
            </a:pPr>
            <a:r>
              <a:rPr lang="en-US" altLang="en-US" sz="3200" b="1"/>
              <a:t> IIT, Guwahati</a:t>
            </a:r>
          </a:p>
          <a:p>
            <a:pPr marR="0" algn="l">
              <a:buFont typeface="Wingdings" panose="05000000000000000000" pitchFamily="2" charset="2"/>
              <a:buChar char="Ø"/>
            </a:pPr>
            <a:r>
              <a:rPr lang="en-US" altLang="en-US" sz="3200" b="1"/>
              <a:t> Manipur University</a:t>
            </a:r>
          </a:p>
          <a:p>
            <a:pPr marR="0" algn="l">
              <a:buFont typeface="Wingdings" panose="05000000000000000000" pitchFamily="2" charset="2"/>
              <a:buChar char="Ø"/>
            </a:pPr>
            <a:r>
              <a:rPr lang="en-US" altLang="en-US" sz="3200" b="1"/>
              <a:t> Tezpur  University</a:t>
            </a:r>
          </a:p>
          <a:p>
            <a:pPr marR="0" algn="l">
              <a:buFont typeface="Wingdings" panose="05000000000000000000" pitchFamily="2" charset="2"/>
              <a:buChar char="Ø"/>
            </a:pPr>
            <a:r>
              <a:rPr lang="en-US" altLang="en-US" sz="3200" b="1"/>
              <a:t> </a:t>
            </a:r>
            <a:r>
              <a:rPr lang="en-US" altLang="en-US" sz="4400" b="1">
                <a:solidFill>
                  <a:srgbClr val="FFFF00"/>
                </a:solidFill>
              </a:rPr>
              <a:t>You or Me</a:t>
            </a:r>
          </a:p>
          <a:p>
            <a:pPr marR="0" algn="l"/>
            <a:r>
              <a:rPr lang="en-US" altLang="en-US" sz="3200"/>
              <a:t>    </a:t>
            </a:r>
            <a:endParaRPr lang="en-US" altLang="en-US"/>
          </a:p>
          <a:p>
            <a:pPr marR="0" algn="just"/>
            <a:endParaRPr lang="en-US" altLang="en-US"/>
          </a:p>
        </p:txBody>
      </p:sp>
      <p:pic>
        <p:nvPicPr>
          <p:cNvPr id="13315" name="Picture 3" descr="imagesaf.jpg">
            <a:extLst>
              <a:ext uri="{FF2B5EF4-FFF2-40B4-BE49-F238E27FC236}">
                <a16:creationId xmlns:a16="http://schemas.microsoft.com/office/drawing/2014/main" id="{A492E862-DBCF-4F32-9FEA-F7BF421DBB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057400"/>
            <a:ext cx="3048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4115</TotalTime>
  <Words>671</Words>
  <Application>Microsoft Office PowerPoint</Application>
  <PresentationFormat>On-screen Show (4:3)</PresentationFormat>
  <Paragraphs>253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</vt:lpstr>
      <vt:lpstr>Calibri</vt:lpstr>
      <vt:lpstr>Constantia</vt:lpstr>
      <vt:lpstr>Wingdings 2</vt:lpstr>
      <vt:lpstr>Comic Sans MS</vt:lpstr>
      <vt:lpstr>Arial Rounded MT Bold</vt:lpstr>
      <vt:lpstr>Wingdings</vt:lpstr>
      <vt:lpstr>Arial Black</vt:lpstr>
      <vt:lpstr>Agency FB</vt:lpstr>
      <vt:lpstr>Times New Roman</vt:lpstr>
      <vt:lpstr>Flow</vt:lpstr>
      <vt:lpstr>PowerPoint Presentation</vt:lpstr>
      <vt:lpstr>PowerPoint Presentation</vt:lpstr>
      <vt:lpstr>Scientific and Technological Capacities of Developed and Developing Countries</vt:lpstr>
      <vt:lpstr>PowerPoint Presentation</vt:lpstr>
      <vt:lpstr>Current Scientific Research </vt:lpstr>
      <vt:lpstr>Current Scientific Research……..Cntd </vt:lpstr>
      <vt:lpstr>Why I am in India?: From Lab to Land</vt:lpstr>
      <vt:lpstr>PowerPoint Presentation</vt:lpstr>
      <vt:lpstr>PowerPoint Presentation</vt:lpstr>
      <vt:lpstr>PowerPoint Presentation</vt:lpstr>
      <vt:lpstr>PowerPoint Presentation</vt:lpstr>
      <vt:lpstr>From the field to the Laboratory</vt:lpstr>
      <vt:lpstr>Research on food security in progress.......</vt:lpstr>
      <vt:lpstr>PowerPoint Presentation</vt:lpstr>
      <vt:lpstr>PowerPoint Presentation</vt:lpstr>
      <vt:lpstr>West Africa Universities Scientific  Research Impacts  </vt:lpstr>
      <vt:lpstr>PowerPoint Presentation</vt:lpstr>
      <vt:lpstr>PowerPoint Presentation</vt:lpstr>
      <vt:lpstr>Collaborative research in progress……..</vt:lpstr>
      <vt:lpstr>PowerPoint Presentation</vt:lpstr>
      <vt:lpstr>PowerPoint Presentation</vt:lpstr>
      <vt:lpstr>Acknowledgement </vt:lpstr>
      <vt:lpstr>INDIA (My Second Home)</vt:lpstr>
    </vt:vector>
  </TitlesOfParts>
  <Company>Rugged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Moses</dc:creator>
  <cp:lastModifiedBy>Ademola Balogun</cp:lastModifiedBy>
  <cp:revision>525</cp:revision>
  <dcterms:created xsi:type="dcterms:W3CDTF">2011-06-09T03:59:10Z</dcterms:created>
  <dcterms:modified xsi:type="dcterms:W3CDTF">2021-08-24T14:54:30Z</dcterms:modified>
</cp:coreProperties>
</file>