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72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8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35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80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50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90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69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48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33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5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1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39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D72B1-562F-4A51-908F-9CE514AE4FD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BF6F4-D88D-41CA-A2C5-F77EC20FE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7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129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SOC 102 </a:t>
            </a:r>
            <a:br>
              <a:rPr lang="en-US" dirty="0" smtClean="0"/>
            </a:br>
            <a:r>
              <a:rPr lang="en-US" dirty="0" smtClean="0"/>
              <a:t>SOCIAL STRUCTURE IN CONTEMPORARY AFRICA</a:t>
            </a:r>
            <a:br>
              <a:rPr lang="en-US" dirty="0" smtClean="0"/>
            </a:br>
            <a:r>
              <a:rPr lang="en-US" dirty="0" smtClean="0"/>
              <a:t>DR. J. I OGUNDELE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05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KINSHIP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Meaning of kinship</a:t>
            </a:r>
          </a:p>
          <a:p>
            <a:r>
              <a:rPr lang="en-US" dirty="0" smtClean="0"/>
              <a:t>Descent and kinship classification</a:t>
            </a:r>
          </a:p>
          <a:p>
            <a:r>
              <a:rPr lang="en-US" dirty="0" smtClean="0"/>
              <a:t>Bilateral descent- affiliation  through relatives of mother’s and father’s sides.</a:t>
            </a:r>
          </a:p>
          <a:p>
            <a:r>
              <a:rPr lang="en-US" dirty="0" err="1" smtClean="0"/>
              <a:t>Unileneal</a:t>
            </a:r>
            <a:r>
              <a:rPr lang="en-US" dirty="0" smtClean="0"/>
              <a:t> descent-  affiliation through either male or female</a:t>
            </a:r>
          </a:p>
          <a:p>
            <a:r>
              <a:rPr lang="en-US" dirty="0" err="1" smtClean="0"/>
              <a:t>Patrilocal</a:t>
            </a:r>
            <a:r>
              <a:rPr lang="en-US" dirty="0" smtClean="0"/>
              <a:t> descent- affiliation through the kinsmen of father’s side only</a:t>
            </a:r>
          </a:p>
          <a:p>
            <a:r>
              <a:rPr lang="en-US" dirty="0" err="1" smtClean="0"/>
              <a:t>Matrilocal</a:t>
            </a:r>
            <a:r>
              <a:rPr lang="en-US" dirty="0"/>
              <a:t> </a:t>
            </a:r>
            <a:r>
              <a:rPr lang="en-US" dirty="0" smtClean="0"/>
              <a:t>descent-  affiliation  through the kinsmen of mother’s side only</a:t>
            </a:r>
          </a:p>
          <a:p>
            <a:r>
              <a:rPr lang="en-US" dirty="0" err="1" smtClean="0"/>
              <a:t>Cognatic</a:t>
            </a:r>
            <a:r>
              <a:rPr lang="en-US" dirty="0" smtClean="0"/>
              <a:t> descent- affiliation through the kinsmen of father’s or mother’s line</a:t>
            </a:r>
          </a:p>
          <a:p>
            <a:r>
              <a:rPr lang="en-US" dirty="0" smtClean="0"/>
              <a:t>Double descent- affiliation through  a </a:t>
            </a:r>
            <a:r>
              <a:rPr lang="en-US" dirty="0" err="1" smtClean="0"/>
              <a:t>gorup</a:t>
            </a:r>
            <a:r>
              <a:rPr lang="en-US" dirty="0" smtClean="0"/>
              <a:t> of patrilineal kinsmen and  a group of mother’s  kinsmen.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200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Definition of Social Structure</a:t>
            </a:r>
          </a:p>
          <a:p>
            <a:r>
              <a:rPr lang="en-US" dirty="0" smtClean="0"/>
              <a:t>Micro- sociological perspective of social structure</a:t>
            </a:r>
          </a:p>
          <a:p>
            <a:r>
              <a:rPr lang="en-US" dirty="0" smtClean="0"/>
              <a:t>Macro- sociological perspective of social structure</a:t>
            </a:r>
          </a:p>
          <a:p>
            <a:r>
              <a:rPr lang="en-US" dirty="0" smtClean="0"/>
              <a:t>Marriage: types of marriage-Monogamy, Polygamy, Polygyny, Polyandry and Group marriage</a:t>
            </a:r>
          </a:p>
          <a:p>
            <a:r>
              <a:rPr lang="en-US" dirty="0" smtClean="0"/>
              <a:t>Patterns of marital residence and functions of marriage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815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Family as a social institution</a:t>
            </a:r>
          </a:p>
          <a:p>
            <a:r>
              <a:rPr lang="en-US" dirty="0" smtClean="0"/>
              <a:t>Nuclear family, Extended family, Family of orientation and Family of procreation</a:t>
            </a:r>
          </a:p>
          <a:p>
            <a:r>
              <a:rPr lang="en-US" dirty="0" smtClean="0"/>
              <a:t>Rules of Descent-</a:t>
            </a:r>
            <a:r>
              <a:rPr lang="en-US" dirty="0" err="1" smtClean="0"/>
              <a:t>Unilineal</a:t>
            </a:r>
            <a:r>
              <a:rPr lang="en-US" dirty="0" smtClean="0"/>
              <a:t> descent, Bilateral descent, </a:t>
            </a:r>
            <a:r>
              <a:rPr lang="en-US" dirty="0" err="1" smtClean="0"/>
              <a:t>Ambilineal</a:t>
            </a:r>
            <a:r>
              <a:rPr lang="en-US" dirty="0" smtClean="0"/>
              <a:t> descent and Double descent</a:t>
            </a:r>
          </a:p>
          <a:p>
            <a:r>
              <a:rPr lang="en-US" dirty="0" smtClean="0"/>
              <a:t>Economy- Determinants of national economy</a:t>
            </a:r>
          </a:p>
          <a:p>
            <a:r>
              <a:rPr lang="en-US" dirty="0" smtClean="0"/>
              <a:t>Types of economic system</a:t>
            </a:r>
          </a:p>
          <a:p>
            <a:r>
              <a:rPr lang="en-US" dirty="0" smtClean="0"/>
              <a:t>Capitalism, Socialism and Mixed economy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56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Political Institutions- Legislature, Executive, Judiciary, INEC, Political Parties etc.</a:t>
            </a:r>
          </a:p>
          <a:p>
            <a:r>
              <a:rPr lang="en-US" dirty="0" smtClean="0"/>
              <a:t>Political participation</a:t>
            </a:r>
          </a:p>
          <a:p>
            <a:r>
              <a:rPr lang="en-US" dirty="0" smtClean="0"/>
              <a:t>Political parties and Elections</a:t>
            </a:r>
          </a:p>
          <a:p>
            <a:r>
              <a:rPr lang="en-US" dirty="0" smtClean="0"/>
              <a:t>Religious institutions: types of religion- Christianity, Islam, Traditional, Judaism, </a:t>
            </a:r>
            <a:r>
              <a:rPr lang="en-US" dirty="0" err="1" smtClean="0"/>
              <a:t>Buddism,Taoism</a:t>
            </a:r>
            <a:r>
              <a:rPr lang="en-US" dirty="0" smtClean="0"/>
              <a:t> etc.</a:t>
            </a:r>
          </a:p>
          <a:p>
            <a:r>
              <a:rPr lang="en-US" dirty="0" smtClean="0"/>
              <a:t>Roles of religion in the society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215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Meaning and elements of social associations</a:t>
            </a:r>
          </a:p>
          <a:p>
            <a:r>
              <a:rPr lang="en-US" dirty="0" smtClean="0"/>
              <a:t>Types of social associations-family, clan, tribe and community</a:t>
            </a:r>
          </a:p>
          <a:p>
            <a:r>
              <a:rPr lang="en-US" dirty="0" smtClean="0"/>
              <a:t>Importance of social associations</a:t>
            </a:r>
          </a:p>
          <a:p>
            <a:r>
              <a:rPr lang="en-US" dirty="0" smtClean="0"/>
              <a:t>Indigenous social associations</a:t>
            </a:r>
          </a:p>
          <a:p>
            <a:r>
              <a:rPr lang="en-US" dirty="0" smtClean="0"/>
              <a:t>Occupational associations-Carpentry, Welding, Hair dressing  Brick laying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Economic associations</a:t>
            </a:r>
          </a:p>
          <a:p>
            <a:r>
              <a:rPr lang="en-US" dirty="0" smtClean="0"/>
              <a:t>Credit associations</a:t>
            </a:r>
          </a:p>
          <a:p>
            <a:r>
              <a:rPr lang="en-US" dirty="0" smtClean="0"/>
              <a:t>Age grade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00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Meaning of social class</a:t>
            </a:r>
          </a:p>
          <a:p>
            <a:r>
              <a:rPr lang="en-US" dirty="0" smtClean="0"/>
              <a:t>Types of social class-upper class, middle class, lower class, working class etc.</a:t>
            </a:r>
          </a:p>
          <a:p>
            <a:r>
              <a:rPr lang="en-US" dirty="0" smtClean="0"/>
              <a:t>Ways of determining social class-objective method, subjective method and reputational method</a:t>
            </a:r>
          </a:p>
          <a:p>
            <a:r>
              <a:rPr lang="en-US" dirty="0" smtClean="0"/>
              <a:t>Determinants of social  class- Income, Education, Age, Gender, Employment status, Occupational group, Family cycle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Functions of social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ENTREPRENEURSHIP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Meaning of a social entrepreneur</a:t>
            </a:r>
          </a:p>
          <a:p>
            <a:r>
              <a:rPr lang="en-US" dirty="0" smtClean="0"/>
              <a:t>Types of social entrepreneurship-community project, non-profit </a:t>
            </a:r>
            <a:r>
              <a:rPr lang="en-US" dirty="0" err="1" smtClean="0"/>
              <a:t>organisations</a:t>
            </a:r>
            <a:r>
              <a:rPr lang="en-US" dirty="0" smtClean="0"/>
              <a:t>, co-operative societies, social enterprises, social purpose businesses, micro- finance bank fair trade etc.</a:t>
            </a:r>
          </a:p>
          <a:p>
            <a:r>
              <a:rPr lang="en-US" dirty="0" smtClean="0"/>
              <a:t>Steps to follow to become a successful social entrepreneur</a:t>
            </a:r>
          </a:p>
          <a:p>
            <a:r>
              <a:rPr lang="en-US" dirty="0" smtClean="0"/>
              <a:t>Merits and demerits of social entrepreneurship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307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Meaning and elements of social change</a:t>
            </a:r>
          </a:p>
          <a:p>
            <a:r>
              <a:rPr lang="en-US" dirty="0" smtClean="0"/>
              <a:t>Forms of social change- endogenous and exogenous social changes. </a:t>
            </a:r>
          </a:p>
          <a:p>
            <a:r>
              <a:rPr lang="en-US" dirty="0" smtClean="0"/>
              <a:t>Causes of social change-biological factors, national calamities, technological factors, </a:t>
            </a:r>
            <a:r>
              <a:rPr lang="en-US" dirty="0" err="1" smtClean="0"/>
              <a:t>urbanisation</a:t>
            </a:r>
            <a:r>
              <a:rPr lang="en-US" dirty="0" smtClean="0"/>
              <a:t>, demographic change, cultural change etc.</a:t>
            </a:r>
          </a:p>
          <a:p>
            <a:r>
              <a:rPr lang="en-US" dirty="0" smtClean="0"/>
              <a:t>Approaches to social change- evolutionary approach, </a:t>
            </a:r>
            <a:r>
              <a:rPr lang="en-US" dirty="0" err="1" smtClean="0"/>
              <a:t>diffusionist</a:t>
            </a:r>
            <a:r>
              <a:rPr lang="en-US" dirty="0" smtClean="0"/>
              <a:t> approach, structural functionalist approach, conflict approach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410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MOBILITY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Meaning of social mobility</a:t>
            </a:r>
          </a:p>
          <a:p>
            <a:r>
              <a:rPr lang="en-US" dirty="0" smtClean="0"/>
              <a:t>Types of social mobility- horizontal mobility, vertical mobility, inter-generational mobility, intra- generational mobility, downward mobility, downward mobility and occupational mobility.</a:t>
            </a:r>
          </a:p>
          <a:p>
            <a:r>
              <a:rPr lang="en-US" dirty="0" smtClean="0"/>
              <a:t>Factors influencing social mobility- economic prosperity, structure of the society, demographic structure, education, occupational prestige, types of government in power, </a:t>
            </a:r>
            <a:r>
              <a:rPr lang="en-US" dirty="0" err="1" smtClean="0"/>
              <a:t>urbanisation</a:t>
            </a:r>
            <a:r>
              <a:rPr lang="en-US" dirty="0" smtClean="0"/>
              <a:t> and </a:t>
            </a:r>
            <a:r>
              <a:rPr lang="en-US" dirty="0" err="1" smtClean="0"/>
              <a:t>industrialisation</a:t>
            </a:r>
            <a:r>
              <a:rPr lang="en-US" dirty="0" smtClean="0"/>
              <a:t>, legal and political factors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272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482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SOC 102  SOCIAL STRUCTURE IN CONTEMPORARY AFRICA DR. J. I OGUNDELE </vt:lpstr>
      <vt:lpstr>INTRODUCTION</vt:lpstr>
      <vt:lpstr>SOCIAL INSTITUTIONS</vt:lpstr>
      <vt:lpstr>SOCIAL INSTITUTIONS</vt:lpstr>
      <vt:lpstr>SOCIAL ASSOCIATIONS</vt:lpstr>
      <vt:lpstr>SOCIAL CLASS</vt:lpstr>
      <vt:lpstr>SOCIAL ENTREPRENEURSHIP</vt:lpstr>
      <vt:lpstr>SOCIAL CHANGE</vt:lpstr>
      <vt:lpstr>SOCIAL MOBILITY</vt:lpstr>
      <vt:lpstr>KINSHIP SYSTEM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 102  SOCIAL STRUCTURE IN CONTEMPORARY AFRICA DR. J. I OGUNDELE</dc:title>
  <dc:creator>TOSHIBA</dc:creator>
  <cp:lastModifiedBy>TOSHIBA</cp:lastModifiedBy>
  <cp:revision>15</cp:revision>
  <dcterms:created xsi:type="dcterms:W3CDTF">2018-09-17T10:31:38Z</dcterms:created>
  <dcterms:modified xsi:type="dcterms:W3CDTF">2018-09-17T12:57:50Z</dcterms:modified>
</cp:coreProperties>
</file>