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3" d="100"/>
          <a:sy n="83" d="100"/>
        </p:scale>
        <p:origin x="-1426" y="-77"/>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D7C48CBE-04B8-48DA-AD2A-21A7FB362ED8}" type="datetimeFigureOut">
              <a:rPr lang="en-GB" smtClean="0"/>
              <a:t>15/10/2020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498681E-A1CB-4BA6-B227-6D6EEDA18CA2}" type="slidenum">
              <a:rPr lang="en-GB" smtClean="0"/>
              <a:t>‹#›</a:t>
            </a:fld>
            <a:endParaRPr lang="en-GB"/>
          </a:p>
        </p:txBody>
      </p:sp>
    </p:spTree>
    <p:extLst>
      <p:ext uri="{BB962C8B-B14F-4D97-AF65-F5344CB8AC3E}">
        <p14:creationId xmlns:p14="http://schemas.microsoft.com/office/powerpoint/2010/main" val="21261947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D7C48CBE-04B8-48DA-AD2A-21A7FB362ED8}" type="datetimeFigureOut">
              <a:rPr lang="en-GB" smtClean="0"/>
              <a:t>15/10/2020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498681E-A1CB-4BA6-B227-6D6EEDA18CA2}" type="slidenum">
              <a:rPr lang="en-GB" smtClean="0"/>
              <a:t>‹#›</a:t>
            </a:fld>
            <a:endParaRPr lang="en-GB"/>
          </a:p>
        </p:txBody>
      </p:sp>
    </p:spTree>
    <p:extLst>
      <p:ext uri="{BB962C8B-B14F-4D97-AF65-F5344CB8AC3E}">
        <p14:creationId xmlns:p14="http://schemas.microsoft.com/office/powerpoint/2010/main" val="47540923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D7C48CBE-04B8-48DA-AD2A-21A7FB362ED8}" type="datetimeFigureOut">
              <a:rPr lang="en-GB" smtClean="0"/>
              <a:t>15/10/2020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498681E-A1CB-4BA6-B227-6D6EEDA18CA2}" type="slidenum">
              <a:rPr lang="en-GB" smtClean="0"/>
              <a:t>‹#›</a:t>
            </a:fld>
            <a:endParaRPr lang="en-GB"/>
          </a:p>
        </p:txBody>
      </p:sp>
    </p:spTree>
    <p:extLst>
      <p:ext uri="{BB962C8B-B14F-4D97-AF65-F5344CB8AC3E}">
        <p14:creationId xmlns:p14="http://schemas.microsoft.com/office/powerpoint/2010/main" val="21133640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D7C48CBE-04B8-48DA-AD2A-21A7FB362ED8}" type="datetimeFigureOut">
              <a:rPr lang="en-GB" smtClean="0"/>
              <a:t>15/10/2020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498681E-A1CB-4BA6-B227-6D6EEDA18CA2}" type="slidenum">
              <a:rPr lang="en-GB" smtClean="0"/>
              <a:t>‹#›</a:t>
            </a:fld>
            <a:endParaRPr lang="en-GB"/>
          </a:p>
        </p:txBody>
      </p:sp>
    </p:spTree>
    <p:extLst>
      <p:ext uri="{BB962C8B-B14F-4D97-AF65-F5344CB8AC3E}">
        <p14:creationId xmlns:p14="http://schemas.microsoft.com/office/powerpoint/2010/main" val="39780239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7C48CBE-04B8-48DA-AD2A-21A7FB362ED8}" type="datetimeFigureOut">
              <a:rPr lang="en-GB" smtClean="0"/>
              <a:t>15/10/2020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498681E-A1CB-4BA6-B227-6D6EEDA18CA2}" type="slidenum">
              <a:rPr lang="en-GB" smtClean="0"/>
              <a:t>‹#›</a:t>
            </a:fld>
            <a:endParaRPr lang="en-GB"/>
          </a:p>
        </p:txBody>
      </p:sp>
    </p:spTree>
    <p:extLst>
      <p:ext uri="{BB962C8B-B14F-4D97-AF65-F5344CB8AC3E}">
        <p14:creationId xmlns:p14="http://schemas.microsoft.com/office/powerpoint/2010/main" val="26579896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D7C48CBE-04B8-48DA-AD2A-21A7FB362ED8}" type="datetimeFigureOut">
              <a:rPr lang="en-GB" smtClean="0"/>
              <a:t>15/10/2020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E498681E-A1CB-4BA6-B227-6D6EEDA18CA2}" type="slidenum">
              <a:rPr lang="en-GB" smtClean="0"/>
              <a:t>‹#›</a:t>
            </a:fld>
            <a:endParaRPr lang="en-GB"/>
          </a:p>
        </p:txBody>
      </p:sp>
    </p:spTree>
    <p:extLst>
      <p:ext uri="{BB962C8B-B14F-4D97-AF65-F5344CB8AC3E}">
        <p14:creationId xmlns:p14="http://schemas.microsoft.com/office/powerpoint/2010/main" val="19546877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D7C48CBE-04B8-48DA-AD2A-21A7FB362ED8}" type="datetimeFigureOut">
              <a:rPr lang="en-GB" smtClean="0"/>
              <a:t>15/10/2020</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E498681E-A1CB-4BA6-B227-6D6EEDA18CA2}" type="slidenum">
              <a:rPr lang="en-GB" smtClean="0"/>
              <a:t>‹#›</a:t>
            </a:fld>
            <a:endParaRPr lang="en-GB"/>
          </a:p>
        </p:txBody>
      </p:sp>
    </p:spTree>
    <p:extLst>
      <p:ext uri="{BB962C8B-B14F-4D97-AF65-F5344CB8AC3E}">
        <p14:creationId xmlns:p14="http://schemas.microsoft.com/office/powerpoint/2010/main" val="245364415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D7C48CBE-04B8-48DA-AD2A-21A7FB362ED8}" type="datetimeFigureOut">
              <a:rPr lang="en-GB" smtClean="0"/>
              <a:t>15/10/2020</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E498681E-A1CB-4BA6-B227-6D6EEDA18CA2}" type="slidenum">
              <a:rPr lang="en-GB" smtClean="0"/>
              <a:t>‹#›</a:t>
            </a:fld>
            <a:endParaRPr lang="en-GB"/>
          </a:p>
        </p:txBody>
      </p:sp>
    </p:spTree>
    <p:extLst>
      <p:ext uri="{BB962C8B-B14F-4D97-AF65-F5344CB8AC3E}">
        <p14:creationId xmlns:p14="http://schemas.microsoft.com/office/powerpoint/2010/main" val="274560631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7C48CBE-04B8-48DA-AD2A-21A7FB362ED8}" type="datetimeFigureOut">
              <a:rPr lang="en-GB" smtClean="0"/>
              <a:t>15/10/2020</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E498681E-A1CB-4BA6-B227-6D6EEDA18CA2}" type="slidenum">
              <a:rPr lang="en-GB" smtClean="0"/>
              <a:t>‹#›</a:t>
            </a:fld>
            <a:endParaRPr lang="en-GB"/>
          </a:p>
        </p:txBody>
      </p:sp>
    </p:spTree>
    <p:extLst>
      <p:ext uri="{BB962C8B-B14F-4D97-AF65-F5344CB8AC3E}">
        <p14:creationId xmlns:p14="http://schemas.microsoft.com/office/powerpoint/2010/main" val="20383287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7C48CBE-04B8-48DA-AD2A-21A7FB362ED8}" type="datetimeFigureOut">
              <a:rPr lang="en-GB" smtClean="0"/>
              <a:t>15/10/2020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E498681E-A1CB-4BA6-B227-6D6EEDA18CA2}" type="slidenum">
              <a:rPr lang="en-GB" smtClean="0"/>
              <a:t>‹#›</a:t>
            </a:fld>
            <a:endParaRPr lang="en-GB"/>
          </a:p>
        </p:txBody>
      </p:sp>
    </p:spTree>
    <p:extLst>
      <p:ext uri="{BB962C8B-B14F-4D97-AF65-F5344CB8AC3E}">
        <p14:creationId xmlns:p14="http://schemas.microsoft.com/office/powerpoint/2010/main" val="378467397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7C48CBE-04B8-48DA-AD2A-21A7FB362ED8}" type="datetimeFigureOut">
              <a:rPr lang="en-GB" smtClean="0"/>
              <a:t>15/10/2020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E498681E-A1CB-4BA6-B227-6D6EEDA18CA2}" type="slidenum">
              <a:rPr lang="en-GB" smtClean="0"/>
              <a:t>‹#›</a:t>
            </a:fld>
            <a:endParaRPr lang="en-GB"/>
          </a:p>
        </p:txBody>
      </p:sp>
    </p:spTree>
    <p:extLst>
      <p:ext uri="{BB962C8B-B14F-4D97-AF65-F5344CB8AC3E}">
        <p14:creationId xmlns:p14="http://schemas.microsoft.com/office/powerpoint/2010/main" val="63514729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7C48CBE-04B8-48DA-AD2A-21A7FB362ED8}" type="datetimeFigureOut">
              <a:rPr lang="en-GB" smtClean="0"/>
              <a:t>15/10/2020</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498681E-A1CB-4BA6-B227-6D6EEDA18CA2}" type="slidenum">
              <a:rPr lang="en-GB" smtClean="0"/>
              <a:t>‹#›</a:t>
            </a:fld>
            <a:endParaRPr lang="en-GB"/>
          </a:p>
        </p:txBody>
      </p:sp>
    </p:spTree>
    <p:extLst>
      <p:ext uri="{BB962C8B-B14F-4D97-AF65-F5344CB8AC3E}">
        <p14:creationId xmlns:p14="http://schemas.microsoft.com/office/powerpoint/2010/main" val="377364992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9552" y="620688"/>
            <a:ext cx="7776864" cy="1827634"/>
          </a:xfrm>
        </p:spPr>
        <p:txBody>
          <a:bodyPr>
            <a:normAutofit fontScale="90000"/>
          </a:bodyPr>
          <a:lstStyle/>
          <a:p>
            <a:r>
              <a:rPr lang="en-US" sz="3100" b="1" dirty="0"/>
              <a:t>Technological Adaptation as Tool for Survival and Coping Strategy for Entrepreneurs Amidst COVID-19</a:t>
            </a:r>
            <a:r>
              <a:rPr lang="en-GB" dirty="0"/>
              <a:t/>
            </a:r>
            <a:br>
              <a:rPr lang="en-GB" dirty="0"/>
            </a:br>
            <a:r>
              <a:rPr lang="en-US" dirty="0"/>
              <a:t> </a:t>
            </a:r>
            <a:r>
              <a:rPr lang="en-GB" dirty="0"/>
              <a:t/>
            </a:r>
            <a:br>
              <a:rPr lang="en-GB" dirty="0"/>
            </a:br>
            <a:endParaRPr lang="en-GB" dirty="0"/>
          </a:p>
        </p:txBody>
      </p:sp>
      <p:sp>
        <p:nvSpPr>
          <p:cNvPr id="3" name="Subtitle 2"/>
          <p:cNvSpPr>
            <a:spLocks noGrp="1"/>
          </p:cNvSpPr>
          <p:nvPr>
            <p:ph type="subTitle" idx="1"/>
          </p:nvPr>
        </p:nvSpPr>
        <p:spPr>
          <a:xfrm>
            <a:off x="899592" y="2132856"/>
            <a:ext cx="6904856" cy="3552800"/>
          </a:xfrm>
        </p:spPr>
        <p:txBody>
          <a:bodyPr/>
          <a:lstStyle/>
          <a:p>
            <a:r>
              <a:rPr lang="en-US" dirty="0"/>
              <a:t>Dr. (Mrs.)  Patience </a:t>
            </a:r>
            <a:r>
              <a:rPr lang="en-US" dirty="0" err="1"/>
              <a:t>Erigbe</a:t>
            </a:r>
            <a:endParaRPr lang="en-GB" dirty="0"/>
          </a:p>
          <a:p>
            <a:r>
              <a:rPr lang="en-US" dirty="0"/>
              <a:t>Mountain Top University,  </a:t>
            </a:r>
            <a:r>
              <a:rPr lang="en-US" dirty="0" err="1"/>
              <a:t>Ogun</a:t>
            </a:r>
            <a:r>
              <a:rPr lang="en-US" dirty="0"/>
              <a:t> State, </a:t>
            </a:r>
            <a:r>
              <a:rPr lang="en-US" dirty="0" smtClean="0"/>
              <a:t>Nigeria</a:t>
            </a:r>
          </a:p>
          <a:p>
            <a:r>
              <a:rPr lang="en-US" dirty="0" smtClean="0"/>
              <a:t>AT THE 2</a:t>
            </a:r>
            <a:r>
              <a:rPr lang="en-US" baseline="30000" dirty="0" smtClean="0"/>
              <a:t>ND</a:t>
            </a:r>
            <a:r>
              <a:rPr lang="en-US" dirty="0" smtClean="0"/>
              <a:t> INTERNATIONAL CONFERENCE ON ENTREPRENEURSHIP</a:t>
            </a:r>
          </a:p>
          <a:p>
            <a:r>
              <a:rPr lang="en-US" dirty="0" smtClean="0"/>
              <a:t>(MTU-ICE)</a:t>
            </a:r>
            <a:endParaRPr lang="en-GB" dirty="0"/>
          </a:p>
          <a:p>
            <a:endParaRPr lang="en-GB" dirty="0"/>
          </a:p>
        </p:txBody>
      </p:sp>
    </p:spTree>
    <p:extLst>
      <p:ext uri="{BB962C8B-B14F-4D97-AF65-F5344CB8AC3E}">
        <p14:creationId xmlns:p14="http://schemas.microsoft.com/office/powerpoint/2010/main" val="345976140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Data Analysis</a:t>
            </a:r>
            <a:endParaRPr lang="en-GB" dirty="0"/>
          </a:p>
        </p:txBody>
      </p:sp>
      <p:sp>
        <p:nvSpPr>
          <p:cNvPr id="3" name="Content Placeholder 2"/>
          <p:cNvSpPr>
            <a:spLocks noGrp="1"/>
          </p:cNvSpPr>
          <p:nvPr>
            <p:ph idx="1"/>
          </p:nvPr>
        </p:nvSpPr>
        <p:spPr/>
        <p:txBody>
          <a:bodyPr>
            <a:normAutofit fontScale="77500" lnSpcReduction="20000"/>
          </a:bodyPr>
          <a:lstStyle/>
          <a:p>
            <a:r>
              <a:rPr lang="en-US" b="1" dirty="0"/>
              <a:t>Variables</a:t>
            </a:r>
            <a:endParaRPr lang="en-GB" dirty="0"/>
          </a:p>
          <a:p>
            <a:pPr lvl="0"/>
            <a:r>
              <a:rPr lang="en-US" dirty="0"/>
              <a:t>Technology adaptation</a:t>
            </a:r>
            <a:endParaRPr lang="en-GB" dirty="0"/>
          </a:p>
          <a:p>
            <a:pPr lvl="0"/>
            <a:r>
              <a:rPr lang="en-US" dirty="0"/>
              <a:t>Entrepreneurial business survival</a:t>
            </a:r>
            <a:endParaRPr lang="en-GB" dirty="0"/>
          </a:p>
          <a:p>
            <a:pPr lvl="0"/>
            <a:r>
              <a:rPr lang="en-US" dirty="0"/>
              <a:t>Technology sustainability</a:t>
            </a:r>
            <a:endParaRPr lang="en-GB" dirty="0"/>
          </a:p>
          <a:p>
            <a:pPr lvl="0"/>
            <a:r>
              <a:rPr lang="en-US" dirty="0"/>
              <a:t>Business environment vulnerability</a:t>
            </a:r>
            <a:endParaRPr lang="en-GB" dirty="0"/>
          </a:p>
          <a:p>
            <a:pPr lvl="0"/>
            <a:r>
              <a:rPr lang="en-US" dirty="0"/>
              <a:t>Coping strategy [ </a:t>
            </a:r>
            <a:r>
              <a:rPr lang="en-US" dirty="0" smtClean="0"/>
              <a:t>This required </a:t>
            </a:r>
            <a:r>
              <a:rPr lang="en-US" dirty="0"/>
              <a:t>primary data</a:t>
            </a:r>
            <a:r>
              <a:rPr lang="en-US" dirty="0" smtClean="0"/>
              <a:t>]</a:t>
            </a:r>
          </a:p>
          <a:p>
            <a:pPr lvl="0"/>
            <a:r>
              <a:rPr lang="en-US" dirty="0"/>
              <a:t>Data representing selected business operators’ performance for the COVID-19 period of March-August, 2020 are incorporated for quantitative analysis. Observations </a:t>
            </a:r>
            <a:r>
              <a:rPr lang="en-US" dirty="0" smtClean="0"/>
              <a:t>showed </a:t>
            </a:r>
            <a:r>
              <a:rPr lang="en-US" dirty="0"/>
              <a:t>tendency among high profile entrepreneurial businesses to adapt technology for remote working and replacement of a proportion of employees</a:t>
            </a:r>
            <a:r>
              <a:rPr lang="en-US" dirty="0" smtClean="0"/>
              <a:t>.</a:t>
            </a:r>
          </a:p>
          <a:p>
            <a:endParaRPr lang="en-GB" dirty="0"/>
          </a:p>
        </p:txBody>
      </p:sp>
    </p:spTree>
    <p:extLst>
      <p:ext uri="{BB962C8B-B14F-4D97-AF65-F5344CB8AC3E}">
        <p14:creationId xmlns:p14="http://schemas.microsoft.com/office/powerpoint/2010/main" val="210430149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p:txBody>
          <a:bodyPr/>
          <a:lstStyle/>
          <a:p>
            <a:r>
              <a:rPr lang="en-US" dirty="0"/>
              <a:t>Data representing selected business operators’ performance for the COVID-19 period of March-August, 2020 are incorporated for quantitative analysis. Observations show tendency among high profile entrepreneurial businesses to adapt technology for remote working and replacement of a proportion of employees. </a:t>
            </a:r>
            <a:endParaRPr lang="en-GB" dirty="0"/>
          </a:p>
        </p:txBody>
      </p:sp>
    </p:spTree>
    <p:extLst>
      <p:ext uri="{BB962C8B-B14F-4D97-AF65-F5344CB8AC3E}">
        <p14:creationId xmlns:p14="http://schemas.microsoft.com/office/powerpoint/2010/main" val="150724091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Conclusion and Recommendation</a:t>
            </a:r>
            <a:endParaRPr lang="en-GB" dirty="0"/>
          </a:p>
        </p:txBody>
      </p:sp>
      <p:sp>
        <p:nvSpPr>
          <p:cNvPr id="3" name="Content Placeholder 2"/>
          <p:cNvSpPr>
            <a:spLocks noGrp="1"/>
          </p:cNvSpPr>
          <p:nvPr>
            <p:ph idx="1"/>
          </p:nvPr>
        </p:nvSpPr>
        <p:spPr/>
        <p:txBody>
          <a:bodyPr>
            <a:normAutofit fontScale="77500" lnSpcReduction="20000"/>
          </a:bodyPr>
          <a:lstStyle/>
          <a:p>
            <a:r>
              <a:rPr lang="en-US" dirty="0"/>
              <a:t>Concluding, technology adaptation offers a viable option against the limitation imposed by COVID-19 in the business environment. However, owing to the frequency of change in technology models and attendant cost, the need to adapt appropriate mode of technology in relation to type of business is recommended. </a:t>
            </a:r>
            <a:endParaRPr lang="en-US" dirty="0" smtClean="0"/>
          </a:p>
          <a:p>
            <a:r>
              <a:rPr lang="en-US" dirty="0" smtClean="0"/>
              <a:t>The Communication network need to improve on their brand width</a:t>
            </a:r>
          </a:p>
          <a:p>
            <a:r>
              <a:rPr lang="en-US" dirty="0" smtClean="0"/>
              <a:t> Improvement  of Infrastructure(Poor power supply)</a:t>
            </a:r>
          </a:p>
          <a:p>
            <a:r>
              <a:rPr lang="en-US" dirty="0" smtClean="0"/>
              <a:t>Need for fresh job analysis/job schedule/work re-schedule</a:t>
            </a:r>
          </a:p>
          <a:p>
            <a:r>
              <a:rPr lang="en-US" dirty="0" smtClean="0"/>
              <a:t>Government should put Policies in place to ensure the network providers make good network available for their customers.</a:t>
            </a:r>
          </a:p>
          <a:p>
            <a:endParaRPr lang="en-US" dirty="0" smtClean="0"/>
          </a:p>
          <a:p>
            <a:endParaRPr lang="en-GB" dirty="0"/>
          </a:p>
          <a:p>
            <a:endParaRPr lang="en-GB" dirty="0"/>
          </a:p>
        </p:txBody>
      </p:sp>
    </p:spTree>
    <p:extLst>
      <p:ext uri="{BB962C8B-B14F-4D97-AF65-F5344CB8AC3E}">
        <p14:creationId xmlns:p14="http://schemas.microsoft.com/office/powerpoint/2010/main" val="191826999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p:txBody>
          <a:bodyPr>
            <a:normAutofit/>
          </a:bodyPr>
          <a:lstStyle/>
          <a:p>
            <a:pPr marL="0" indent="0">
              <a:buNone/>
            </a:pPr>
            <a:r>
              <a:rPr lang="en-GB" sz="5400" dirty="0" smtClean="0"/>
              <a:t>             </a:t>
            </a:r>
          </a:p>
          <a:p>
            <a:pPr marL="0" indent="0">
              <a:buNone/>
            </a:pPr>
            <a:r>
              <a:rPr lang="en-GB" sz="5400" dirty="0" smtClean="0"/>
              <a:t>             THANK YOU</a:t>
            </a:r>
            <a:endParaRPr lang="en-GB" sz="5400" dirty="0"/>
          </a:p>
        </p:txBody>
      </p:sp>
    </p:spTree>
    <p:extLst>
      <p:ext uri="{BB962C8B-B14F-4D97-AF65-F5344CB8AC3E}">
        <p14:creationId xmlns:p14="http://schemas.microsoft.com/office/powerpoint/2010/main" val="327395826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INTRODUCTION</a:t>
            </a:r>
            <a:endParaRPr lang="en-GB" dirty="0"/>
          </a:p>
        </p:txBody>
      </p:sp>
      <p:sp>
        <p:nvSpPr>
          <p:cNvPr id="3" name="Content Placeholder 2"/>
          <p:cNvSpPr>
            <a:spLocks noGrp="1"/>
          </p:cNvSpPr>
          <p:nvPr>
            <p:ph idx="1"/>
          </p:nvPr>
        </p:nvSpPr>
        <p:spPr/>
        <p:txBody>
          <a:bodyPr>
            <a:normAutofit fontScale="85000" lnSpcReduction="10000"/>
          </a:bodyPr>
          <a:lstStyle/>
          <a:p>
            <a:r>
              <a:rPr lang="en-US" dirty="0"/>
              <a:t>Entrepreneurship is relied upon as the pivot of the economic system globally, but changes in the external environment threaten its potential for sustainable economic development. </a:t>
            </a:r>
            <a:endParaRPr lang="en-US" dirty="0" smtClean="0"/>
          </a:p>
          <a:p>
            <a:r>
              <a:rPr lang="en-US" dirty="0" smtClean="0"/>
              <a:t>Volatility </a:t>
            </a:r>
            <a:r>
              <a:rPr lang="en-US" dirty="0"/>
              <a:t>of the business environment in developing countries further compounds the spread of </a:t>
            </a:r>
            <a:r>
              <a:rPr lang="en-US" dirty="0" smtClean="0"/>
              <a:t>COVID-19</a:t>
            </a:r>
          </a:p>
          <a:p>
            <a:r>
              <a:rPr lang="en-US" dirty="0" smtClean="0"/>
              <a:t>Technological development is the overall process of invention, innovation and diffusion of technology processes</a:t>
            </a:r>
          </a:p>
          <a:p>
            <a:r>
              <a:rPr lang="en-US" dirty="0" smtClean="0"/>
              <a:t>With the advent of </a:t>
            </a:r>
            <a:r>
              <a:rPr lang="en-US" dirty="0" err="1" smtClean="0"/>
              <a:t>Covid</a:t>
            </a:r>
            <a:r>
              <a:rPr lang="en-US" dirty="0" smtClean="0"/>
              <a:t> -19, technology usage became the new normal</a:t>
            </a:r>
          </a:p>
          <a:p>
            <a:endParaRPr lang="en-US" dirty="0" smtClean="0"/>
          </a:p>
        </p:txBody>
      </p:sp>
    </p:spTree>
    <p:extLst>
      <p:ext uri="{BB962C8B-B14F-4D97-AF65-F5344CB8AC3E}">
        <p14:creationId xmlns:p14="http://schemas.microsoft.com/office/powerpoint/2010/main" val="5084593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STATEMENT OF THE PROBLEM </a:t>
            </a:r>
            <a:endParaRPr lang="en-GB" dirty="0"/>
          </a:p>
        </p:txBody>
      </p:sp>
      <p:sp>
        <p:nvSpPr>
          <p:cNvPr id="3" name="Content Placeholder 2"/>
          <p:cNvSpPr>
            <a:spLocks noGrp="1"/>
          </p:cNvSpPr>
          <p:nvPr>
            <p:ph idx="1"/>
          </p:nvPr>
        </p:nvSpPr>
        <p:spPr/>
        <p:txBody>
          <a:bodyPr>
            <a:normAutofit fontScale="70000" lnSpcReduction="20000"/>
          </a:bodyPr>
          <a:lstStyle/>
          <a:p>
            <a:r>
              <a:rPr lang="en-US" dirty="0"/>
              <a:t>The regime of COVID-19 disrupted entrepreneurs’ productivity and performance targets, resulting in work restrictions, shutdown and poor financial performance across all sectors of the economy during the period March-August, 2020. </a:t>
            </a:r>
            <a:endParaRPr lang="en-US" dirty="0" smtClean="0"/>
          </a:p>
          <a:p>
            <a:r>
              <a:rPr lang="en-US" dirty="0"/>
              <a:t>Nevertheless, the problem for investigation in this paper is the shortfall in entrepreneurs’ business performance expectation to which strategies are being adopted</a:t>
            </a:r>
            <a:r>
              <a:rPr lang="en-US" dirty="0" smtClean="0"/>
              <a:t>.</a:t>
            </a:r>
          </a:p>
          <a:p>
            <a:r>
              <a:rPr lang="en-US" dirty="0"/>
              <a:t>The study is therefore designed to explore the extent to which adaptation of technology could facilitate the continued survival of entrepreneurial business as a coping strategy amidst the current COVID-19 regime</a:t>
            </a:r>
            <a:r>
              <a:rPr lang="en-US" dirty="0" smtClean="0"/>
              <a:t>.</a:t>
            </a:r>
          </a:p>
          <a:p>
            <a:r>
              <a:rPr lang="en-US" dirty="0"/>
              <a:t>Shortfall in business performance expectations during the spread of COVID-19, arising from partial work shutdown in the essential services subsector of the economy, and total work shutdown in most manufacturing companies</a:t>
            </a:r>
            <a:endParaRPr lang="en-GB" dirty="0"/>
          </a:p>
          <a:p>
            <a:endParaRPr lang="en-GB" dirty="0"/>
          </a:p>
        </p:txBody>
      </p:sp>
    </p:spTree>
    <p:extLst>
      <p:ext uri="{BB962C8B-B14F-4D97-AF65-F5344CB8AC3E}">
        <p14:creationId xmlns:p14="http://schemas.microsoft.com/office/powerpoint/2010/main" val="289110627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THE OBJECTIVE OF THE STUDY</a:t>
            </a:r>
            <a:endParaRPr lang="en-GB" dirty="0"/>
          </a:p>
        </p:txBody>
      </p:sp>
      <p:sp>
        <p:nvSpPr>
          <p:cNvPr id="3" name="Content Placeholder 2"/>
          <p:cNvSpPr>
            <a:spLocks noGrp="1"/>
          </p:cNvSpPr>
          <p:nvPr>
            <p:ph idx="1"/>
          </p:nvPr>
        </p:nvSpPr>
        <p:spPr/>
        <p:txBody>
          <a:bodyPr>
            <a:normAutofit fontScale="92500" lnSpcReduction="10000"/>
          </a:bodyPr>
          <a:lstStyle/>
          <a:p>
            <a:pPr lvl="0"/>
            <a:r>
              <a:rPr lang="en-US" dirty="0"/>
              <a:t>To explore the extent to which technology adaptation facilitates survival of entrepreneurial business in the fast moving consumer goods (FMCG) subsector;</a:t>
            </a:r>
            <a:endParaRPr lang="en-GB" dirty="0"/>
          </a:p>
          <a:p>
            <a:pPr lvl="0"/>
            <a:r>
              <a:rPr lang="en-US" dirty="0"/>
              <a:t>To assess the absorptive impact of technology sustainability on business environment vulnerability; and</a:t>
            </a:r>
            <a:endParaRPr lang="en-GB" dirty="0"/>
          </a:p>
          <a:p>
            <a:pPr lvl="0"/>
            <a:r>
              <a:rPr lang="en-US" dirty="0"/>
              <a:t>To assess the extent to which technology adaptation is effective as coping strategy in the fast moving consumer goods subsector.</a:t>
            </a:r>
            <a:endParaRPr lang="en-GB" dirty="0"/>
          </a:p>
          <a:p>
            <a:endParaRPr lang="en-GB" dirty="0"/>
          </a:p>
        </p:txBody>
      </p:sp>
    </p:spTree>
    <p:extLst>
      <p:ext uri="{BB962C8B-B14F-4D97-AF65-F5344CB8AC3E}">
        <p14:creationId xmlns:p14="http://schemas.microsoft.com/office/powerpoint/2010/main" val="368248842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Research Questions</a:t>
            </a:r>
            <a:r>
              <a:rPr lang="en-GB" dirty="0" smtClean="0"/>
              <a:t/>
            </a:r>
            <a:br>
              <a:rPr lang="en-GB" dirty="0" smtClean="0"/>
            </a:br>
            <a:endParaRPr lang="en-GB" dirty="0"/>
          </a:p>
        </p:txBody>
      </p:sp>
      <p:sp>
        <p:nvSpPr>
          <p:cNvPr id="3" name="Content Placeholder 2"/>
          <p:cNvSpPr>
            <a:spLocks noGrp="1"/>
          </p:cNvSpPr>
          <p:nvPr>
            <p:ph idx="1"/>
          </p:nvPr>
        </p:nvSpPr>
        <p:spPr/>
        <p:txBody>
          <a:bodyPr>
            <a:normAutofit lnSpcReduction="10000"/>
          </a:bodyPr>
          <a:lstStyle/>
          <a:p>
            <a:pPr lvl="0"/>
            <a:r>
              <a:rPr lang="en-US" dirty="0" smtClean="0"/>
              <a:t>To </a:t>
            </a:r>
            <a:r>
              <a:rPr lang="en-US" dirty="0"/>
              <a:t>what extent does technology adaptation facilitate the survival of entrepreneurial business in the FMCG subsector during the COVID-19 regime?</a:t>
            </a:r>
            <a:endParaRPr lang="en-GB" dirty="0"/>
          </a:p>
          <a:p>
            <a:pPr lvl="0"/>
            <a:r>
              <a:rPr lang="en-US" dirty="0"/>
              <a:t>What absorptive impact does technology have on business environment vulnerability in relation to FMCG?</a:t>
            </a:r>
            <a:endParaRPr lang="en-GB" dirty="0"/>
          </a:p>
          <a:p>
            <a:pPr lvl="0"/>
            <a:r>
              <a:rPr lang="en-US" dirty="0"/>
              <a:t>How effective is technology adaptation as a coping strategy in the FMCG subsector?</a:t>
            </a:r>
            <a:endParaRPr lang="en-GB" dirty="0"/>
          </a:p>
          <a:p>
            <a:endParaRPr lang="en-GB" dirty="0"/>
          </a:p>
        </p:txBody>
      </p:sp>
    </p:spTree>
    <p:extLst>
      <p:ext uri="{BB962C8B-B14F-4D97-AF65-F5344CB8AC3E}">
        <p14:creationId xmlns:p14="http://schemas.microsoft.com/office/powerpoint/2010/main" val="65788467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Hypotheses</a:t>
            </a:r>
            <a:r>
              <a:rPr lang="en-GB" dirty="0" smtClean="0"/>
              <a:t/>
            </a:r>
            <a:br>
              <a:rPr lang="en-GB" dirty="0" smtClean="0"/>
            </a:br>
            <a:endParaRPr lang="en-GB" dirty="0"/>
          </a:p>
        </p:txBody>
      </p:sp>
      <p:sp>
        <p:nvSpPr>
          <p:cNvPr id="3" name="Content Placeholder 2"/>
          <p:cNvSpPr>
            <a:spLocks noGrp="1"/>
          </p:cNvSpPr>
          <p:nvPr>
            <p:ph idx="1"/>
          </p:nvPr>
        </p:nvSpPr>
        <p:spPr/>
        <p:txBody>
          <a:bodyPr>
            <a:normAutofit fontScale="92500"/>
          </a:bodyPr>
          <a:lstStyle/>
          <a:p>
            <a:r>
              <a:rPr lang="en-US" b="1" dirty="0" smtClean="0"/>
              <a:t>Ho</a:t>
            </a:r>
            <a:r>
              <a:rPr lang="en-US" b="1" baseline="-25000" dirty="0" smtClean="0"/>
              <a:t>1</a:t>
            </a:r>
            <a:r>
              <a:rPr lang="en-US" b="1" dirty="0"/>
              <a:t>: 	</a:t>
            </a:r>
            <a:r>
              <a:rPr lang="en-US" dirty="0"/>
              <a:t>Technology adaptation does not facilitate entrepreneurial business survival in the FMCG subsector amidst COVID-19.</a:t>
            </a:r>
            <a:endParaRPr lang="en-GB" dirty="0"/>
          </a:p>
          <a:p>
            <a:r>
              <a:rPr lang="en-US" b="1" dirty="0"/>
              <a:t>Ho</a:t>
            </a:r>
            <a:r>
              <a:rPr lang="en-US" b="1" baseline="-25000" dirty="0"/>
              <a:t>2</a:t>
            </a:r>
            <a:r>
              <a:rPr lang="en-US" b="1" dirty="0"/>
              <a:t>: 	</a:t>
            </a:r>
            <a:r>
              <a:rPr lang="en-US" dirty="0"/>
              <a:t>Technology sustainability has no absorptive impact on business environment vulnerability in the FMCG subsector.</a:t>
            </a:r>
            <a:endParaRPr lang="en-GB" dirty="0"/>
          </a:p>
          <a:p>
            <a:r>
              <a:rPr lang="en-US" b="1" dirty="0"/>
              <a:t>Ho</a:t>
            </a:r>
            <a:r>
              <a:rPr lang="en-US" b="1" baseline="-25000" dirty="0"/>
              <a:t>3</a:t>
            </a:r>
            <a:r>
              <a:rPr lang="en-US" b="1" dirty="0"/>
              <a:t>: 	</a:t>
            </a:r>
            <a:r>
              <a:rPr lang="en-US" dirty="0"/>
              <a:t>Technology adaptation is not an effective coping strategy in the FMCG subsector.</a:t>
            </a:r>
            <a:r>
              <a:rPr lang="en-US" b="1" dirty="0"/>
              <a:t> </a:t>
            </a:r>
            <a:endParaRPr lang="en-GB" dirty="0"/>
          </a:p>
          <a:p>
            <a:r>
              <a:rPr lang="en-US" b="1" dirty="0"/>
              <a:t> </a:t>
            </a:r>
            <a:endParaRPr lang="en-GB" dirty="0"/>
          </a:p>
          <a:p>
            <a:endParaRPr lang="en-GB" dirty="0"/>
          </a:p>
        </p:txBody>
      </p:sp>
    </p:spTree>
    <p:extLst>
      <p:ext uri="{BB962C8B-B14F-4D97-AF65-F5344CB8AC3E}">
        <p14:creationId xmlns:p14="http://schemas.microsoft.com/office/powerpoint/2010/main" val="287123837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THEORETICAL REVIEW</a:t>
            </a:r>
            <a:endParaRPr lang="en-GB" dirty="0"/>
          </a:p>
        </p:txBody>
      </p:sp>
      <p:sp>
        <p:nvSpPr>
          <p:cNvPr id="3" name="Content Placeholder 2"/>
          <p:cNvSpPr>
            <a:spLocks noGrp="1"/>
          </p:cNvSpPr>
          <p:nvPr>
            <p:ph idx="1"/>
          </p:nvPr>
        </p:nvSpPr>
        <p:spPr/>
        <p:txBody>
          <a:bodyPr>
            <a:normAutofit fontScale="70000" lnSpcReduction="20000"/>
          </a:bodyPr>
          <a:lstStyle/>
          <a:p>
            <a:pPr marL="0" indent="0">
              <a:buNone/>
            </a:pPr>
            <a:r>
              <a:rPr lang="en-US" dirty="0" smtClean="0"/>
              <a:t>C</a:t>
            </a:r>
            <a:r>
              <a:rPr lang="en-US" b="1" dirty="0" smtClean="0"/>
              <a:t>oncept of Virtualizati</a:t>
            </a:r>
            <a:r>
              <a:rPr lang="en-US" dirty="0" smtClean="0"/>
              <a:t>on</a:t>
            </a:r>
          </a:p>
          <a:p>
            <a:r>
              <a:rPr lang="en-US" dirty="0" smtClean="0"/>
              <a:t>Engagement in remote work process by technological means</a:t>
            </a:r>
          </a:p>
          <a:p>
            <a:r>
              <a:rPr lang="en-US" dirty="0" smtClean="0"/>
              <a:t>Reduction of physical work contact to remote work scenario</a:t>
            </a:r>
          </a:p>
          <a:p>
            <a:pPr marL="0" indent="0">
              <a:buNone/>
            </a:pPr>
            <a:endParaRPr lang="en-US" b="1" dirty="0" smtClean="0"/>
          </a:p>
          <a:p>
            <a:pPr marL="0" indent="0">
              <a:buNone/>
            </a:pPr>
            <a:r>
              <a:rPr lang="en-US" b="1" dirty="0" smtClean="0"/>
              <a:t>Relevance of Theory of Adaptability (Mark Hughson)</a:t>
            </a:r>
          </a:p>
          <a:p>
            <a:pPr marL="0" indent="0">
              <a:buNone/>
            </a:pPr>
            <a:r>
              <a:rPr lang="en-US" dirty="0" smtClean="0"/>
              <a:t>Application of strategies enable adaptability</a:t>
            </a:r>
          </a:p>
          <a:p>
            <a:pPr marL="0" indent="0">
              <a:buNone/>
            </a:pPr>
            <a:r>
              <a:rPr lang="en-US" dirty="0" smtClean="0"/>
              <a:t>Influence of Theory of </a:t>
            </a:r>
            <a:r>
              <a:rPr lang="en-US" dirty="0" err="1" smtClean="0"/>
              <a:t>Distruptive</a:t>
            </a:r>
            <a:r>
              <a:rPr lang="en-US" dirty="0" smtClean="0"/>
              <a:t> Innovation {Clayton Christensen)</a:t>
            </a:r>
          </a:p>
          <a:p>
            <a:r>
              <a:rPr lang="en-US" dirty="0" smtClean="0"/>
              <a:t>Influence of Theory of Disruptive Innovation (Clayton Christensen)</a:t>
            </a:r>
          </a:p>
          <a:p>
            <a:endParaRPr lang="en-US" dirty="0" smtClean="0"/>
          </a:p>
          <a:p>
            <a:r>
              <a:rPr lang="en-US" dirty="0" smtClean="0"/>
              <a:t>Literature: Hinged on the inevitability of paradigm shift in work environment and ability to cope (</a:t>
            </a:r>
            <a:r>
              <a:rPr lang="en-US" dirty="0" err="1" smtClean="0"/>
              <a:t>Murke</a:t>
            </a:r>
            <a:r>
              <a:rPr lang="en-US" dirty="0" smtClean="0"/>
              <a:t> Hills, 2020)</a:t>
            </a:r>
          </a:p>
          <a:p>
            <a:pPr marL="0" indent="0">
              <a:buNone/>
            </a:pPr>
            <a:endParaRPr lang="en-US" dirty="0" smtClean="0"/>
          </a:p>
          <a:p>
            <a:endParaRPr lang="en-GB" dirty="0" smtClean="0"/>
          </a:p>
          <a:p>
            <a:endParaRPr lang="en-GB" dirty="0"/>
          </a:p>
        </p:txBody>
      </p:sp>
    </p:spTree>
    <p:extLst>
      <p:ext uri="{BB962C8B-B14F-4D97-AF65-F5344CB8AC3E}">
        <p14:creationId xmlns:p14="http://schemas.microsoft.com/office/powerpoint/2010/main" val="344983300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METHODOLOGY</a:t>
            </a:r>
            <a:endParaRPr lang="en-GB" dirty="0"/>
          </a:p>
        </p:txBody>
      </p:sp>
      <p:sp>
        <p:nvSpPr>
          <p:cNvPr id="3" name="Content Placeholder 2"/>
          <p:cNvSpPr>
            <a:spLocks noGrp="1"/>
          </p:cNvSpPr>
          <p:nvPr>
            <p:ph idx="1"/>
          </p:nvPr>
        </p:nvSpPr>
        <p:spPr/>
        <p:txBody>
          <a:bodyPr>
            <a:normAutofit fontScale="70000" lnSpcReduction="20000"/>
          </a:bodyPr>
          <a:lstStyle/>
          <a:p>
            <a:pPr marL="0" indent="0">
              <a:buNone/>
            </a:pPr>
            <a:endParaRPr lang="en-US" dirty="0" smtClean="0"/>
          </a:p>
          <a:p>
            <a:r>
              <a:rPr lang="en-US" dirty="0" smtClean="0"/>
              <a:t>The </a:t>
            </a:r>
            <a:r>
              <a:rPr lang="en-US" dirty="0"/>
              <a:t>study is located in the fast moving consumer goods sub-sector (FMCG) of the Nigerian manufacturing sector</a:t>
            </a:r>
            <a:r>
              <a:rPr lang="en-US" dirty="0" smtClean="0"/>
              <a:t>.</a:t>
            </a:r>
          </a:p>
          <a:p>
            <a:r>
              <a:rPr lang="en-US" dirty="0" smtClean="0"/>
              <a:t>Survey of five quoted companies</a:t>
            </a:r>
          </a:p>
          <a:p>
            <a:r>
              <a:rPr lang="en-US" dirty="0" smtClean="0"/>
              <a:t>Secondary data reflecting 2020 first and second quarter financial performance</a:t>
            </a:r>
          </a:p>
          <a:p>
            <a:r>
              <a:rPr lang="en-US" dirty="0" smtClean="0"/>
              <a:t>Primary data was also used.</a:t>
            </a:r>
            <a:endParaRPr lang="en-US" dirty="0" smtClean="0"/>
          </a:p>
          <a:p>
            <a:r>
              <a:rPr lang="en-US" dirty="0" smtClean="0"/>
              <a:t>Correlational analysis of corporate performance data (first and second quarters of 2020)</a:t>
            </a:r>
          </a:p>
          <a:p>
            <a:r>
              <a:rPr lang="en-US" dirty="0" smtClean="0"/>
              <a:t> </a:t>
            </a:r>
          </a:p>
          <a:p>
            <a:r>
              <a:rPr lang="en-US" dirty="0" smtClean="0"/>
              <a:t>Data </a:t>
            </a:r>
            <a:r>
              <a:rPr lang="en-US" dirty="0"/>
              <a:t>representing selected business operators’ performance for the COVID-19 period of March-August, 2020 are incorporated for quantitative analysis</a:t>
            </a:r>
            <a:r>
              <a:rPr lang="en-US" dirty="0" smtClean="0"/>
              <a:t>.</a:t>
            </a:r>
          </a:p>
          <a:p>
            <a:r>
              <a:rPr lang="en-US" dirty="0" smtClean="0"/>
              <a:t> </a:t>
            </a:r>
            <a:endParaRPr lang="en-GB" dirty="0"/>
          </a:p>
        </p:txBody>
      </p:sp>
    </p:spTree>
    <p:extLst>
      <p:ext uri="{BB962C8B-B14F-4D97-AF65-F5344CB8AC3E}">
        <p14:creationId xmlns:p14="http://schemas.microsoft.com/office/powerpoint/2010/main" val="133994059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p:txBody>
          <a:bodyPr>
            <a:normAutofit fontScale="92500" lnSpcReduction="20000"/>
          </a:bodyPr>
          <a:lstStyle/>
          <a:p>
            <a:r>
              <a:rPr lang="en-US" dirty="0"/>
              <a:t>Use of data proxies </a:t>
            </a:r>
            <a:r>
              <a:rPr lang="en-US" dirty="0" smtClean="0"/>
              <a:t>was used since </a:t>
            </a:r>
            <a:r>
              <a:rPr lang="en-US" dirty="0"/>
              <a:t>there is difficulty in obtaining reflective data on the variables.</a:t>
            </a:r>
            <a:endParaRPr lang="en-GB" dirty="0"/>
          </a:p>
          <a:p>
            <a:r>
              <a:rPr lang="en-US" dirty="0"/>
              <a:t>Data proxies could capture the following:</a:t>
            </a:r>
            <a:endParaRPr lang="en-GB" dirty="0"/>
          </a:p>
          <a:p>
            <a:pPr lvl="0"/>
            <a:r>
              <a:rPr lang="en-US" dirty="0"/>
              <a:t>Productivity targets</a:t>
            </a:r>
            <a:endParaRPr lang="en-GB" dirty="0"/>
          </a:p>
          <a:p>
            <a:pPr lvl="0"/>
            <a:r>
              <a:rPr lang="en-US" dirty="0"/>
              <a:t>Earnings or losses during the period in question</a:t>
            </a:r>
            <a:endParaRPr lang="en-GB" dirty="0"/>
          </a:p>
          <a:p>
            <a:pPr lvl="0"/>
            <a:r>
              <a:rPr lang="en-US" dirty="0"/>
              <a:t>Lay off figures</a:t>
            </a:r>
            <a:endParaRPr lang="en-GB" dirty="0"/>
          </a:p>
          <a:p>
            <a:pPr lvl="0"/>
            <a:r>
              <a:rPr lang="en-US" dirty="0"/>
              <a:t>Capacity utilization figures</a:t>
            </a:r>
            <a:endParaRPr lang="en-GB" dirty="0"/>
          </a:p>
          <a:p>
            <a:pPr lvl="0"/>
            <a:r>
              <a:rPr lang="en-US" dirty="0"/>
              <a:t>Production figures before and during COVID-19 spread</a:t>
            </a:r>
            <a:endParaRPr lang="en-GB" dirty="0"/>
          </a:p>
          <a:p>
            <a:endParaRPr lang="en-GB" dirty="0"/>
          </a:p>
        </p:txBody>
      </p:sp>
    </p:spTree>
    <p:extLst>
      <p:ext uri="{BB962C8B-B14F-4D97-AF65-F5344CB8AC3E}">
        <p14:creationId xmlns:p14="http://schemas.microsoft.com/office/powerpoint/2010/main" val="113437944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327</TotalTime>
  <Words>770</Words>
  <Application>Microsoft Office PowerPoint</Application>
  <PresentationFormat>On-screen Show (4:3)</PresentationFormat>
  <Paragraphs>75</Paragraphs>
  <Slides>13</Slides>
  <Notes>0</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Office Theme</vt:lpstr>
      <vt:lpstr>Technological Adaptation as Tool for Survival and Coping Strategy for Entrepreneurs Amidst COVID-19   </vt:lpstr>
      <vt:lpstr>INTRODUCTION</vt:lpstr>
      <vt:lpstr>STATEMENT OF THE PROBLEM </vt:lpstr>
      <vt:lpstr>THE OBJECTIVE OF THE STUDY</vt:lpstr>
      <vt:lpstr>Research Questions </vt:lpstr>
      <vt:lpstr>Hypotheses </vt:lpstr>
      <vt:lpstr>THEORETICAL REVIEW</vt:lpstr>
      <vt:lpstr>METHODOLOGY</vt:lpstr>
      <vt:lpstr>PowerPoint Presentation</vt:lpstr>
      <vt:lpstr>Data Analysis</vt:lpstr>
      <vt:lpstr>PowerPoint Presentation</vt:lpstr>
      <vt:lpstr>Conclusion and Recommendation</vt:lpstr>
      <vt:lpstr>PowerPoint Presentation</vt:lpstr>
    </vt:vector>
  </TitlesOfParts>
  <Company>HP</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Technological Adaptation as Tool for Survival and Coping Strategy for Entrepreneurs Amidst COVID-19</dc:title>
  <dc:creator>SYLVIA</dc:creator>
  <cp:lastModifiedBy>SYLVIA</cp:lastModifiedBy>
  <cp:revision>12</cp:revision>
  <dcterms:created xsi:type="dcterms:W3CDTF">2020-10-15T10:50:42Z</dcterms:created>
  <dcterms:modified xsi:type="dcterms:W3CDTF">2020-10-15T16:18:36Z</dcterms:modified>
</cp:coreProperties>
</file>