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69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8" r:id="rId29"/>
    <p:sldId id="289" r:id="rId30"/>
    <p:sldId id="290" r:id="rId31"/>
    <p:sldId id="283" r:id="rId32"/>
    <p:sldId id="284" r:id="rId33"/>
    <p:sldId id="291" r:id="rId34"/>
    <p:sldId id="292" r:id="rId35"/>
    <p:sldId id="293" r:id="rId36"/>
    <p:sldId id="294" r:id="rId37"/>
    <p:sldId id="285" r:id="rId38"/>
    <p:sldId id="286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9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6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7855-4967-46FE-A9F6-459993EFC972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BE92-DCF2-453C-A5E6-5B2339C7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416" y="196056"/>
            <a:ext cx="10526040" cy="1206859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MOUNTAIN TOP UNIVERSITY</a:t>
            </a:r>
            <a:endParaRPr lang="en-US" sz="6600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296" y="1794318"/>
            <a:ext cx="10772383" cy="46440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cs typeface="Times New Roman" panose="02020603050405020304" pitchFamily="18" charset="0"/>
              </a:rPr>
              <a:t>Presents A Webinar On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TECHNOLOGY ENHANCED PEDAGOGY:</a:t>
            </a:r>
          </a:p>
          <a:p>
            <a:r>
              <a:rPr lang="en-US" sz="2800" dirty="0" smtClean="0">
                <a:cs typeface="Times New Roman" panose="02020603050405020304" pitchFamily="18" charset="0"/>
              </a:rPr>
              <a:t>Deploying Google Classroom for Pedagogy</a:t>
            </a:r>
          </a:p>
          <a:p>
            <a:pPr algn="l"/>
            <a:endParaRPr lang="en-US" sz="28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BALOGUN JEREMIAH ADEMOLA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Department of Computer Science and Mathematics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Mountain Top University</a:t>
            </a:r>
          </a:p>
          <a:p>
            <a:pPr algn="l"/>
            <a:endParaRPr lang="en-US" sz="28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Date:		Thursday August 13, 2020</a:t>
            </a:r>
          </a:p>
          <a:p>
            <a:pPr algn="l"/>
            <a:r>
              <a:rPr lang="en-US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Time:		5:00PM</a:t>
            </a:r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7" y="118422"/>
            <a:ext cx="2025813" cy="18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CREATING CLASSWORK….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9" y="909911"/>
            <a:ext cx="11094276" cy="56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CREATING CLASSWORK….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" y="906847"/>
            <a:ext cx="11307218" cy="56066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13296" y="1756746"/>
            <a:ext cx="940504" cy="109918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60074" y="4401826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3787" y="3840243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CREATING CLASSWORK….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7" y="1002084"/>
            <a:ext cx="11194484" cy="5540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6513" y="2710812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00600" y="2710812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41722" y="2700374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ADDING COURSE MATERIALS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9" y="1166923"/>
            <a:ext cx="10969016" cy="4958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8753" y="4451930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VIEWING CLASSWORK ACTIVITIES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3" y="1002084"/>
            <a:ext cx="11210794" cy="564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5393" y="3136697"/>
            <a:ext cx="1371609" cy="176098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12293" y="2823547"/>
            <a:ext cx="5981186" cy="43322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2292" y="3599828"/>
            <a:ext cx="6194129" cy="147840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VIEWING ATTEMPTED ASSESSMENTS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89" y="1002084"/>
            <a:ext cx="10843755" cy="5526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2814" y="3539873"/>
            <a:ext cx="1584550" cy="49350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2813" y="4070958"/>
            <a:ext cx="2899783" cy="61377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08720" y="3552399"/>
            <a:ext cx="1584550" cy="49350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VIEWING ATTEMPTED ASSESSMENTS..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" y="1002084"/>
            <a:ext cx="5946079" cy="4406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14" y="2354892"/>
            <a:ext cx="5837519" cy="4406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0827" y="2480153"/>
            <a:ext cx="601250" cy="2379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24753" y="3356975"/>
            <a:ext cx="400832" cy="3006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98034" y="3832964"/>
            <a:ext cx="1001691" cy="18789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25174" y="4123150"/>
            <a:ext cx="1001691" cy="18789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ADDING AND VIEWING PARTICIPANTS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6" y="851770"/>
            <a:ext cx="5946079" cy="3842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82" y="2879111"/>
            <a:ext cx="5933332" cy="3854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3201" y="1752704"/>
            <a:ext cx="1001691" cy="23893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5080" y="3210890"/>
            <a:ext cx="1001691" cy="23893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74061" y="1765230"/>
            <a:ext cx="410881" cy="23893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63269" y="4109684"/>
            <a:ext cx="1907657" cy="31200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63269" y="4504990"/>
            <a:ext cx="1001691" cy="23893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63269" y="4936402"/>
            <a:ext cx="1394090" cy="71585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ACCESSING STUDENT PERFORMANCE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76" y="1002084"/>
            <a:ext cx="10693248" cy="56529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2022" y="1877965"/>
            <a:ext cx="1001691" cy="23893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2458618"/>
            <a:ext cx="10655969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</a:rPr>
              <a:t>GOOGLE FORM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GOOGLE APPS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7" y="1002084"/>
            <a:ext cx="11035430" cy="56617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 wide range of cloud-based application platforms provided by Google for improving productivity.</a:t>
            </a:r>
          </a:p>
          <a:p>
            <a:pPr lvl="1" algn="just"/>
            <a:r>
              <a:rPr lang="en-US" b="1" dirty="0"/>
              <a:t>Google </a:t>
            </a:r>
            <a:r>
              <a:rPr lang="en-US" b="1" dirty="0" smtClean="0"/>
              <a:t>Drive</a:t>
            </a:r>
            <a:r>
              <a:rPr lang="en-US" dirty="0" smtClean="0"/>
              <a:t>: cloud-based storage platform</a:t>
            </a:r>
            <a:endParaRPr lang="en-US" dirty="0"/>
          </a:p>
          <a:p>
            <a:pPr lvl="1" algn="just"/>
            <a:r>
              <a:rPr lang="en-US" b="1" dirty="0" smtClean="0">
                <a:solidFill>
                  <a:srgbClr val="FF0000"/>
                </a:solidFill>
              </a:rPr>
              <a:t>Google Classroom</a:t>
            </a:r>
            <a:r>
              <a:rPr lang="en-US" dirty="0" smtClean="0">
                <a:solidFill>
                  <a:srgbClr val="FF0000"/>
                </a:solidFill>
              </a:rPr>
              <a:t>: cloud-based online assessment system</a:t>
            </a:r>
          </a:p>
          <a:p>
            <a:pPr lvl="1" algn="just"/>
            <a:r>
              <a:rPr lang="en-US" b="1" dirty="0" smtClean="0"/>
              <a:t>Google Docs: </a:t>
            </a:r>
            <a:r>
              <a:rPr lang="en-US" dirty="0" smtClean="0"/>
              <a:t>Word, Sheets and Slides</a:t>
            </a:r>
          </a:p>
          <a:p>
            <a:pPr lvl="1" algn="just"/>
            <a:r>
              <a:rPr lang="en-US" b="1" dirty="0" smtClean="0">
                <a:solidFill>
                  <a:srgbClr val="FF0000"/>
                </a:solidFill>
              </a:rPr>
              <a:t>Google Forms</a:t>
            </a:r>
            <a:r>
              <a:rPr lang="en-US" dirty="0" smtClean="0">
                <a:solidFill>
                  <a:srgbClr val="FF0000"/>
                </a:solidFill>
              </a:rPr>
              <a:t>: cloud-based online form-creation platform</a:t>
            </a:r>
          </a:p>
          <a:p>
            <a:pPr lvl="1" algn="just"/>
            <a:r>
              <a:rPr lang="en-US" b="1" dirty="0" smtClean="0"/>
              <a:t>Google Meet</a:t>
            </a:r>
            <a:r>
              <a:rPr lang="en-US" dirty="0" smtClean="0"/>
              <a:t>: cloud-based real-time interactive platform (strictly for Gmail users)</a:t>
            </a:r>
          </a:p>
          <a:p>
            <a:pPr lvl="1" algn="just"/>
            <a:r>
              <a:rPr lang="en-US" b="1" dirty="0" smtClean="0"/>
              <a:t>Google Colaboratory</a:t>
            </a:r>
            <a:r>
              <a:rPr lang="en-US" dirty="0" smtClean="0"/>
              <a:t>: cloud-based machine learning simulation platform.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Access to these applications are freely accessible to </a:t>
            </a:r>
            <a:r>
              <a:rPr lang="en-US" dirty="0"/>
              <a:t>G</a:t>
            </a:r>
            <a:r>
              <a:rPr lang="en-US" dirty="0" smtClean="0"/>
              <a:t>mail users.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There are two ways to have access to these applications:</a:t>
            </a:r>
          </a:p>
          <a:p>
            <a:pPr lvl="1" algn="just"/>
            <a:r>
              <a:rPr lang="en-US" dirty="0" smtClean="0"/>
              <a:t>The public Google platform, such as: </a:t>
            </a:r>
            <a:r>
              <a:rPr lang="en-US" dirty="0" smtClean="0">
                <a:solidFill>
                  <a:srgbClr val="FF0000"/>
                </a:solidFill>
              </a:rPr>
              <a:t>username@gmail.com</a:t>
            </a:r>
          </a:p>
          <a:p>
            <a:pPr lvl="1" algn="just"/>
            <a:r>
              <a:rPr lang="en-US" dirty="0" smtClean="0"/>
              <a:t>The private Organizational Google platform, such as: </a:t>
            </a:r>
            <a:r>
              <a:rPr lang="en-US" dirty="0" smtClean="0">
                <a:solidFill>
                  <a:srgbClr val="FF0000"/>
                </a:solidFill>
              </a:rPr>
              <a:t>username@mtu.edu.ng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155"/>
          <a:stretch/>
        </p:blipFill>
        <p:spPr>
          <a:xfrm>
            <a:off x="891988" y="2084097"/>
            <a:ext cx="10515600" cy="4518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94" y="121025"/>
            <a:ext cx="11295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ACCESSING USER’S GOOGLE DRIVE ACCOUNT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Upon successful connection to the URL </a:t>
            </a:r>
            <a:r>
              <a:rPr lang="en-US" dirty="0" smtClean="0">
                <a:solidFill>
                  <a:srgbClr val="FF0000"/>
                </a:solidFill>
              </a:rPr>
              <a:t>drive.google.com</a:t>
            </a:r>
            <a:r>
              <a:rPr lang="en-US" dirty="0" smtClean="0"/>
              <a:t> the Google Drive homepage is displayed as shown </a:t>
            </a:r>
            <a:r>
              <a:rPr lang="en-US" dirty="0" smtClean="0"/>
              <a:t>below.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 smtClean="0"/>
              <a:t>the user is signed into his/her Google (or MTU) account on the browser then they will not be required to sign </a:t>
            </a:r>
            <a:r>
              <a:rPr lang="en-US" dirty="0" smtClean="0"/>
              <a:t>in.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Quick </a:t>
            </a:r>
            <a:r>
              <a:rPr lang="en-US" dirty="0" smtClean="0"/>
              <a:t>access shows recently created  documents stored on the drive which includes </a:t>
            </a:r>
            <a:r>
              <a:rPr lang="en-US" b="1" dirty="0" smtClean="0">
                <a:solidFill>
                  <a:srgbClr val="00B0F0"/>
                </a:solidFill>
              </a:rPr>
              <a:t>docs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030A0"/>
                </a:solidFill>
              </a:rPr>
              <a:t>forms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sheets</a:t>
            </a:r>
            <a:r>
              <a:rPr lang="en-US" dirty="0" smtClean="0"/>
              <a:t> and </a:t>
            </a:r>
            <a:r>
              <a:rPr lang="en-US" b="1" dirty="0" smtClean="0"/>
              <a:t>files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All files in the drive can be viewed under Files.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By clicking on the </a:t>
            </a:r>
            <a:r>
              <a:rPr lang="en-US" b="1" dirty="0"/>
              <a:t>NEW </a:t>
            </a:r>
            <a:r>
              <a:rPr lang="en-US" dirty="0"/>
              <a:t>button located on the top-right corner one can select the new document to be </a:t>
            </a:r>
            <a:r>
              <a:rPr lang="en-US" dirty="0" smtClean="0"/>
              <a:t>created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705621" y="3294345"/>
            <a:ext cx="1152395" cy="2379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5620" y="5626274"/>
            <a:ext cx="1152395" cy="2379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1988" y="3056350"/>
            <a:ext cx="1152395" cy="2379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75"/>
          <a:stretch/>
        </p:blipFill>
        <p:spPr>
          <a:xfrm>
            <a:off x="838200" y="2030506"/>
            <a:ext cx="10515600" cy="4637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94" y="67237"/>
            <a:ext cx="11295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CREATING A NEW </a:t>
            </a:r>
            <a:r>
              <a:rPr lang="en-US" sz="2400" b="1" dirty="0" smtClean="0">
                <a:solidFill>
                  <a:srgbClr val="7030A0"/>
                </a:solidFill>
              </a:rPr>
              <a:t>GOOGLE FORM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By selecting the more option at the bottom, one can access additional new documents to be created.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Upon selecting More, then one should select the option showing </a:t>
            </a:r>
            <a:r>
              <a:rPr lang="en-US" b="1" dirty="0" smtClean="0">
                <a:solidFill>
                  <a:srgbClr val="7030A0"/>
                </a:solidFill>
              </a:rPr>
              <a:t>Google Forms </a:t>
            </a:r>
            <a:r>
              <a:rPr lang="en-US" dirty="0" smtClean="0"/>
              <a:t>to create new Google Form.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4814" y="4511458"/>
            <a:ext cx="1152395" cy="2379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34425" y="4592877"/>
            <a:ext cx="1152395" cy="2379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6725"/>
            <a:ext cx="10515600" cy="4872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94" y="13449"/>
            <a:ext cx="11295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CREATING A NEW </a:t>
            </a:r>
            <a:r>
              <a:rPr lang="en-US" sz="2400" b="1" dirty="0" smtClean="0">
                <a:solidFill>
                  <a:srgbClr val="7030A0"/>
                </a:solidFill>
              </a:rPr>
              <a:t>GOOGLE FORM….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Upon selecting </a:t>
            </a:r>
            <a:r>
              <a:rPr lang="en-US" b="1" dirty="0" smtClean="0">
                <a:solidFill>
                  <a:srgbClr val="7030A0"/>
                </a:solidFill>
              </a:rPr>
              <a:t>Google Forms</a:t>
            </a:r>
            <a:r>
              <a:rPr lang="en-US" dirty="0" smtClean="0"/>
              <a:t>, a new browser tab is created as shown in the Figure below.</a:t>
            </a: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form is very user friendly as it contains a user-interface which requires a user to select, drag and drop contents.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All new </a:t>
            </a:r>
            <a:r>
              <a:rPr lang="en-US" b="1" dirty="0" smtClean="0">
                <a:solidFill>
                  <a:srgbClr val="7030A0"/>
                </a:solidFill>
              </a:rPr>
              <a:t>Google Forms </a:t>
            </a:r>
            <a:r>
              <a:rPr lang="en-US" dirty="0" smtClean="0"/>
              <a:t>are labelled untitled until a new Title is provided to the </a:t>
            </a:r>
            <a:r>
              <a:rPr lang="en-US" b="1" dirty="0" smtClean="0">
                <a:solidFill>
                  <a:srgbClr val="7030A0"/>
                </a:solidFill>
              </a:rPr>
              <a:t>Google Form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6073" y="3233124"/>
            <a:ext cx="1611500" cy="33679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13449"/>
            <a:ext cx="11295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ADDING QUESTIONS TO A NEW </a:t>
            </a:r>
            <a:r>
              <a:rPr lang="en-US" sz="2400" b="1" dirty="0" smtClean="0">
                <a:solidFill>
                  <a:srgbClr val="7030A0"/>
                </a:solidFill>
              </a:rPr>
              <a:t>GOOGLE FORM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For each question provided, there are various categories of options available depending on the type of questions asked.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Short answer or paragraph are required for providing typed responses (e.g. theory-based response).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Multiple choice (drop down or checkboxes) allows the respondent to select (e.g. for MCQ-based response).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Linear scale allows respondents to select from a rated-scale of option (e.g. Likert scale of 1 to 5).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Date and Time option allows respondents to provide date (or time) related information.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2" y="2227622"/>
            <a:ext cx="11201399" cy="4590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9940" y="3244241"/>
            <a:ext cx="1220676" cy="50104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02466" y="3860848"/>
            <a:ext cx="1208150" cy="73620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89940" y="5073041"/>
            <a:ext cx="1370989" cy="19599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02466" y="5962388"/>
            <a:ext cx="701457" cy="42447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-67233"/>
            <a:ext cx="112955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EDITING QUESTIONS ON A NEW </a:t>
            </a:r>
            <a:r>
              <a:rPr lang="en-US" sz="2400" b="1" dirty="0" smtClean="0">
                <a:solidFill>
                  <a:srgbClr val="7030A0"/>
                </a:solidFill>
              </a:rPr>
              <a:t>GOOGLE FORM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Responses to questions can be validated as a way of ensuring that responses provided are valid.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Descriptions can also be provided to questions (if required).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Once a questions is marked as </a:t>
            </a:r>
            <a:r>
              <a:rPr lang="en-US" b="1" dirty="0" smtClean="0"/>
              <a:t>Required</a:t>
            </a:r>
            <a:r>
              <a:rPr lang="en-US" dirty="0" smtClean="0"/>
              <a:t>, the </a:t>
            </a:r>
            <a:r>
              <a:rPr lang="en-US" b="1" dirty="0" smtClean="0">
                <a:solidFill>
                  <a:srgbClr val="7030A0"/>
                </a:solidFill>
              </a:rPr>
              <a:t>Google Form </a:t>
            </a:r>
            <a:r>
              <a:rPr lang="en-US" dirty="0" smtClean="0"/>
              <a:t>will not be submitted without a selected response.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Questions can be copied for another question with the same format or deleted completely if more than required.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4" y="1976718"/>
            <a:ext cx="5392268" cy="4625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71" y="1976718"/>
            <a:ext cx="5714998" cy="4625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1728" y="5284694"/>
            <a:ext cx="1479177" cy="108921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3996" y="5284694"/>
            <a:ext cx="779932" cy="24653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-67233"/>
            <a:ext cx="112955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EDITING QUESTIONS ON A NEW </a:t>
            </a:r>
            <a:r>
              <a:rPr lang="en-US" sz="2400" b="1" dirty="0" smtClean="0">
                <a:solidFill>
                  <a:srgbClr val="7030A0"/>
                </a:solidFill>
              </a:rPr>
              <a:t>GOOGLE FORM…..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For every question marked as required, an asterisk is attached to the question.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On the right-hand side of each question created lies the formatting menu for questions.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+ symbol is used to add a new question as shown in the diagram with the new question entry.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second menu </a:t>
            </a:r>
            <a:r>
              <a:rPr lang="en-US" dirty="0" smtClean="0"/>
              <a:t>is used to import question from an existing </a:t>
            </a:r>
            <a:r>
              <a:rPr lang="en-US" b="1" dirty="0" smtClean="0">
                <a:solidFill>
                  <a:srgbClr val="7030A0"/>
                </a:solidFill>
              </a:rPr>
              <a:t>Google Form</a:t>
            </a:r>
            <a:r>
              <a:rPr lang="en-US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third menu is used to input a text based information into the form</a:t>
            </a: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fourth and fifth menu are </a:t>
            </a:r>
            <a:r>
              <a:rPr lang="en-US" dirty="0" smtClean="0"/>
              <a:t>used to import pictures and </a:t>
            </a:r>
            <a:r>
              <a:rPr lang="en-US" dirty="0" smtClean="0"/>
              <a:t>videos respectively into the form.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sixth menu option is used to create a new section of questions.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254685"/>
            <a:ext cx="11295528" cy="4567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77683" y="5017594"/>
            <a:ext cx="201710" cy="21964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82166" y="5238150"/>
            <a:ext cx="201710" cy="21964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85728" y="5459627"/>
            <a:ext cx="201710" cy="21964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5728" y="5713278"/>
            <a:ext cx="201710" cy="38879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75290" y="6141250"/>
            <a:ext cx="201710" cy="21964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53790"/>
            <a:ext cx="11295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SETTING UP A </a:t>
            </a:r>
            <a:r>
              <a:rPr lang="en-US" sz="2400" b="1" dirty="0" smtClean="0">
                <a:solidFill>
                  <a:srgbClr val="7030A0"/>
                </a:solidFill>
              </a:rPr>
              <a:t>GOOGLE FORM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By selecting the setting menu button, additional configuration required for controlling access is provided.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Including, collecting e-mail addresses, sign-in requirements for response limitation and respondents’ actions.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Also, the view of the presentation can also be edited.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Including progress bar, shuffling questions and link for new sections.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9" y="2177447"/>
            <a:ext cx="5511368" cy="4262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96" y="2177448"/>
            <a:ext cx="5620626" cy="4262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0369" y="2645999"/>
            <a:ext cx="201710" cy="21964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4161" y="3334012"/>
            <a:ext cx="1152395" cy="38621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9210" y="3958077"/>
            <a:ext cx="1816280" cy="50118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04129" y="3289126"/>
            <a:ext cx="1027137" cy="56889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5" y="67237"/>
            <a:ext cx="120306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ENABLING ACTIONS ON </a:t>
            </a:r>
            <a:r>
              <a:rPr lang="en-US" sz="2400" b="1" dirty="0" smtClean="0">
                <a:solidFill>
                  <a:srgbClr val="7030A0"/>
                </a:solidFill>
              </a:rPr>
              <a:t>GOOGLE FORMS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Following the completion of the design of the </a:t>
            </a:r>
            <a:r>
              <a:rPr lang="en-US" b="1" dirty="0" smtClean="0">
                <a:solidFill>
                  <a:srgbClr val="7030A0"/>
                </a:solidFill>
              </a:rPr>
              <a:t>Google Forms</a:t>
            </a:r>
            <a:r>
              <a:rPr lang="en-US" dirty="0" smtClean="0"/>
              <a:t>, certain actions can be initiated by clicking the setting button (</a:t>
            </a:r>
            <a:r>
              <a:rPr lang="en-US" b="1" dirty="0" smtClean="0"/>
              <a:t>left image</a:t>
            </a:r>
            <a:r>
              <a:rPr lang="en-US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General</a:t>
            </a:r>
            <a:r>
              <a:rPr lang="en-US" dirty="0" smtClean="0"/>
              <a:t> – For placing restrictions on </a:t>
            </a:r>
            <a:r>
              <a:rPr lang="en-US" b="1" dirty="0" smtClean="0"/>
              <a:t>the users that are authorized to access this forms (mtu.edu.ng users), collection of respondents’ e-mail </a:t>
            </a:r>
            <a:r>
              <a:rPr lang="en-US" dirty="0" smtClean="0"/>
              <a:t>alongside</a:t>
            </a:r>
            <a:r>
              <a:rPr lang="en-US" b="1" dirty="0" smtClean="0"/>
              <a:t> </a:t>
            </a:r>
            <a:r>
              <a:rPr lang="en-US" dirty="0" smtClean="0"/>
              <a:t>the</a:t>
            </a:r>
            <a:r>
              <a:rPr lang="en-US" b="1" dirty="0" smtClean="0"/>
              <a:t> limitation to responses</a:t>
            </a:r>
            <a:r>
              <a:rPr lang="en-US" dirty="0" smtClean="0"/>
              <a:t> (</a:t>
            </a:r>
            <a:r>
              <a:rPr lang="en-US" b="1" dirty="0" smtClean="0"/>
              <a:t>right image</a:t>
            </a:r>
            <a:r>
              <a:rPr lang="en-US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086" t="14522" r="33705" b="14154"/>
          <a:stretch/>
        </p:blipFill>
        <p:spPr>
          <a:xfrm>
            <a:off x="7274857" y="2190895"/>
            <a:ext cx="3299019" cy="4431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6912"/>
          <a:stretch/>
        </p:blipFill>
        <p:spPr>
          <a:xfrm>
            <a:off x="225516" y="2595283"/>
            <a:ext cx="6877610" cy="3344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8249" y="3007655"/>
            <a:ext cx="201710" cy="21964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77827" y="2989301"/>
            <a:ext cx="1540705" cy="56809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74857" y="4406529"/>
            <a:ext cx="3171850" cy="67903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5" y="67237"/>
            <a:ext cx="120306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ENABLING ACTIONS ON </a:t>
            </a:r>
            <a:r>
              <a:rPr lang="en-US" sz="2400" b="1" dirty="0" smtClean="0">
                <a:solidFill>
                  <a:srgbClr val="7030A0"/>
                </a:solidFill>
              </a:rPr>
              <a:t>GOOGLE FORMS….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Presentations</a:t>
            </a:r>
            <a:r>
              <a:rPr lang="en-US" dirty="0" smtClean="0"/>
              <a:t> – For enabling the shuffling of question order alongside a form delivery confirmation message (</a:t>
            </a:r>
            <a:r>
              <a:rPr lang="en-US" b="1" dirty="0" smtClean="0"/>
              <a:t>left image</a:t>
            </a:r>
            <a:r>
              <a:rPr lang="en-US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Quizzes</a:t>
            </a:r>
            <a:r>
              <a:rPr lang="en-US" dirty="0" smtClean="0"/>
              <a:t> – For enabling the assigning of point values to questions, mark release mode and auto-marking (</a:t>
            </a:r>
            <a:r>
              <a:rPr lang="en-US" b="1" dirty="0" smtClean="0"/>
              <a:t>right image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83" t="14338" r="33291" b="42280"/>
          <a:stretch/>
        </p:blipFill>
        <p:spPr>
          <a:xfrm>
            <a:off x="874055" y="2478897"/>
            <a:ext cx="4379264" cy="2692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984" t="14523" r="34421" b="4779"/>
          <a:stretch/>
        </p:blipFill>
        <p:spPr>
          <a:xfrm>
            <a:off x="6069104" y="1677386"/>
            <a:ext cx="4500284" cy="4615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7028" y="3574855"/>
            <a:ext cx="1453021" cy="20800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7028" y="4361147"/>
            <a:ext cx="2780780" cy="21085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7959" y="2068883"/>
            <a:ext cx="3281822" cy="41001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00381" y="3947726"/>
            <a:ext cx="2167005" cy="62427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00381" y="4939592"/>
            <a:ext cx="1578282" cy="183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02469" y="5192200"/>
            <a:ext cx="1578282" cy="183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04557" y="5444808"/>
            <a:ext cx="1578282" cy="183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67237"/>
            <a:ext cx="112955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ASSIGNING CORRECT OPTION AND POINT VALUES TO </a:t>
            </a:r>
            <a:r>
              <a:rPr lang="en-US" sz="2400" b="1" dirty="0" smtClean="0">
                <a:solidFill>
                  <a:srgbClr val="7030A0"/>
                </a:solidFill>
              </a:rPr>
              <a:t>GOOGLE FORM</a:t>
            </a:r>
            <a:r>
              <a:rPr lang="en-US" sz="2400" b="1" dirty="0" smtClean="0"/>
              <a:t> QUESTION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Upon clicking DONE following completion of the Settings, one can assign correct options alongside the assigning of grades to each questions.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First Click on the Question, thus assessing the question editing environment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To identify answer click on </a:t>
            </a:r>
            <a:r>
              <a:rPr lang="en-US" b="1" dirty="0" smtClean="0">
                <a:solidFill>
                  <a:srgbClr val="00B0F0"/>
                </a:solidFill>
              </a:rPr>
              <a:t>Answer Key </a:t>
            </a:r>
            <a:r>
              <a:rPr lang="en-US" dirty="0" smtClean="0"/>
              <a:t>and this will activate the selection of correct option (</a:t>
            </a:r>
            <a:r>
              <a:rPr lang="en-US" b="1" dirty="0" smtClean="0"/>
              <a:t>left image</a:t>
            </a:r>
            <a:r>
              <a:rPr lang="en-US" dirty="0" smtClean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After selecting the correct option, then one can specify the marks assigned for that question (</a:t>
            </a:r>
            <a:r>
              <a:rPr lang="en-US" b="1" dirty="0" smtClean="0"/>
              <a:t>right image</a:t>
            </a:r>
            <a:r>
              <a:rPr lang="en-US" dirty="0" smtClean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Then click </a:t>
            </a:r>
            <a:r>
              <a:rPr lang="en-US" b="1" dirty="0" smtClean="0">
                <a:solidFill>
                  <a:srgbClr val="00B0F0"/>
                </a:solidFill>
              </a:rPr>
              <a:t>Done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39" b="30699"/>
          <a:stretch/>
        </p:blipFill>
        <p:spPr>
          <a:xfrm>
            <a:off x="291914" y="2780457"/>
            <a:ext cx="6245598" cy="2622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460" b="29412"/>
          <a:stretch/>
        </p:blipFill>
        <p:spPr>
          <a:xfrm>
            <a:off x="5472953" y="3499877"/>
            <a:ext cx="6454588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6255" y="5120246"/>
            <a:ext cx="1788458" cy="25549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17673" y="5528557"/>
            <a:ext cx="3302092" cy="22678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45705" y="4918542"/>
            <a:ext cx="874059" cy="2451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8105" y="6198282"/>
            <a:ext cx="874059" cy="2451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ACCESSING GOOGLE APPS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9" y="1002084"/>
            <a:ext cx="10981542" cy="52484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221238" y="1653436"/>
            <a:ext cx="388307" cy="4258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82028" y="1728593"/>
            <a:ext cx="561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All Google Apps can be assessed by clicking on this icon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3"/>
            <a:endCxn id="6" idx="1"/>
          </p:cNvCxnSpPr>
          <p:nvPr/>
        </p:nvCxnSpPr>
        <p:spPr>
          <a:xfrm flipV="1">
            <a:off x="8993688" y="1715805"/>
            <a:ext cx="1284416" cy="197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315682" y="3801649"/>
            <a:ext cx="388307" cy="4258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093896" y="4128807"/>
            <a:ext cx="1271890" cy="584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64726" y="4615840"/>
            <a:ext cx="561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Google Classroom can be accessed by clicking this link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16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53790"/>
            <a:ext cx="11295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ACTIVATING SHUFFLING OF </a:t>
            </a:r>
            <a:r>
              <a:rPr lang="en-US" sz="2400" b="1" dirty="0">
                <a:solidFill>
                  <a:srgbClr val="7030A0"/>
                </a:solidFill>
              </a:rPr>
              <a:t>GOOGLE FORM </a:t>
            </a:r>
            <a:r>
              <a:rPr lang="en-US" sz="2400" b="1" dirty="0" smtClean="0"/>
              <a:t>QUESTION OPTION ORDER</a:t>
            </a:r>
            <a:endParaRPr lang="en-U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First Click on the Question, thus assessing the question editing environment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Click on the 3 vertical dots on the bottom right part of the Question editing environment</a:t>
            </a:r>
            <a:endParaRPr lang="en-U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Tick the option stated as </a:t>
            </a:r>
            <a:r>
              <a:rPr lang="en-US" b="1" dirty="0" smtClean="0"/>
              <a:t>Shuffle option order.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76" y="2096766"/>
            <a:ext cx="8392646" cy="41962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3343" y="4981172"/>
            <a:ext cx="874059" cy="2451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94153" y="5822502"/>
            <a:ext cx="874059" cy="2451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-13445"/>
            <a:ext cx="11295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ACCESSING RESPONSES TO </a:t>
            </a:r>
            <a:r>
              <a:rPr lang="en-US" sz="2400" b="1" dirty="0" smtClean="0">
                <a:solidFill>
                  <a:srgbClr val="7030A0"/>
                </a:solidFill>
              </a:rPr>
              <a:t>GOOGLE FORMS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By clicking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Responses</a:t>
            </a:r>
            <a:r>
              <a:rPr lang="en-US" dirty="0" smtClean="0"/>
              <a:t>, one is able to view the responses made by the users to the information requested.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responses can be viewed either as a general summary, by question or by individual response.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If there is need to view the Responses on a spreadsheet then the user clicks </a:t>
            </a:r>
            <a:r>
              <a:rPr lang="en-US" b="1" dirty="0" smtClean="0">
                <a:solidFill>
                  <a:srgbClr val="00B050"/>
                </a:solidFill>
              </a:rPr>
              <a:t>+ </a:t>
            </a:r>
            <a:r>
              <a:rPr lang="en-US" dirty="0" smtClean="0"/>
              <a:t>to link data to </a:t>
            </a:r>
            <a:r>
              <a:rPr lang="en-US" b="1" dirty="0" smtClean="0">
                <a:solidFill>
                  <a:srgbClr val="00B050"/>
                </a:solidFill>
              </a:rPr>
              <a:t>Google Sheets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110213"/>
            <a:ext cx="11114348" cy="4608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8321" y="2951960"/>
            <a:ext cx="874059" cy="2451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1233" y="3202480"/>
            <a:ext cx="874059" cy="2451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282389"/>
            <a:ext cx="11295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ACCESSING RESPONSES TO </a:t>
            </a:r>
            <a:r>
              <a:rPr lang="en-US" sz="2400" b="1" dirty="0" smtClean="0">
                <a:solidFill>
                  <a:srgbClr val="7030A0"/>
                </a:solidFill>
              </a:rPr>
              <a:t>GOOGLE FORMS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By clicking the </a:t>
            </a:r>
            <a:r>
              <a:rPr lang="en-US" sz="2400" b="1" dirty="0" smtClean="0">
                <a:solidFill>
                  <a:srgbClr val="00B050"/>
                </a:solidFill>
              </a:rPr>
              <a:t>+</a:t>
            </a:r>
            <a:r>
              <a:rPr lang="en-US" dirty="0"/>
              <a:t> </a:t>
            </a:r>
            <a:r>
              <a:rPr lang="en-US" dirty="0" smtClean="0"/>
              <a:t>symbol under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Responses</a:t>
            </a:r>
            <a:r>
              <a:rPr lang="en-US" dirty="0" smtClean="0"/>
              <a:t>, one can access the responses on </a:t>
            </a:r>
            <a:r>
              <a:rPr lang="en-US" b="1" dirty="0" smtClean="0">
                <a:solidFill>
                  <a:srgbClr val="00B050"/>
                </a:solidFill>
              </a:rPr>
              <a:t>Google Sheet</a:t>
            </a:r>
            <a:r>
              <a:rPr lang="en-US" dirty="0" smtClean="0"/>
              <a:t> after linking.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B050"/>
                </a:solidFill>
              </a:rPr>
              <a:t>Google Sheet</a:t>
            </a:r>
            <a:r>
              <a:rPr lang="en-US" dirty="0"/>
              <a:t> generated </a:t>
            </a:r>
            <a:r>
              <a:rPr lang="en-US" dirty="0" smtClean="0"/>
              <a:t>can be </a:t>
            </a:r>
            <a:r>
              <a:rPr lang="en-US" b="1" dirty="0" smtClean="0"/>
              <a:t>Downloaded locally to disk</a:t>
            </a:r>
            <a:r>
              <a:rPr lang="en-US" dirty="0" smtClean="0"/>
              <a:t> or </a:t>
            </a:r>
            <a:r>
              <a:rPr lang="en-US" b="1" dirty="0" smtClean="0"/>
              <a:t>Shared with other Gmail or MTU users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667384"/>
            <a:ext cx="11295528" cy="50652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6794" y="3131507"/>
            <a:ext cx="713595" cy="1347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6118" y="3133595"/>
            <a:ext cx="713595" cy="1347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1326" y="3148209"/>
            <a:ext cx="713595" cy="1347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53790"/>
            <a:ext cx="11295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VIEWING THE TOTAL POINT PERFORMANCE OF STUDENTS</a:t>
            </a:r>
            <a:endParaRPr lang="en-US" sz="2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Under </a:t>
            </a:r>
            <a:r>
              <a:rPr lang="en-US" dirty="0" smtClean="0"/>
              <a:t>the Insights Section: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distribution of the </a:t>
            </a:r>
            <a:r>
              <a:rPr lang="en-US" b="1" dirty="0" smtClean="0"/>
              <a:t>average score (11.5), median score (11) and the range of scores </a:t>
            </a:r>
            <a:r>
              <a:rPr lang="en-US" dirty="0" smtClean="0"/>
              <a:t>of Students is shown.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range shows the minimum and maximum score of Students (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minimum of 4 and maximum of 9</a:t>
            </a:r>
            <a:r>
              <a:rPr lang="en-US" dirty="0" smtClean="0"/>
              <a:t>).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Also, a </a:t>
            </a:r>
            <a:r>
              <a:rPr lang="en-US" b="1" dirty="0" smtClean="0"/>
              <a:t>frequency distribution </a:t>
            </a:r>
            <a:r>
              <a:rPr lang="en-US" dirty="0" smtClean="0"/>
              <a:t>of the total number of Students whom made each score is shown.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603"/>
          <a:stretch/>
        </p:blipFill>
        <p:spPr>
          <a:xfrm>
            <a:off x="1223680" y="2029216"/>
            <a:ext cx="9816354" cy="44324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6427" y="4597054"/>
            <a:ext cx="3631079" cy="41630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8225" y="5062603"/>
            <a:ext cx="4158641" cy="139907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53790"/>
            <a:ext cx="11295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VIEWING THE TOTAL POINT PERFORMANCE OF STUDENTS….</a:t>
            </a:r>
            <a:endParaRPr lang="en-US" sz="2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Under </a:t>
            </a:r>
            <a:r>
              <a:rPr lang="en-US" dirty="0" smtClean="0"/>
              <a:t>the Frequently Missed Questions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various questions which were missed by majority of students are presented in this section.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For example, in question 6, the values </a:t>
            </a:r>
            <a:r>
              <a:rPr lang="en-US" b="1" dirty="0" smtClean="0">
                <a:solidFill>
                  <a:srgbClr val="FF0000"/>
                </a:solidFill>
              </a:rPr>
              <a:t>26</a:t>
            </a:r>
            <a:r>
              <a:rPr lang="en-US" b="1" dirty="0" smtClean="0"/>
              <a:t>/58</a:t>
            </a:r>
            <a:r>
              <a:rPr lang="en-US" dirty="0" smtClean="0"/>
              <a:t> means that out of the </a:t>
            </a:r>
            <a:r>
              <a:rPr lang="en-US" b="1" dirty="0" smtClean="0"/>
              <a:t>58</a:t>
            </a:r>
            <a:r>
              <a:rPr lang="en-US" dirty="0" smtClean="0"/>
              <a:t> students who attempted the question only </a:t>
            </a:r>
            <a:r>
              <a:rPr lang="en-US" b="1" dirty="0" smtClean="0">
                <a:solidFill>
                  <a:srgbClr val="FF0000"/>
                </a:solidFill>
              </a:rPr>
              <a:t>26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got it right while 32 missed the question.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62" t="33640" r="8591" b="6066"/>
          <a:stretch/>
        </p:blipFill>
        <p:spPr>
          <a:xfrm>
            <a:off x="484094" y="2054268"/>
            <a:ext cx="11026589" cy="4238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16865" y="3118984"/>
            <a:ext cx="826718" cy="28809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35" y="53790"/>
            <a:ext cx="116361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VIEWING THE TOTAL POINT PERFORMANCE OF STUDENTS….</a:t>
            </a:r>
            <a:endParaRPr lang="en-US" sz="2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 smtClean="0"/>
              <a:t>each Question asked the Students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first part of the question response shows the total number of correct out of total attempted response (e.g. 50/60 shows that there were 50 correct responses out of 60 attempts)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 bar chart shows the frequency distribution for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option </a:t>
            </a:r>
            <a:r>
              <a:rPr lang="en-US" dirty="0" smtClean="0"/>
              <a:t>while the correct option is indicated 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.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932" y="6492875"/>
            <a:ext cx="7023849" cy="365125"/>
          </a:xfrm>
        </p:spPr>
        <p:txBody>
          <a:bodyPr/>
          <a:lstStyle/>
          <a:p>
            <a:r>
              <a:rPr lang="en-US" smtClean="0"/>
              <a:t>Balogun Jeremiah Ademola - MTU Google Forms Appreciation II - jabalogun@mtu.edu.ng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1" y="2029216"/>
            <a:ext cx="10085295" cy="4411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3277" y="3344452"/>
            <a:ext cx="1089765" cy="18788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7260" y="4070865"/>
            <a:ext cx="3858017" cy="23808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7775" y="2492679"/>
            <a:ext cx="237995" cy="27852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35" y="53790"/>
            <a:ext cx="116361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VIEWING QUESTION AND OPTION SHUFFLING ORDER</a:t>
            </a:r>
            <a:endParaRPr lang="en-U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By clicking on the preview icon of the Google Form</a:t>
            </a:r>
            <a:endParaRPr lang="en-US" i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view of the </a:t>
            </a:r>
            <a:r>
              <a:rPr lang="en-US" b="1" dirty="0" smtClean="0">
                <a:solidFill>
                  <a:srgbClr val="00B050"/>
                </a:solidFill>
              </a:rPr>
              <a:t>Google Form</a:t>
            </a:r>
            <a:r>
              <a:rPr lang="en-US" dirty="0" smtClean="0"/>
              <a:t> from a Student’s end can  be viewed.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For as many Students who access the Goggle Form using this link, there will be various combination of question order.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Also, similar questions will also have various distribution of option order.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There is no need to create a question that collects the names and matriculation of students since the Form will be linked to the </a:t>
            </a:r>
            <a:r>
              <a:rPr lang="en-US" b="1" dirty="0" smtClean="0">
                <a:solidFill>
                  <a:schemeClr val="accent4"/>
                </a:solidFill>
              </a:rPr>
              <a:t>Google Classroom</a:t>
            </a:r>
            <a:r>
              <a:rPr lang="en-US" dirty="0" smtClean="0"/>
              <a:t> (via MTU mail) else they will also be shuffled alongside test/examination questions.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429" t="9191" r="34945" b="6985"/>
          <a:stretch/>
        </p:blipFill>
        <p:spPr>
          <a:xfrm>
            <a:off x="143436" y="2454447"/>
            <a:ext cx="3473822" cy="4153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26" t="11948" r="34945" b="3676"/>
          <a:stretch/>
        </p:blipFill>
        <p:spPr>
          <a:xfrm>
            <a:off x="4074459" y="2454447"/>
            <a:ext cx="3684493" cy="4153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429" t="9560" r="34945" b="9742"/>
          <a:stretch/>
        </p:blipFill>
        <p:spPr>
          <a:xfrm>
            <a:off x="8216153" y="2454446"/>
            <a:ext cx="3724834" cy="41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2458618"/>
            <a:ext cx="11742821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LINKING </a:t>
            </a:r>
            <a:br>
              <a:rPr lang="en-US" sz="9600" b="1" dirty="0" smtClean="0"/>
            </a:br>
            <a:r>
              <a:rPr lang="en-US" sz="9600" b="1" dirty="0" smtClean="0">
                <a:solidFill>
                  <a:srgbClr val="7030A0"/>
                </a:solidFill>
              </a:rPr>
              <a:t>GOOGLE FORM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WITH</a:t>
            </a:r>
            <a:br>
              <a:rPr lang="en-US" sz="9600" b="1" dirty="0" smtClean="0"/>
            </a:br>
            <a:r>
              <a:rPr lang="en-US" sz="9600" b="1" dirty="0" smtClean="0"/>
              <a:t>GOOGLE CLASSROOM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750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3790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LINKING </a:t>
            </a:r>
            <a:r>
              <a:rPr lang="en-US" sz="2400" b="1" dirty="0" smtClean="0">
                <a:solidFill>
                  <a:srgbClr val="00B050"/>
                </a:solidFill>
              </a:rPr>
              <a:t>GOOGLE FORM</a:t>
            </a:r>
            <a:r>
              <a:rPr lang="en-US" sz="2400" b="1" dirty="0" smtClean="0"/>
              <a:t> TO RESPECTIVE COURSE IN </a:t>
            </a:r>
            <a:r>
              <a:rPr lang="en-US" sz="2400" b="1" dirty="0" smtClean="0">
                <a:solidFill>
                  <a:schemeClr val="accent4"/>
                </a:solidFill>
              </a:rPr>
              <a:t>GOOGLE CLASSROOM</a:t>
            </a:r>
            <a:endParaRPr lang="en-US" sz="2400" b="1" dirty="0">
              <a:solidFill>
                <a:schemeClr val="accent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Go to </a:t>
            </a:r>
            <a:r>
              <a:rPr lang="en-US" b="1" dirty="0" smtClean="0">
                <a:solidFill>
                  <a:schemeClr val="accent4"/>
                </a:solidFill>
              </a:rPr>
              <a:t>Google Classroom </a:t>
            </a:r>
            <a:r>
              <a:rPr lang="en-US" dirty="0" smtClean="0"/>
              <a:t>and access the required class then select Classwork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top left image</a:t>
            </a:r>
            <a:r>
              <a:rPr lang="en-US" dirty="0" smtClean="0"/>
              <a:t>)</a:t>
            </a:r>
            <a:endParaRPr 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Under Classwork select </a:t>
            </a:r>
            <a:r>
              <a:rPr lang="en-US" b="1" dirty="0" smtClean="0">
                <a:solidFill>
                  <a:srgbClr val="0070C0"/>
                </a:solidFill>
              </a:rPr>
              <a:t>Create</a:t>
            </a:r>
            <a:r>
              <a:rPr lang="en-US" dirty="0" smtClean="0"/>
              <a:t> then select </a:t>
            </a:r>
            <a:r>
              <a:rPr lang="en-US" b="1" dirty="0" smtClean="0"/>
              <a:t>Quiz Assignment (bottom left image)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Identify the Assignment Title and provide optional instructions (</a:t>
            </a:r>
            <a:r>
              <a:rPr lang="en-US" b="1" dirty="0" smtClean="0"/>
              <a:t>top right image)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On the right-hand side, select All Students and specify total point which in this case is 20 points.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Link the Google Form by Clicking on </a:t>
            </a:r>
            <a:r>
              <a:rPr lang="en-US" b="1" dirty="0" smtClean="0">
                <a:solidFill>
                  <a:srgbClr val="0070C0"/>
                </a:solidFill>
              </a:rPr>
              <a:t>Add </a:t>
            </a:r>
            <a:r>
              <a:rPr lang="en-US" dirty="0" smtClean="0"/>
              <a:t>and</a:t>
            </a:r>
            <a:r>
              <a:rPr lang="en-US" b="1" dirty="0" smtClean="0"/>
              <a:t> select Google Drive </a:t>
            </a:r>
            <a:r>
              <a:rPr lang="en-US" dirty="0" smtClean="0"/>
              <a:t>then pick the required </a:t>
            </a:r>
            <a:r>
              <a:rPr lang="en-US" b="1" dirty="0" smtClean="0">
                <a:solidFill>
                  <a:srgbClr val="00B050"/>
                </a:solidFill>
              </a:rPr>
              <a:t>Google Form </a:t>
            </a:r>
            <a:r>
              <a:rPr lang="en-US" dirty="0" smtClean="0"/>
              <a:t>(</a:t>
            </a:r>
            <a:r>
              <a:rPr lang="en-US" b="1" dirty="0" smtClean="0"/>
              <a:t>bottom-right image</a:t>
            </a:r>
            <a:r>
              <a:rPr lang="en-US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926" r="529" b="46119"/>
          <a:stretch/>
        </p:blipFill>
        <p:spPr>
          <a:xfrm>
            <a:off x="143435" y="1900450"/>
            <a:ext cx="4828588" cy="2079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1239" y="2019568"/>
            <a:ext cx="499233" cy="13196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963" r="116" b="41544"/>
          <a:stretch/>
        </p:blipFill>
        <p:spPr>
          <a:xfrm>
            <a:off x="143436" y="4222377"/>
            <a:ext cx="4828588" cy="2270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926" r="943" b="14523"/>
          <a:stretch/>
        </p:blipFill>
        <p:spPr>
          <a:xfrm>
            <a:off x="5238191" y="1879593"/>
            <a:ext cx="6285939" cy="2342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9742" r="426" b="15625"/>
          <a:stretch/>
        </p:blipFill>
        <p:spPr>
          <a:xfrm>
            <a:off x="5238190" y="4424084"/>
            <a:ext cx="6285940" cy="2068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9574" y="5412699"/>
            <a:ext cx="1219485" cy="81328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315" y="2149545"/>
            <a:ext cx="1631861" cy="81328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1922" y="2326341"/>
            <a:ext cx="1542208" cy="63649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3341" y="4814048"/>
            <a:ext cx="726141" cy="37651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89243" y="5392272"/>
            <a:ext cx="499233" cy="20618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3790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LINKING </a:t>
            </a:r>
            <a:r>
              <a:rPr lang="en-US" sz="2400" b="1" dirty="0" smtClean="0">
                <a:solidFill>
                  <a:srgbClr val="00B050"/>
                </a:solidFill>
              </a:rPr>
              <a:t>GOOGLE FORM</a:t>
            </a:r>
            <a:r>
              <a:rPr lang="en-US" sz="2400" b="1" dirty="0" smtClean="0"/>
              <a:t> TO RESPECTIVE COURSE IN </a:t>
            </a:r>
            <a:r>
              <a:rPr lang="en-US" sz="2400" b="1" dirty="0" smtClean="0">
                <a:solidFill>
                  <a:schemeClr val="accent4"/>
                </a:solidFill>
              </a:rPr>
              <a:t>GOOGLE CLASSROOM</a:t>
            </a:r>
            <a:endParaRPr lang="en-US" sz="2400" b="1" dirty="0">
              <a:solidFill>
                <a:schemeClr val="accent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After Clicking on Google Drive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Select the </a:t>
            </a:r>
            <a:r>
              <a:rPr lang="en-US" b="1" dirty="0" smtClean="0">
                <a:solidFill>
                  <a:srgbClr val="00B050"/>
                </a:solidFill>
              </a:rPr>
              <a:t>Google Form</a:t>
            </a:r>
            <a:r>
              <a:rPr lang="en-US" dirty="0" smtClean="0"/>
              <a:t> which is required to be linked to </a:t>
            </a:r>
            <a:r>
              <a:rPr lang="en-US" b="1" dirty="0" smtClean="0">
                <a:solidFill>
                  <a:srgbClr val="FFC000"/>
                </a:solidFill>
              </a:rPr>
              <a:t>Google Classroom</a:t>
            </a:r>
            <a:r>
              <a:rPr lang="en-US" dirty="0" smtClean="0"/>
              <a:t> Quiz Assessment</a:t>
            </a:r>
            <a:r>
              <a:rPr lang="en-US" dirty="0"/>
              <a:t> </a:t>
            </a:r>
            <a:r>
              <a:rPr lang="en-US" dirty="0" smtClean="0"/>
              <a:t>then click </a:t>
            </a:r>
            <a:r>
              <a:rPr lang="en-US" b="1" dirty="0" smtClean="0">
                <a:solidFill>
                  <a:srgbClr val="0070C0"/>
                </a:solidFill>
              </a:rPr>
              <a:t>Add</a:t>
            </a:r>
            <a:r>
              <a:rPr lang="en-US" dirty="0" smtClean="0"/>
              <a:t>(</a:t>
            </a:r>
            <a:r>
              <a:rPr lang="en-US" b="1" dirty="0" smtClean="0"/>
              <a:t>left image</a:t>
            </a:r>
            <a:r>
              <a:rPr lang="en-US" dirty="0" smtClean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At this point the </a:t>
            </a:r>
            <a:r>
              <a:rPr lang="en-US" b="1" dirty="0" smtClean="0"/>
              <a:t>Google Form</a:t>
            </a:r>
            <a:r>
              <a:rPr lang="en-US" dirty="0" smtClean="0"/>
              <a:t> has been successfully linked to the </a:t>
            </a:r>
            <a:r>
              <a:rPr lang="en-US" b="1" dirty="0" smtClean="0">
                <a:solidFill>
                  <a:srgbClr val="FFC000"/>
                </a:solidFill>
              </a:rPr>
              <a:t>Google Classroom</a:t>
            </a:r>
            <a:r>
              <a:rPr lang="en-US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Delete the Blank Quiz </a:t>
            </a:r>
            <a:r>
              <a:rPr lang="en-US" b="1" dirty="0" smtClean="0">
                <a:solidFill>
                  <a:srgbClr val="00B050"/>
                </a:solidFill>
              </a:rPr>
              <a:t>Google Form</a:t>
            </a:r>
            <a:r>
              <a:rPr lang="en-US" dirty="0" smtClean="0"/>
              <a:t> in the </a:t>
            </a:r>
            <a:r>
              <a:rPr lang="en-US" b="1" dirty="0" smtClean="0"/>
              <a:t>Quiz Assignment </a:t>
            </a:r>
            <a:r>
              <a:rPr lang="en-US" dirty="0" smtClean="0"/>
              <a:t>(</a:t>
            </a:r>
            <a:r>
              <a:rPr lang="en-US" b="1" dirty="0" smtClean="0"/>
              <a:t>right image</a:t>
            </a:r>
            <a:r>
              <a:rPr lang="en-US" dirty="0" smtClean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Leave the Grade Importing option on since this allows the grades to be imported to the Classroom from Form Responses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33" t="16360" r="15103" b="6801"/>
          <a:stretch/>
        </p:blipFill>
        <p:spPr>
          <a:xfrm>
            <a:off x="405734" y="2911891"/>
            <a:ext cx="4697335" cy="3612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559" b="13051"/>
          <a:stretch/>
        </p:blipFill>
        <p:spPr>
          <a:xfrm>
            <a:off x="5401745" y="2753373"/>
            <a:ext cx="6384004" cy="3728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6861" y="4114799"/>
            <a:ext cx="916645" cy="13178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735" y="6107877"/>
            <a:ext cx="535560" cy="37651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3976" y="4921622"/>
            <a:ext cx="4450977" cy="6723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2458618"/>
            <a:ext cx="10655969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GOOGLE CLASSROOM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0838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3790"/>
            <a:ext cx="1219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SETTING THE DUE DATE AND TIME OF </a:t>
            </a:r>
            <a:r>
              <a:rPr lang="en-US" sz="2400" b="1" dirty="0" smtClean="0">
                <a:solidFill>
                  <a:schemeClr val="accent4"/>
                </a:solidFill>
              </a:rPr>
              <a:t>GOOGLE CLASSROOM </a:t>
            </a:r>
            <a:r>
              <a:rPr lang="en-US" sz="2400" b="1" dirty="0" smtClean="0"/>
              <a:t>TEST/EXAM</a:t>
            </a:r>
            <a:endParaRPr lang="en-U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At the right hand side of the Assignment section underneath the Points (No Due date)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Click on No Due Date to select Due Date and Time by clicking the arrow (</a:t>
            </a:r>
            <a:r>
              <a:rPr lang="en-US" b="1" dirty="0" smtClean="0"/>
              <a:t>Image 1</a:t>
            </a:r>
            <a:r>
              <a:rPr lang="en-US" dirty="0" smtClean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Select Due Date from Calendar </a:t>
            </a:r>
            <a:r>
              <a:rPr lang="en-US" dirty="0"/>
              <a:t>(</a:t>
            </a:r>
            <a:r>
              <a:rPr lang="en-US" b="1" dirty="0"/>
              <a:t>Image </a:t>
            </a:r>
            <a:r>
              <a:rPr lang="en-US" b="1" dirty="0" smtClean="0"/>
              <a:t>2</a:t>
            </a:r>
            <a:r>
              <a:rPr lang="en-US" dirty="0" smtClean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Click on Time (optional) as a 24 hours format (e.g. 8 am is 8:00 while 2 pm is 14:00 </a:t>
            </a:r>
            <a:r>
              <a:rPr lang="en-US" dirty="0"/>
              <a:t>(</a:t>
            </a:r>
            <a:r>
              <a:rPr lang="en-US" b="1" dirty="0"/>
              <a:t>Image </a:t>
            </a:r>
            <a:r>
              <a:rPr lang="en-US" b="1" dirty="0" smtClean="0"/>
              <a:t>3</a:t>
            </a:r>
            <a:r>
              <a:rPr lang="en-US" dirty="0" smtClean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Google Classroom</a:t>
            </a:r>
            <a:r>
              <a:rPr lang="en-US" dirty="0" smtClean="0"/>
              <a:t> Assignment </a:t>
            </a:r>
            <a:r>
              <a:rPr lang="en-US" b="1" dirty="0" smtClean="0"/>
              <a:t>Due Date and Time</a:t>
            </a:r>
            <a:r>
              <a:rPr lang="en-US" dirty="0" smtClean="0"/>
              <a:t> has been successfully set (</a:t>
            </a:r>
            <a:r>
              <a:rPr lang="en-US" b="1" dirty="0" smtClean="0"/>
              <a:t>Image 4</a:t>
            </a:r>
            <a:r>
              <a:rPr lang="en-US" dirty="0" smtClean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This is when the assignment is expected to be ended.</a:t>
            </a:r>
            <a:endParaRPr lang="en-U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934" t="9926" b="13419"/>
          <a:stretch/>
        </p:blipFill>
        <p:spPr>
          <a:xfrm>
            <a:off x="228601" y="2743200"/>
            <a:ext cx="2810435" cy="3701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2186" t="9559" r="218"/>
          <a:stretch/>
        </p:blipFill>
        <p:spPr>
          <a:xfrm>
            <a:off x="3229895" y="2743200"/>
            <a:ext cx="2848179" cy="3687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4357" t="10294" r="1459" b="13051"/>
          <a:stretch/>
        </p:blipFill>
        <p:spPr>
          <a:xfrm>
            <a:off x="6282017" y="2743200"/>
            <a:ext cx="2791956" cy="3749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3106" t="9944" r="-153" b="13542"/>
          <a:stretch/>
        </p:blipFill>
        <p:spPr>
          <a:xfrm>
            <a:off x="9339244" y="2743200"/>
            <a:ext cx="2700356" cy="3749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437" y="4344554"/>
            <a:ext cx="2792515" cy="130321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7339" y="4652682"/>
            <a:ext cx="1856637" cy="165398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32495" y="5419164"/>
            <a:ext cx="2152599" cy="48573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73715" y="4587088"/>
            <a:ext cx="2453826" cy="48573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4618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SCHEDULING THE </a:t>
            </a:r>
            <a:r>
              <a:rPr lang="en-US" sz="2400" b="1" dirty="0" smtClean="0">
                <a:solidFill>
                  <a:schemeClr val="accent4"/>
                </a:solidFill>
              </a:rPr>
              <a:t>GOOGLE CLASSROOM </a:t>
            </a:r>
            <a:r>
              <a:rPr lang="en-US" sz="2400" b="1" dirty="0" smtClean="0"/>
              <a:t>TEST/EXAM</a:t>
            </a:r>
            <a:endParaRPr lang="en-US" sz="2400" b="1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At the right hand side of the Assignment section, click the arrow beside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Assign </a:t>
            </a:r>
            <a:r>
              <a:rPr lang="en-US" dirty="0"/>
              <a:t>(</a:t>
            </a:r>
            <a:r>
              <a:rPr lang="en-US" b="1" dirty="0"/>
              <a:t>Image 1</a:t>
            </a:r>
            <a:r>
              <a:rPr lang="en-US" dirty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Click on Schedule (</a:t>
            </a:r>
            <a:r>
              <a:rPr lang="en-US" b="1" dirty="0" smtClean="0"/>
              <a:t>Image 2</a:t>
            </a:r>
            <a:r>
              <a:rPr lang="en-US" dirty="0" smtClean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Select Scheduled Date from Calendar and Time then click </a:t>
            </a:r>
            <a:r>
              <a:rPr lang="en-US" b="1" dirty="0" smtClean="0">
                <a:solidFill>
                  <a:srgbClr val="0070C0"/>
                </a:solidFill>
              </a:rPr>
              <a:t>Schedule</a:t>
            </a:r>
            <a:r>
              <a:rPr lang="en-US" dirty="0"/>
              <a:t> (</a:t>
            </a:r>
            <a:r>
              <a:rPr lang="en-US" b="1" dirty="0"/>
              <a:t>Image 3</a:t>
            </a:r>
            <a:r>
              <a:rPr lang="en-US" dirty="0" smtClean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Google Classroom</a:t>
            </a:r>
            <a:r>
              <a:rPr lang="en-US" dirty="0" smtClean="0"/>
              <a:t> Assignment </a:t>
            </a:r>
            <a:r>
              <a:rPr lang="en-US" b="1" dirty="0" smtClean="0"/>
              <a:t>Scheduled Date and Time</a:t>
            </a:r>
            <a:r>
              <a:rPr lang="en-US" dirty="0" smtClean="0"/>
              <a:t> has been successfully set.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This is when the notification for the Start of the Test/Examination will be sent to he Students’ MTU mail box.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106" t="9944" r="-153" b="13542"/>
          <a:stretch/>
        </p:blipFill>
        <p:spPr>
          <a:xfrm>
            <a:off x="327472" y="2812897"/>
            <a:ext cx="3155316" cy="37496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1459" y="2825738"/>
            <a:ext cx="551329" cy="32600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909" t="9191" r="220" b="13786"/>
          <a:stretch/>
        </p:blipFill>
        <p:spPr>
          <a:xfrm>
            <a:off x="4708997" y="2592823"/>
            <a:ext cx="3240738" cy="39000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4750" y="2939876"/>
            <a:ext cx="1385050" cy="26544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527" t="33846" r="39024" b="13970"/>
          <a:stretch/>
        </p:blipFill>
        <p:spPr>
          <a:xfrm>
            <a:off x="9054914" y="3029083"/>
            <a:ext cx="1720665" cy="26201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22721" y="3648510"/>
            <a:ext cx="1385050" cy="83012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4618"/>
            <a:ext cx="120485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SCHEDULING THE </a:t>
            </a:r>
            <a:r>
              <a:rPr lang="en-US" sz="2400" b="1" dirty="0" smtClean="0">
                <a:solidFill>
                  <a:schemeClr val="accent4"/>
                </a:solidFill>
              </a:rPr>
              <a:t>GOOGLE CLASSROOM </a:t>
            </a:r>
            <a:r>
              <a:rPr lang="en-US" sz="2400" b="1" dirty="0" smtClean="0"/>
              <a:t>TEST/EXAM</a:t>
            </a:r>
            <a:endParaRPr lang="en-US" sz="2400" b="1" dirty="0"/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Figure shown below presents the final presentation of the Scheduled Test on the Classwork section of the Google Classroom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Once the Scheduled date has arrived the beginning of the Test/Exam is notified to all students.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For every submission made by each student, an e-mail notification is sent to the lecturer’s  mail.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Student grades can be viewed by lecturer and handed in to the Students to view via </a:t>
            </a:r>
            <a:r>
              <a:rPr lang="en-US" b="1" dirty="0" smtClean="0">
                <a:solidFill>
                  <a:srgbClr val="FFC000"/>
                </a:solidFill>
              </a:rPr>
              <a:t>Google Classroom </a:t>
            </a:r>
            <a:r>
              <a:rPr lang="en-US" dirty="0" smtClean="0"/>
              <a:t>or by E-mail.</a:t>
            </a: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87" t="9375" r="634" b="19302"/>
          <a:stretch/>
        </p:blipFill>
        <p:spPr>
          <a:xfrm>
            <a:off x="242048" y="1830006"/>
            <a:ext cx="11806518" cy="4662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9471" y="3196226"/>
            <a:ext cx="2302315" cy="27348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4618"/>
            <a:ext cx="120485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RECEIVING NOTIFICATION </a:t>
            </a:r>
            <a:r>
              <a:rPr lang="en-US" sz="2400" b="1" dirty="0" smtClean="0"/>
              <a:t>OF </a:t>
            </a:r>
            <a:r>
              <a:rPr lang="en-US" sz="2400" b="1" dirty="0" smtClean="0">
                <a:solidFill>
                  <a:schemeClr val="accent4"/>
                </a:solidFill>
              </a:rPr>
              <a:t>GOOGLE CLASSROOM </a:t>
            </a:r>
            <a:r>
              <a:rPr lang="en-US" sz="2400" b="1" dirty="0" smtClean="0"/>
              <a:t>TEST/EXAM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Notification about activities taken place on the </a:t>
            </a:r>
            <a:r>
              <a:rPr lang="en-US" b="1" dirty="0" smtClean="0">
                <a:solidFill>
                  <a:srgbClr val="FFC000"/>
                </a:solidFill>
              </a:rPr>
              <a:t>Google Classroom</a:t>
            </a:r>
            <a:r>
              <a:rPr lang="en-US" dirty="0" smtClean="0"/>
              <a:t> will be received via MTU mail (</a:t>
            </a:r>
            <a:r>
              <a:rPr lang="en-US" b="1" dirty="0" smtClean="0"/>
              <a:t>Top Image</a:t>
            </a:r>
            <a:r>
              <a:rPr lang="en-US" dirty="0" smtClean="0"/>
              <a:t>).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Once the scheduled time for the test/Examination has reached, a notification will be sent by mail to information the staff of the beginning of the test/Examination (</a:t>
            </a:r>
            <a:r>
              <a:rPr lang="en-US" b="1" dirty="0" smtClean="0"/>
              <a:t>Bottom Left Image</a:t>
            </a:r>
            <a:r>
              <a:rPr lang="en-US" dirty="0" smtClean="0"/>
              <a:t>).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Staff will also receive notification about tests/Examinations submitted late by students (</a:t>
            </a:r>
            <a:r>
              <a:rPr lang="en-US" b="1" dirty="0" smtClean="0"/>
              <a:t>Bottom Right Image</a:t>
            </a:r>
            <a:r>
              <a:rPr lang="en-US" dirty="0" smtClean="0"/>
              <a:t>).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932" y="6492875"/>
            <a:ext cx="7023849" cy="365125"/>
          </a:xfrm>
        </p:spPr>
        <p:txBody>
          <a:bodyPr/>
          <a:lstStyle/>
          <a:p>
            <a:r>
              <a:rPr lang="en-US" smtClean="0"/>
              <a:t>Balogun Jeremiah Ademola - MTU Google Forms Appreciation II - jabalogun@mtu.edu.ng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6" t="22893" r="6014"/>
          <a:stretch/>
        </p:blipFill>
        <p:spPr>
          <a:xfrm>
            <a:off x="363071" y="4208104"/>
            <a:ext cx="5271247" cy="2378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37" b="49280"/>
          <a:stretch/>
        </p:blipFill>
        <p:spPr>
          <a:xfrm>
            <a:off x="3039035" y="1788458"/>
            <a:ext cx="5271247" cy="2334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869" t="21323" r="4871"/>
          <a:stretch/>
        </p:blipFill>
        <p:spPr>
          <a:xfrm>
            <a:off x="5849470" y="4179750"/>
            <a:ext cx="5862918" cy="23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4618"/>
            <a:ext cx="120485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RELEASING MARKS FROM </a:t>
            </a:r>
            <a:r>
              <a:rPr lang="en-US" sz="2400" b="1" dirty="0" smtClean="0">
                <a:solidFill>
                  <a:srgbClr val="00B050"/>
                </a:solidFill>
              </a:rPr>
              <a:t>GOOGLE FORM</a:t>
            </a:r>
            <a:r>
              <a:rPr lang="en-US" sz="2400" b="1" dirty="0" smtClean="0"/>
              <a:t> TO THE </a:t>
            </a:r>
            <a:r>
              <a:rPr lang="en-US" sz="2400" b="1" dirty="0" smtClean="0">
                <a:solidFill>
                  <a:schemeClr val="accent4"/>
                </a:solidFill>
              </a:rPr>
              <a:t>GOOGLE CLASSROOM</a:t>
            </a:r>
            <a:endParaRPr lang="en-US" sz="2400" b="1" dirty="0"/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Following completion of the Test/Examination, the staff should visit 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Response</a:t>
            </a:r>
            <a:r>
              <a:rPr lang="en-US" dirty="0" smtClean="0"/>
              <a:t> section of the linked Google Form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Staff should scroll to the section indicating the </a:t>
            </a:r>
            <a:r>
              <a:rPr lang="en-US" b="1" dirty="0" smtClean="0"/>
              <a:t>Scores</a:t>
            </a:r>
            <a:r>
              <a:rPr lang="en-US" dirty="0" smtClean="0"/>
              <a:t> then Click </a:t>
            </a:r>
            <a:r>
              <a:rPr lang="en-US" b="1" dirty="0" smtClean="0">
                <a:solidFill>
                  <a:srgbClr val="0070C0"/>
                </a:solidFill>
              </a:rPr>
              <a:t>Release Scores</a:t>
            </a:r>
            <a:r>
              <a:rPr lang="en-US" dirty="0" smtClean="0"/>
              <a:t> (</a:t>
            </a:r>
            <a:r>
              <a:rPr lang="en-US" b="1" dirty="0" smtClean="0"/>
              <a:t>Left</a:t>
            </a:r>
            <a:r>
              <a:rPr lang="en-US" dirty="0" smtClean="0"/>
              <a:t> </a:t>
            </a:r>
            <a:r>
              <a:rPr lang="en-US" b="1" dirty="0" smtClean="0"/>
              <a:t>Image</a:t>
            </a:r>
            <a:r>
              <a:rPr lang="en-US" dirty="0" smtClean="0"/>
              <a:t>)</a:t>
            </a:r>
            <a:endParaRPr lang="en-US" b="1" dirty="0" smtClean="0"/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 dialog box will be prompted which will require the Staff to Select </a:t>
            </a:r>
            <a:r>
              <a:rPr lang="en-US" b="1" dirty="0" smtClean="0"/>
              <a:t>All Respondents</a:t>
            </a:r>
            <a:r>
              <a:rPr lang="en-US" dirty="0" smtClean="0"/>
              <a:t> at the top part (</a:t>
            </a:r>
            <a:r>
              <a:rPr lang="en-US" b="1" dirty="0" smtClean="0"/>
              <a:t>Right Image</a:t>
            </a:r>
            <a:r>
              <a:rPr lang="en-US" dirty="0" smtClean="0"/>
              <a:t>)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SEND EMAIL AND RELEASE</a:t>
            </a:r>
            <a:r>
              <a:rPr lang="en-US" dirty="0" smtClean="0"/>
              <a:t> in order to release the grades to the Students via E-mail </a:t>
            </a:r>
            <a:r>
              <a:rPr lang="en-US" dirty="0"/>
              <a:t>(</a:t>
            </a:r>
            <a:r>
              <a:rPr lang="en-US" b="1" dirty="0"/>
              <a:t>Right Image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45"/>
          <a:stretch/>
        </p:blipFill>
        <p:spPr>
          <a:xfrm>
            <a:off x="396899" y="2070848"/>
            <a:ext cx="5479466" cy="4061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6" y="2070848"/>
            <a:ext cx="613354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3471" y="3509682"/>
            <a:ext cx="564776" cy="1613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45824" y="3124199"/>
            <a:ext cx="564776" cy="1613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79859" y="5804646"/>
            <a:ext cx="663388" cy="19274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4618"/>
            <a:ext cx="12048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ACCESSING GRADES ON </a:t>
            </a:r>
            <a:r>
              <a:rPr lang="en-US" sz="2400" b="1" dirty="0" smtClean="0">
                <a:solidFill>
                  <a:srgbClr val="FFC000"/>
                </a:solidFill>
              </a:rPr>
              <a:t>GOOGLE CLASSROOM</a:t>
            </a:r>
            <a:endParaRPr lang="en-US" sz="2400" b="1" dirty="0">
              <a:solidFill>
                <a:srgbClr val="FFC000"/>
              </a:solidFill>
            </a:endParaRP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Upon returning to the </a:t>
            </a:r>
            <a:r>
              <a:rPr lang="en-US" sz="1700" b="1" dirty="0" smtClean="0">
                <a:solidFill>
                  <a:srgbClr val="00B050"/>
                </a:solidFill>
              </a:rPr>
              <a:t>Google Classroom</a:t>
            </a:r>
            <a:r>
              <a:rPr lang="en-US" sz="1700" dirty="0" smtClean="0"/>
              <a:t>, click on the required course and Select the </a:t>
            </a:r>
            <a:r>
              <a:rPr lang="en-US" sz="1700" b="1" dirty="0" smtClean="0"/>
              <a:t>Classwork</a:t>
            </a:r>
            <a:r>
              <a:rPr lang="en-US" sz="1700" dirty="0" smtClean="0"/>
              <a:t> menu tab </a:t>
            </a:r>
            <a:r>
              <a:rPr lang="en-US" sz="1700" dirty="0"/>
              <a:t>(</a:t>
            </a:r>
            <a:r>
              <a:rPr lang="en-US" sz="1700" b="1" dirty="0"/>
              <a:t>Right Image</a:t>
            </a:r>
            <a:r>
              <a:rPr lang="en-US" sz="1700" dirty="0"/>
              <a:t>)</a:t>
            </a:r>
            <a:r>
              <a:rPr lang="en-US" sz="1700" dirty="0" smtClean="0"/>
              <a:t>.</a:t>
            </a:r>
          </a:p>
          <a:p>
            <a:pPr marL="860425" lvl="2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This will allow us view the Test/Examination and by clicking the tab showing CSC 204 Online Test reveals the Summary.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The Summary of the completed </a:t>
            </a:r>
            <a:r>
              <a:rPr lang="en-US" sz="1700" dirty="0"/>
              <a:t>T</a:t>
            </a:r>
            <a:r>
              <a:rPr lang="en-US" sz="1700" dirty="0" smtClean="0"/>
              <a:t>est/Examination can now be viewed (</a:t>
            </a:r>
            <a:r>
              <a:rPr lang="en-US" sz="1700" b="1" dirty="0" smtClean="0"/>
              <a:t>Right Image</a:t>
            </a:r>
            <a:r>
              <a:rPr lang="en-US" sz="1700" dirty="0" smtClean="0"/>
              <a:t>)</a:t>
            </a:r>
          </a:p>
          <a:p>
            <a:pPr marL="860425" lvl="2" indent="-285750" algn="just">
              <a:buFont typeface="Arial" panose="020B0604020202020204" pitchFamily="34" charset="0"/>
              <a:buChar char="•"/>
            </a:pPr>
            <a:r>
              <a:rPr lang="en-US" sz="1700" b="1" dirty="0" smtClean="0"/>
              <a:t>Handed In</a:t>
            </a:r>
            <a:r>
              <a:rPr lang="en-US" sz="1700" dirty="0" smtClean="0"/>
              <a:t> shows the number of Students who have submitted the Test/Examination but not yet graded.</a:t>
            </a:r>
          </a:p>
          <a:p>
            <a:pPr marL="860425" lvl="2" indent="-285750" algn="just">
              <a:buFont typeface="Arial" panose="020B0604020202020204" pitchFamily="34" charset="0"/>
              <a:buChar char="•"/>
            </a:pPr>
            <a:r>
              <a:rPr lang="en-US" sz="1700" b="1" dirty="0" smtClean="0"/>
              <a:t>Assigned</a:t>
            </a:r>
            <a:r>
              <a:rPr lang="en-US" sz="1700" dirty="0" smtClean="0"/>
              <a:t> shows the number of students whom did not take </a:t>
            </a:r>
            <a:r>
              <a:rPr lang="en-US" sz="1700" dirty="0"/>
              <a:t>p</a:t>
            </a:r>
            <a:r>
              <a:rPr lang="en-US" sz="1700" dirty="0" smtClean="0"/>
              <a:t>art in the Test/Examination.</a:t>
            </a:r>
          </a:p>
          <a:p>
            <a:pPr marL="860425" lvl="2" indent="-285750" algn="just">
              <a:buFont typeface="Arial" panose="020B0604020202020204" pitchFamily="34" charset="0"/>
              <a:buChar char="•"/>
            </a:pPr>
            <a:r>
              <a:rPr lang="en-US" sz="1700" b="1" dirty="0" smtClean="0"/>
              <a:t>Marked</a:t>
            </a:r>
            <a:r>
              <a:rPr lang="en-US" sz="1700" dirty="0" smtClean="0"/>
              <a:t> shows the number of Students who have been graded after handing in.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By </a:t>
            </a:r>
            <a:r>
              <a:rPr lang="en-US" sz="1700" dirty="0"/>
              <a:t>selecting </a:t>
            </a:r>
            <a:r>
              <a:rPr lang="en-US" sz="1700" b="1" dirty="0">
                <a:solidFill>
                  <a:srgbClr val="0070C0"/>
                </a:solidFill>
              </a:rPr>
              <a:t>View </a:t>
            </a:r>
            <a:r>
              <a:rPr lang="en-US" sz="1700" b="1" dirty="0" smtClean="0">
                <a:solidFill>
                  <a:srgbClr val="0070C0"/>
                </a:solidFill>
              </a:rPr>
              <a:t>Assignment </a:t>
            </a:r>
            <a:r>
              <a:rPr lang="en-US" sz="1700" dirty="0" smtClean="0"/>
              <a:t>the Staff is able to view the overall information about the outcome of the Test/Examination</a:t>
            </a:r>
            <a:r>
              <a:rPr lang="en-US" sz="1700" dirty="0"/>
              <a:t>.</a:t>
            </a:r>
            <a:endParaRPr lang="en-US" sz="17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15" y="2595281"/>
            <a:ext cx="5526776" cy="3724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8280" y="5057939"/>
            <a:ext cx="564776" cy="14607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26397" y="4187448"/>
            <a:ext cx="376517" cy="38952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4" y="2595281"/>
            <a:ext cx="5285780" cy="37248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7737" y="4178484"/>
            <a:ext cx="376517" cy="38952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55630" y="4169520"/>
            <a:ext cx="376517" cy="38952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4438" y="3045362"/>
            <a:ext cx="564776" cy="14607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4618"/>
            <a:ext cx="1204856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IMPORTING AND RETURNING GRADES TO STUDENTS ON </a:t>
            </a:r>
            <a:r>
              <a:rPr lang="en-US" sz="2400" b="1" dirty="0">
                <a:solidFill>
                  <a:srgbClr val="FFC000"/>
                </a:solidFill>
              </a:rPr>
              <a:t>GOOGLE CLASSROOM</a:t>
            </a:r>
            <a:endParaRPr lang="en-US" sz="2400" b="1" dirty="0">
              <a:solidFill>
                <a:srgbClr val="00B050"/>
              </a:solidFill>
            </a:endParaRP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Upon accessing complete information of the Classwork, it is important to </a:t>
            </a:r>
            <a:r>
              <a:rPr lang="en-US" sz="1700" b="1" dirty="0" smtClean="0"/>
              <a:t>Import and Return Grades</a:t>
            </a:r>
            <a:r>
              <a:rPr lang="en-US" sz="1700" dirty="0" smtClean="0"/>
              <a:t> to Students who handed In via the Student Work which is split into Left and Right Tabs (</a:t>
            </a:r>
            <a:r>
              <a:rPr lang="en-US" sz="1700" b="1" dirty="0" smtClean="0"/>
              <a:t>Left Image</a:t>
            </a:r>
            <a:r>
              <a:rPr lang="en-US" sz="1700" dirty="0" smtClean="0"/>
              <a:t>).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The Left Tab shows the various students that have handed in without scores however upon Clicking </a:t>
            </a:r>
            <a:r>
              <a:rPr lang="en-US" sz="1700" b="1" dirty="0" smtClean="0">
                <a:solidFill>
                  <a:srgbClr val="0070C0"/>
                </a:solidFill>
              </a:rPr>
              <a:t>Import Grades</a:t>
            </a:r>
            <a:r>
              <a:rPr lang="en-US" sz="1700" dirty="0" smtClean="0"/>
              <a:t>, the results of such Students can be seen as shown in the </a:t>
            </a:r>
            <a:r>
              <a:rPr lang="en-US" sz="1700" b="1" dirty="0" smtClean="0"/>
              <a:t>Right Image</a:t>
            </a:r>
            <a:r>
              <a:rPr lang="en-US" sz="1700" dirty="0" smtClean="0"/>
              <a:t>.</a:t>
            </a:r>
            <a:endParaRPr lang="en-US" sz="1700" dirty="0"/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Following the successful importation of grades, the results of the students can then be returned (</a:t>
            </a:r>
            <a:r>
              <a:rPr lang="en-US" sz="1700" b="1" dirty="0" smtClean="0"/>
              <a:t>allows students to see their scores when they visit the classroom</a:t>
            </a:r>
            <a:r>
              <a:rPr lang="en-US" sz="1700" dirty="0" smtClean="0"/>
              <a:t>) by selecting the Student and Clicking </a:t>
            </a:r>
            <a:r>
              <a:rPr lang="en-US" sz="1700" b="1" dirty="0" smtClean="0">
                <a:solidFill>
                  <a:srgbClr val="0070C0"/>
                </a:solidFill>
              </a:rPr>
              <a:t>Return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This process moves the name of a graded student from </a:t>
            </a:r>
            <a:r>
              <a:rPr lang="en-US" sz="1700" b="1" dirty="0" smtClean="0"/>
              <a:t>Handed In </a:t>
            </a:r>
            <a:r>
              <a:rPr lang="en-US" sz="1700" dirty="0" smtClean="0"/>
              <a:t>to the</a:t>
            </a:r>
            <a:r>
              <a:rPr lang="en-US" sz="1700" b="1" dirty="0" smtClean="0"/>
              <a:t> Marked List.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Students who did not attempt the Test/Examination are placed on a</a:t>
            </a:r>
            <a:r>
              <a:rPr lang="en-US" sz="1700" b="1" dirty="0" smtClean="0"/>
              <a:t> Missing List</a:t>
            </a:r>
            <a:r>
              <a:rPr lang="en-US" sz="1700" dirty="0" smtClean="0"/>
              <a:t> (or </a:t>
            </a:r>
            <a:r>
              <a:rPr lang="en-US" sz="1700" b="1" dirty="0" smtClean="0"/>
              <a:t>Assigned List</a:t>
            </a:r>
            <a:r>
              <a:rPr lang="en-US" sz="1700" dirty="0" smtClean="0"/>
              <a:t>).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endParaRPr lang="en-US" sz="17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614517"/>
            <a:ext cx="5472953" cy="3878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952" t="42831" r="28744" b="32721"/>
          <a:stretch/>
        </p:blipFill>
        <p:spPr>
          <a:xfrm>
            <a:off x="3023343" y="5338156"/>
            <a:ext cx="2514600" cy="1011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3167" y="3758052"/>
            <a:ext cx="564776" cy="19537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4271" y="4596249"/>
            <a:ext cx="1678658" cy="36571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46857" y="6063394"/>
            <a:ext cx="349623" cy="13863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8779"/>
          <a:stretch/>
        </p:blipFill>
        <p:spPr>
          <a:xfrm>
            <a:off x="5954803" y="2614517"/>
            <a:ext cx="5986185" cy="38602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77203" y="3025589"/>
            <a:ext cx="1678658" cy="177949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223" t="37684" r="32775" b="27574"/>
          <a:stretch/>
        </p:blipFill>
        <p:spPr>
          <a:xfrm>
            <a:off x="8947895" y="4991766"/>
            <a:ext cx="2823882" cy="14295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50442" y="6202347"/>
            <a:ext cx="349623" cy="13863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4618"/>
            <a:ext cx="1204856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DOWNLOADING STUDENT GRADES FROM </a:t>
            </a:r>
            <a:r>
              <a:rPr lang="en-US" sz="2400" b="1" dirty="0">
                <a:solidFill>
                  <a:srgbClr val="FFC000"/>
                </a:solidFill>
              </a:rPr>
              <a:t>GOOGLE CLASSROOM</a:t>
            </a:r>
            <a:endParaRPr lang="en-US" sz="2400" b="1" dirty="0">
              <a:solidFill>
                <a:srgbClr val="00B050"/>
              </a:solidFill>
            </a:endParaRP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Upon successfully returning the grades of all students who have completed the Tests/Examination, there is a need for the Staff to download the results.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This is achieved by clicking the settings on the top-right corner then selecting </a:t>
            </a:r>
            <a:r>
              <a:rPr lang="en-US" sz="1700" b="1" dirty="0" smtClean="0"/>
              <a:t>Download all marks as CSV</a:t>
            </a:r>
            <a:r>
              <a:rPr lang="en-US" sz="1700" dirty="0" smtClean="0"/>
              <a:t> (</a:t>
            </a:r>
            <a:r>
              <a:rPr lang="en-US" sz="1700" b="1" dirty="0" smtClean="0"/>
              <a:t>Left Image</a:t>
            </a:r>
            <a:r>
              <a:rPr lang="en-US" sz="1700" dirty="0" smtClean="0"/>
              <a:t>).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This will prompt the Staff to either Open or Save the File however the Staff should Save the File then click OK.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r>
              <a:rPr lang="en-US" sz="1700" dirty="0" smtClean="0"/>
              <a:t>Following the completion of the download, the Staff can open the Spreadsheet file in order to view the presentation of the results </a:t>
            </a:r>
            <a:r>
              <a:rPr lang="en-US" sz="1700" b="1" dirty="0" smtClean="0"/>
              <a:t>(Right Image)</a:t>
            </a:r>
            <a:r>
              <a:rPr lang="en-US" sz="1700" dirty="0" smtClean="0"/>
              <a:t> showing the </a:t>
            </a:r>
            <a:r>
              <a:rPr lang="en-US" sz="1700" b="1" dirty="0" smtClean="0"/>
              <a:t>Surname, First name, E-mail address and Score</a:t>
            </a:r>
            <a:r>
              <a:rPr lang="en-US" sz="1700" dirty="0" smtClean="0"/>
              <a:t> for each student who was graded </a:t>
            </a:r>
            <a:r>
              <a:rPr lang="en-US" sz="1700" b="1" dirty="0" smtClean="0"/>
              <a:t>but Nil for those who failed to take the Test/Examination.</a:t>
            </a:r>
          </a:p>
          <a:p>
            <a:pPr marL="403225" lvl="1" indent="-285750" algn="just">
              <a:buFont typeface="Arial" panose="020B0604020202020204" pitchFamily="34" charset="0"/>
              <a:buChar char="•"/>
            </a:pPr>
            <a:endParaRPr lang="en-US" sz="17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1" y="2751537"/>
            <a:ext cx="5151907" cy="3741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256" t="26654" r="34325" b="30882"/>
          <a:stretch/>
        </p:blipFill>
        <p:spPr>
          <a:xfrm>
            <a:off x="2108568" y="4314451"/>
            <a:ext cx="2866843" cy="21784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0634" y="3852182"/>
            <a:ext cx="1129553" cy="20883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15213" y="3502559"/>
            <a:ext cx="365315" cy="2088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6384" y="6205413"/>
            <a:ext cx="564776" cy="19537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8982" r="43213"/>
          <a:stretch/>
        </p:blipFill>
        <p:spPr>
          <a:xfrm>
            <a:off x="6206836" y="2751537"/>
            <a:ext cx="5668595" cy="37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2458618"/>
            <a:ext cx="11742821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THANK YOU ALL!!!!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2669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ACCESSING GOOGLE CLASSROOM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62" y="1002084"/>
            <a:ext cx="10973843" cy="55148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171134" y="1753644"/>
            <a:ext cx="388307" cy="4258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868427" y="1966586"/>
            <a:ext cx="13027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4450" y="1766171"/>
            <a:ext cx="561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Classes can be created by clicking this link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36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CREATING CLASSROOM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36" y="1168007"/>
            <a:ext cx="11119329" cy="51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ACCESSING CLASSROOM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63" y="1077240"/>
            <a:ext cx="10843756" cy="5131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7982" y="3031459"/>
            <a:ext cx="1419618" cy="21278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7279" y="1860277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39222" y="4034667"/>
            <a:ext cx="6319385" cy="192772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5747" y="1866541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17077" y="1868629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83251" y="1870717"/>
            <a:ext cx="668056" cy="22530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CREATING CLASSWORK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3" y="1002084"/>
            <a:ext cx="11106802" cy="5413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0962" y="2824781"/>
            <a:ext cx="1578282" cy="183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3050" y="3165071"/>
            <a:ext cx="1578282" cy="183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5138" y="3505361"/>
            <a:ext cx="1578282" cy="183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4700" y="3833125"/>
            <a:ext cx="1578282" cy="183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9314" y="4611825"/>
            <a:ext cx="1578282" cy="183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4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CREATING CLASSWORK….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940501"/>
            <a:ext cx="10981542" cy="55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2479</Words>
  <Application>Microsoft Office PowerPoint</Application>
  <PresentationFormat>Widescreen</PresentationFormat>
  <Paragraphs>215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Times New Roman</vt:lpstr>
      <vt:lpstr>Trebuchet MS</vt:lpstr>
      <vt:lpstr>Office Theme</vt:lpstr>
      <vt:lpstr>MOUNTAIN TOP UNIVERSITY</vt:lpstr>
      <vt:lpstr>GOOGLE APPS</vt:lpstr>
      <vt:lpstr>ACCESSING GOOGLE APPS</vt:lpstr>
      <vt:lpstr>GOOGLE CLASSROOM</vt:lpstr>
      <vt:lpstr>ACCESSING GOOGLE CLASSROOM</vt:lpstr>
      <vt:lpstr>CREATING CLASSROOM</vt:lpstr>
      <vt:lpstr>ACCESSING CLASSROOM</vt:lpstr>
      <vt:lpstr>CREATING CLASSWORK</vt:lpstr>
      <vt:lpstr>CREATING CLASSWORK….</vt:lpstr>
      <vt:lpstr>CREATING CLASSWORK….</vt:lpstr>
      <vt:lpstr>CREATING CLASSWORK….</vt:lpstr>
      <vt:lpstr>CREATING CLASSWORK….</vt:lpstr>
      <vt:lpstr>ADDING COURSE MATERIALS</vt:lpstr>
      <vt:lpstr>VIEWING CLASSWORK ACTIVITIES</vt:lpstr>
      <vt:lpstr>VIEWING ATTEMPTED ASSESSMENTS</vt:lpstr>
      <vt:lpstr>VIEWING ATTEMPTED ASSESSMENTS..</vt:lpstr>
      <vt:lpstr>ADDING AND VIEWING PARTICIPANTS</vt:lpstr>
      <vt:lpstr>ACCESSING STUDENT PERFORMANCE</vt:lpstr>
      <vt:lpstr>GOOGLE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LINKING  GOOGLE FORM  WITH GOOGLE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ALL!!!!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TOP UNIVERSITY</dc:title>
  <dc:creator>HP</dc:creator>
  <cp:lastModifiedBy>HP</cp:lastModifiedBy>
  <cp:revision>23</cp:revision>
  <dcterms:created xsi:type="dcterms:W3CDTF">2020-08-13T08:55:34Z</dcterms:created>
  <dcterms:modified xsi:type="dcterms:W3CDTF">2020-08-13T12:01:16Z</dcterms:modified>
</cp:coreProperties>
</file>