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73" r:id="rId3"/>
  </p:sldMasterIdLst>
  <p:notesMasterIdLst>
    <p:notesMasterId r:id="rId21"/>
  </p:notesMasterIdLst>
  <p:sldIdLst>
    <p:sldId id="299" r:id="rId4"/>
    <p:sldId id="294" r:id="rId5"/>
    <p:sldId id="295" r:id="rId6"/>
    <p:sldId id="261" r:id="rId7"/>
    <p:sldId id="290" r:id="rId8"/>
    <p:sldId id="287" r:id="rId9"/>
    <p:sldId id="284" r:id="rId10"/>
    <p:sldId id="265" r:id="rId11"/>
    <p:sldId id="264" r:id="rId12"/>
    <p:sldId id="292" r:id="rId13"/>
    <p:sldId id="278" r:id="rId14"/>
    <p:sldId id="280" r:id="rId15"/>
    <p:sldId id="271" r:id="rId16"/>
    <p:sldId id="298" r:id="rId17"/>
    <p:sldId id="266"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24" autoAdjust="0"/>
  </p:normalViewPr>
  <p:slideViewPr>
    <p:cSldViewPr>
      <p:cViewPr>
        <p:scale>
          <a:sx n="70" d="100"/>
          <a:sy n="70" d="100"/>
        </p:scale>
        <p:origin x="-10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hD\PhD\Results\Excel%20Data\PhD%20Raw%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PhD\PhD\Results\Excel%20Data\PhD%20Raw%20Dat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PhD%20Raw%20Dat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PhD%20Raw%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7532151210594E-2"/>
          <c:y val="4.0079820574795241E-2"/>
          <c:w val="0.71275135826215152"/>
          <c:h val="0.82020270082485758"/>
        </c:manualLayout>
      </c:layout>
      <c:barChart>
        <c:barDir val="col"/>
        <c:grouping val="clustered"/>
        <c:varyColors val="0"/>
        <c:ser>
          <c:idx val="0"/>
          <c:order val="0"/>
          <c:tx>
            <c:strRef>
              <c:f>'Acid Adaptation Experiment'!$Q$3:$R$3</c:f>
              <c:strCache>
                <c:ptCount val="1"/>
                <c:pt idx="0">
                  <c:v>Growth at pH 4.5</c:v>
                </c:pt>
              </c:strCache>
            </c:strRef>
          </c:tx>
          <c:invertIfNegative val="0"/>
          <c:errBars>
            <c:errBarType val="both"/>
            <c:errValType val="cust"/>
            <c:noEndCap val="0"/>
            <c:plus>
              <c:numRef>
                <c:f>'Acid Adaptation Experiment'!$R$5:$R$20</c:f>
                <c:numCache>
                  <c:formatCode>General</c:formatCode>
                  <c:ptCount val="16"/>
                  <c:pt idx="0">
                    <c:v>0.69111185214730309</c:v>
                  </c:pt>
                  <c:pt idx="1">
                    <c:v>0.54182197551496869</c:v>
                  </c:pt>
                  <c:pt idx="2">
                    <c:v>0.76495190103635213</c:v>
                  </c:pt>
                  <c:pt idx="3">
                    <c:v>0.56518070735086845</c:v>
                  </c:pt>
                  <c:pt idx="4">
                    <c:v>1.028020767179528E-2</c:v>
                  </c:pt>
                  <c:pt idx="5">
                    <c:v>0.54177815196725088</c:v>
                  </c:pt>
                  <c:pt idx="6">
                    <c:v>0.5700548504678008</c:v>
                  </c:pt>
                  <c:pt idx="7">
                    <c:v>0.78658460087549242</c:v>
                  </c:pt>
                  <c:pt idx="8">
                    <c:v>0.29047606927133707</c:v>
                  </c:pt>
                  <c:pt idx="9">
                    <c:v>0.35719482675823905</c:v>
                  </c:pt>
                  <c:pt idx="10">
                    <c:v>4.7612148543166484E-3</c:v>
                  </c:pt>
                  <c:pt idx="11">
                    <c:v>3.0230203517194833E-2</c:v>
                  </c:pt>
                  <c:pt idx="12">
                    <c:v>0.18050474539009401</c:v>
                  </c:pt>
                  <c:pt idx="13">
                    <c:v>0.29604396780029102</c:v>
                  </c:pt>
                  <c:pt idx="14">
                    <c:v>0.32820794747452481</c:v>
                  </c:pt>
                  <c:pt idx="15">
                    <c:v>0.76817144958327765</c:v>
                  </c:pt>
                </c:numCache>
              </c:numRef>
            </c:plus>
            <c:minus>
              <c:numRef>
                <c:f>'Acid Adaptation Experiment'!$R$5:$R$20</c:f>
                <c:numCache>
                  <c:formatCode>General</c:formatCode>
                  <c:ptCount val="16"/>
                  <c:pt idx="0">
                    <c:v>0.69111185214730309</c:v>
                  </c:pt>
                  <c:pt idx="1">
                    <c:v>0.54182197551496869</c:v>
                  </c:pt>
                  <c:pt idx="2">
                    <c:v>0.76495190103635213</c:v>
                  </c:pt>
                  <c:pt idx="3">
                    <c:v>0.56518070735086845</c:v>
                  </c:pt>
                  <c:pt idx="4">
                    <c:v>1.028020767179528E-2</c:v>
                  </c:pt>
                  <c:pt idx="5">
                    <c:v>0.54177815196725088</c:v>
                  </c:pt>
                  <c:pt idx="6">
                    <c:v>0.5700548504678008</c:v>
                  </c:pt>
                  <c:pt idx="7">
                    <c:v>0.78658460087549242</c:v>
                  </c:pt>
                  <c:pt idx="8">
                    <c:v>0.29047606927133707</c:v>
                  </c:pt>
                  <c:pt idx="9">
                    <c:v>0.35719482675823905</c:v>
                  </c:pt>
                  <c:pt idx="10">
                    <c:v>4.7612148543166484E-3</c:v>
                  </c:pt>
                  <c:pt idx="11">
                    <c:v>3.0230203517194833E-2</c:v>
                  </c:pt>
                  <c:pt idx="12">
                    <c:v>0.18050474539009401</c:v>
                  </c:pt>
                  <c:pt idx="13">
                    <c:v>0.29604396780029102</c:v>
                  </c:pt>
                  <c:pt idx="14">
                    <c:v>0.32820794747452481</c:v>
                  </c:pt>
                  <c:pt idx="15">
                    <c:v>0.76817144958327765</c:v>
                  </c:pt>
                </c:numCache>
              </c:numRef>
            </c:minus>
          </c:errBars>
          <c:cat>
            <c:strRef>
              <c:f>'Acid Adaptation Experiment'!$P$5:$P$20</c:f>
              <c:strCache>
                <c:ptCount val="16"/>
                <c:pt idx="0">
                  <c:v>UPE1</c:v>
                </c:pt>
                <c:pt idx="1">
                  <c:v>UPE2</c:v>
                </c:pt>
                <c:pt idx="2">
                  <c:v>UPE3</c:v>
                </c:pt>
                <c:pt idx="3">
                  <c:v>UPE4</c:v>
                </c:pt>
                <c:pt idx="4">
                  <c:v>UPE5</c:v>
                </c:pt>
                <c:pt idx="5">
                  <c:v>UPE6</c:v>
                </c:pt>
                <c:pt idx="6">
                  <c:v>UPE7</c:v>
                </c:pt>
                <c:pt idx="7">
                  <c:v>UPE8</c:v>
                </c:pt>
                <c:pt idx="8">
                  <c:v>UPE9</c:v>
                </c:pt>
                <c:pt idx="9">
                  <c:v>UPE10</c:v>
                </c:pt>
                <c:pt idx="10">
                  <c:v>UPE11</c:v>
                </c:pt>
                <c:pt idx="11">
                  <c:v>UPE12</c:v>
                </c:pt>
                <c:pt idx="12">
                  <c:v>UPE13</c:v>
                </c:pt>
                <c:pt idx="13">
                  <c:v>UPE14</c:v>
                </c:pt>
                <c:pt idx="14">
                  <c:v>UPE15</c:v>
                </c:pt>
                <c:pt idx="15">
                  <c:v>UPE16</c:v>
                </c:pt>
              </c:strCache>
            </c:strRef>
          </c:cat>
          <c:val>
            <c:numRef>
              <c:f>'Acid Adaptation Experiment'!$Q$5:$Q$20</c:f>
              <c:numCache>
                <c:formatCode>General</c:formatCode>
                <c:ptCount val="16"/>
                <c:pt idx="0">
                  <c:v>7.2146015095067959</c:v>
                </c:pt>
                <c:pt idx="1">
                  <c:v>7.6502977684362872</c:v>
                </c:pt>
                <c:pt idx="2">
                  <c:v>7.9802354098159221</c:v>
                </c:pt>
                <c:pt idx="3">
                  <c:v>7.8044768786781615</c:v>
                </c:pt>
                <c:pt idx="4">
                  <c:v>8.0773070841009194</c:v>
                </c:pt>
                <c:pt idx="5">
                  <c:v>8.4380908800762402</c:v>
                </c:pt>
                <c:pt idx="6">
                  <c:v>6.8010304408154649</c:v>
                </c:pt>
                <c:pt idx="7">
                  <c:v>7.7670528041999134</c:v>
                </c:pt>
                <c:pt idx="8">
                  <c:v>7.2717237287478991</c:v>
                </c:pt>
                <c:pt idx="9">
                  <c:v>7.1276364660797</c:v>
                </c:pt>
                <c:pt idx="10">
                  <c:v>7.5085167538461359</c:v>
                </c:pt>
                <c:pt idx="11">
                  <c:v>7.4837740846323113</c:v>
                </c:pt>
                <c:pt idx="12">
                  <c:v>6.8266067418495542</c:v>
                </c:pt>
                <c:pt idx="13">
                  <c:v>7.5615173696881035</c:v>
                </c:pt>
                <c:pt idx="14">
                  <c:v>7.4625272038240151</c:v>
                </c:pt>
                <c:pt idx="15">
                  <c:v>6.9411207263849999</c:v>
                </c:pt>
              </c:numCache>
            </c:numRef>
          </c:val>
        </c:ser>
        <c:ser>
          <c:idx val="1"/>
          <c:order val="1"/>
          <c:tx>
            <c:strRef>
              <c:f>'Acid Adaptation Experiment'!$S$3:$T$3</c:f>
              <c:strCache>
                <c:ptCount val="1"/>
                <c:pt idx="0">
                  <c:v>Growth at pH 7.4</c:v>
                </c:pt>
              </c:strCache>
            </c:strRef>
          </c:tx>
          <c:invertIfNegative val="0"/>
          <c:errBars>
            <c:errBarType val="both"/>
            <c:errValType val="cust"/>
            <c:noEndCap val="0"/>
            <c:plus>
              <c:numRef>
                <c:f>'Acid Adaptation Experiment'!$T$5:$T$20</c:f>
                <c:numCache>
                  <c:formatCode>General</c:formatCode>
                  <c:ptCount val="16"/>
                  <c:pt idx="1">
                    <c:v>2.6971513594370389E-2</c:v>
                  </c:pt>
                  <c:pt idx="2">
                    <c:v>5.995048685352232E-2</c:v>
                  </c:pt>
                  <c:pt idx="3">
                    <c:v>0.13046788447600288</c:v>
                  </c:pt>
                  <c:pt idx="4">
                    <c:v>0.21565897048263061</c:v>
                  </c:pt>
                  <c:pt idx="5">
                    <c:v>0.39412773838748366</c:v>
                  </c:pt>
                  <c:pt idx="6">
                    <c:v>2.0125889090324586E-2</c:v>
                  </c:pt>
                  <c:pt idx="7">
                    <c:v>0.16837072307901027</c:v>
                  </c:pt>
                  <c:pt idx="8">
                    <c:v>0.53998211119031458</c:v>
                  </c:pt>
                  <c:pt idx="9">
                    <c:v>2.2170944864959689E-2</c:v>
                  </c:pt>
                  <c:pt idx="10">
                    <c:v>0.1108079279412542</c:v>
                  </c:pt>
                  <c:pt idx="11">
                    <c:v>0.18662353967015116</c:v>
                  </c:pt>
                  <c:pt idx="12">
                    <c:v>2.8776986464863159E-2</c:v>
                  </c:pt>
                  <c:pt idx="13">
                    <c:v>9.373975512798112E-2</c:v>
                  </c:pt>
                  <c:pt idx="14">
                    <c:v>0.26089797175092588</c:v>
                  </c:pt>
                  <c:pt idx="15">
                    <c:v>4.1111890049045419E-2</c:v>
                  </c:pt>
                </c:numCache>
              </c:numRef>
            </c:plus>
            <c:minus>
              <c:numRef>
                <c:f>'Acid Adaptation Experiment'!$T$5:$T$20</c:f>
                <c:numCache>
                  <c:formatCode>General</c:formatCode>
                  <c:ptCount val="16"/>
                  <c:pt idx="1">
                    <c:v>2.6971513594370389E-2</c:v>
                  </c:pt>
                  <c:pt idx="2">
                    <c:v>5.995048685352232E-2</c:v>
                  </c:pt>
                  <c:pt idx="3">
                    <c:v>0.13046788447600288</c:v>
                  </c:pt>
                  <c:pt idx="4">
                    <c:v>0.21565897048263061</c:v>
                  </c:pt>
                  <c:pt idx="5">
                    <c:v>0.39412773838748366</c:v>
                  </c:pt>
                  <c:pt idx="6">
                    <c:v>2.0125889090324586E-2</c:v>
                  </c:pt>
                  <c:pt idx="7">
                    <c:v>0.16837072307901027</c:v>
                  </c:pt>
                  <c:pt idx="8">
                    <c:v>0.53998211119031458</c:v>
                  </c:pt>
                  <c:pt idx="9">
                    <c:v>2.2170944864959689E-2</c:v>
                  </c:pt>
                  <c:pt idx="10">
                    <c:v>0.1108079279412542</c:v>
                  </c:pt>
                  <c:pt idx="11">
                    <c:v>0.18662353967015116</c:v>
                  </c:pt>
                  <c:pt idx="12">
                    <c:v>2.8776986464863159E-2</c:v>
                  </c:pt>
                  <c:pt idx="13">
                    <c:v>9.373975512798112E-2</c:v>
                  </c:pt>
                  <c:pt idx="14">
                    <c:v>0.26089797175092588</c:v>
                  </c:pt>
                  <c:pt idx="15">
                    <c:v>4.1111890049045419E-2</c:v>
                  </c:pt>
                </c:numCache>
              </c:numRef>
            </c:minus>
          </c:errBars>
          <c:cat>
            <c:strRef>
              <c:f>'Acid Adaptation Experiment'!$P$5:$P$20</c:f>
              <c:strCache>
                <c:ptCount val="16"/>
                <c:pt idx="0">
                  <c:v>UPE1</c:v>
                </c:pt>
                <c:pt idx="1">
                  <c:v>UPE2</c:v>
                </c:pt>
                <c:pt idx="2">
                  <c:v>UPE3</c:v>
                </c:pt>
                <c:pt idx="3">
                  <c:v>UPE4</c:v>
                </c:pt>
                <c:pt idx="4">
                  <c:v>UPE5</c:v>
                </c:pt>
                <c:pt idx="5">
                  <c:v>UPE6</c:v>
                </c:pt>
                <c:pt idx="6">
                  <c:v>UPE7</c:v>
                </c:pt>
                <c:pt idx="7">
                  <c:v>UPE8</c:v>
                </c:pt>
                <c:pt idx="8">
                  <c:v>UPE9</c:v>
                </c:pt>
                <c:pt idx="9">
                  <c:v>UPE10</c:v>
                </c:pt>
                <c:pt idx="10">
                  <c:v>UPE11</c:v>
                </c:pt>
                <c:pt idx="11">
                  <c:v>UPE12</c:v>
                </c:pt>
                <c:pt idx="12">
                  <c:v>UPE13</c:v>
                </c:pt>
                <c:pt idx="13">
                  <c:v>UPE14</c:v>
                </c:pt>
                <c:pt idx="14">
                  <c:v>UPE15</c:v>
                </c:pt>
                <c:pt idx="15">
                  <c:v>UPE16</c:v>
                </c:pt>
              </c:strCache>
            </c:strRef>
          </c:cat>
          <c:val>
            <c:numRef>
              <c:f>'Acid Adaptation Experiment'!$S$5:$S$20</c:f>
              <c:numCache>
                <c:formatCode>General</c:formatCode>
                <c:ptCount val="16"/>
                <c:pt idx="0">
                  <c:v>9.042969073786562</c:v>
                </c:pt>
                <c:pt idx="1">
                  <c:v>9.1734957137326028</c:v>
                </c:pt>
                <c:pt idx="2">
                  <c:v>9.0402144776264759</c:v>
                </c:pt>
                <c:pt idx="3">
                  <c:v>9.1397243016278811</c:v>
                </c:pt>
                <c:pt idx="4">
                  <c:v>9.0037522710061069</c:v>
                </c:pt>
                <c:pt idx="5">
                  <c:v>8.9896535184200523</c:v>
                </c:pt>
                <c:pt idx="6">
                  <c:v>8.8317965251875776</c:v>
                </c:pt>
                <c:pt idx="7">
                  <c:v>9.3008996692729689</c:v>
                </c:pt>
                <c:pt idx="8">
                  <c:v>8.7547370256334709</c:v>
                </c:pt>
                <c:pt idx="9">
                  <c:v>9.0278815238124999</c:v>
                </c:pt>
                <c:pt idx="10">
                  <c:v>9.1073307449028409</c:v>
                </c:pt>
                <c:pt idx="11">
                  <c:v>9.0232213912389589</c:v>
                </c:pt>
                <c:pt idx="12">
                  <c:v>9.2797033313720814</c:v>
                </c:pt>
                <c:pt idx="13">
                  <c:v>9.1425602748367076</c:v>
                </c:pt>
                <c:pt idx="14">
                  <c:v>9.0230170005737129</c:v>
                </c:pt>
                <c:pt idx="15">
                  <c:v>9.0674919452624838</c:v>
                </c:pt>
              </c:numCache>
            </c:numRef>
          </c:val>
        </c:ser>
        <c:dLbls>
          <c:showLegendKey val="0"/>
          <c:showVal val="0"/>
          <c:showCatName val="0"/>
          <c:showSerName val="0"/>
          <c:showPercent val="0"/>
          <c:showBubbleSize val="0"/>
        </c:dLbls>
        <c:gapWidth val="150"/>
        <c:axId val="143703424"/>
        <c:axId val="143713408"/>
      </c:barChart>
      <c:catAx>
        <c:axId val="143703424"/>
        <c:scaling>
          <c:orientation val="minMax"/>
        </c:scaling>
        <c:delete val="0"/>
        <c:axPos val="b"/>
        <c:majorTickMark val="out"/>
        <c:minorTickMark val="none"/>
        <c:tickLblPos val="nextTo"/>
        <c:txPr>
          <a:bodyPr/>
          <a:lstStyle/>
          <a:p>
            <a:pPr>
              <a:defRPr lang="en-GB">
                <a:latin typeface="Arial Black" pitchFamily="34" charset="0"/>
              </a:defRPr>
            </a:pPr>
            <a:endParaRPr lang="en-US"/>
          </a:p>
        </c:txPr>
        <c:crossAx val="143713408"/>
        <c:crosses val="autoZero"/>
        <c:auto val="1"/>
        <c:lblAlgn val="ctr"/>
        <c:lblOffset val="100"/>
        <c:noMultiLvlLbl val="0"/>
      </c:catAx>
      <c:valAx>
        <c:axId val="143713408"/>
        <c:scaling>
          <c:orientation val="minMax"/>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ZA" sz="1200" dirty="0" smtClean="0">
                    <a:latin typeface="Times New Roman" pitchFamily="18" charset="0"/>
                    <a:cs typeface="Times New Roman" pitchFamily="18" charset="0"/>
                  </a:rPr>
                  <a:t>Log</a:t>
                </a:r>
                <a:r>
                  <a:rPr lang="en-ZA" sz="1200" baseline="-25000" dirty="0" smtClean="0">
                    <a:latin typeface="Times New Roman" pitchFamily="18" charset="0"/>
                    <a:cs typeface="Times New Roman" pitchFamily="18" charset="0"/>
                  </a:rPr>
                  <a:t>10 </a:t>
                </a:r>
                <a:r>
                  <a:rPr lang="en-ZA" sz="1200" dirty="0" smtClean="0">
                    <a:latin typeface="Times New Roman" pitchFamily="18" charset="0"/>
                    <a:cs typeface="Times New Roman" pitchFamily="18" charset="0"/>
                  </a:rPr>
                  <a:t>counts (cfu/ml)</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endParaRPr lang="en-ZA" sz="1200" dirty="0">
                  <a:latin typeface="Times New Roman" pitchFamily="18" charset="0"/>
                  <a:cs typeface="Times New Roman" pitchFamily="18" charset="0"/>
                </a:endParaRPr>
              </a:p>
            </c:rich>
          </c:tx>
          <c:layout/>
          <c:overlay val="0"/>
        </c:title>
        <c:numFmt formatCode="General" sourceLinked="1"/>
        <c:majorTickMark val="out"/>
        <c:minorTickMark val="none"/>
        <c:tickLblPos val="nextTo"/>
        <c:txPr>
          <a:bodyPr/>
          <a:lstStyle/>
          <a:p>
            <a:pPr>
              <a:defRPr lang="en-GB"/>
            </a:pPr>
            <a:endParaRPr lang="en-US"/>
          </a:p>
        </c:txPr>
        <c:crossAx val="143703424"/>
        <c:crosses val="autoZero"/>
        <c:crossBetween val="between"/>
      </c:valAx>
    </c:plotArea>
    <c:legend>
      <c:legendPos val="r"/>
      <c:layout>
        <c:manualLayout>
          <c:xMode val="edge"/>
          <c:yMode val="edge"/>
          <c:x val="0.81985574267833072"/>
          <c:y val="0.45071892176899331"/>
          <c:w val="0.17044735549452944"/>
          <c:h val="0.13312981575320937"/>
        </c:manualLayout>
      </c:layout>
      <c:overlay val="0"/>
      <c:txPr>
        <a:bodyPr/>
        <a:lstStyle/>
        <a:p>
          <a:pPr>
            <a:defRPr lang="en-GB" sz="900">
              <a:latin typeface="Arial Black"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275882184449771E-2"/>
          <c:y val="4.7726290117697821E-2"/>
          <c:w val="0.60134323027921133"/>
          <c:h val="0.68618998826100952"/>
        </c:manualLayout>
      </c:layout>
      <c:lineChart>
        <c:grouping val="standard"/>
        <c:varyColors val="0"/>
        <c:ser>
          <c:idx val="1"/>
          <c:order val="0"/>
          <c:tx>
            <c:strRef>
              <c:f>'Goat milk LP'!$P$293</c:f>
              <c:strCache>
                <c:ptCount val="1"/>
                <c:pt idx="0">
                  <c:v>starter + Probiotic +  NA E.coli </c:v>
                </c:pt>
              </c:strCache>
            </c:strRef>
          </c:tx>
          <c:spPr>
            <a:ln w="12700"/>
          </c:spPr>
          <c:marker>
            <c:symbol val="square"/>
            <c:size val="4"/>
          </c:marker>
          <c:errBars>
            <c:errDir val="y"/>
            <c:errBarType val="both"/>
            <c:errValType val="cust"/>
            <c:noEndCap val="0"/>
            <c:plus>
              <c:numRef>
                <c:f>('Goat milk LP'!$N$186,'Goat milk LP'!$N$192,'Goat milk LP'!$N$198,'Goat milk LP'!$N$204)</c:f>
                <c:numCache>
                  <c:formatCode>General</c:formatCode>
                  <c:ptCount val="4"/>
                  <c:pt idx="0">
                    <c:v>3.6055512754640008E-2</c:v>
                  </c:pt>
                  <c:pt idx="1">
                    <c:v>3.6055512754640008E-2</c:v>
                  </c:pt>
                  <c:pt idx="2">
                    <c:v>4.9328828623162443E-2</c:v>
                  </c:pt>
                  <c:pt idx="3">
                    <c:v>5.2915026221291725E-2</c:v>
                  </c:pt>
                </c:numCache>
              </c:numRef>
            </c:plus>
            <c:minus>
              <c:numRef>
                <c:f>('Goat milk LP'!$N$186,'Goat milk LP'!$N$192,'Goat milk LP'!$N$198,'Goat milk LP'!$N$204)</c:f>
                <c:numCache>
                  <c:formatCode>General</c:formatCode>
                  <c:ptCount val="4"/>
                  <c:pt idx="0">
                    <c:v>3.6055512754640008E-2</c:v>
                  </c:pt>
                  <c:pt idx="1">
                    <c:v>3.6055512754640008E-2</c:v>
                  </c:pt>
                  <c:pt idx="2">
                    <c:v>4.9328828623162443E-2</c:v>
                  </c:pt>
                  <c:pt idx="3">
                    <c:v>5.2915026221291725E-2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LP'!$M$186,'Goat milk LP'!$M$192,'Goat milk LP'!$M$198,'Goat milk LP'!$M$204)</c:f>
              <c:numCache>
                <c:formatCode>General</c:formatCode>
                <c:ptCount val="4"/>
                <c:pt idx="0">
                  <c:v>4.54</c:v>
                </c:pt>
                <c:pt idx="1">
                  <c:v>4.37</c:v>
                </c:pt>
                <c:pt idx="2">
                  <c:v>4.2766666666666691</c:v>
                </c:pt>
                <c:pt idx="3">
                  <c:v>4.21</c:v>
                </c:pt>
              </c:numCache>
            </c:numRef>
          </c:val>
          <c:smooth val="0"/>
        </c:ser>
        <c:ser>
          <c:idx val="4"/>
          <c:order val="1"/>
          <c:tx>
            <c:strRef>
              <c:f>'Goat milk LP'!$R$290</c:f>
              <c:strCache>
                <c:ptCount val="1"/>
                <c:pt idx="0">
                  <c:v>probiotic + AA E. coli</c:v>
                </c:pt>
              </c:strCache>
            </c:strRef>
          </c:tx>
          <c:spPr>
            <a:ln w="12700"/>
          </c:spPr>
          <c:errBars>
            <c:errDir val="y"/>
            <c:errBarType val="both"/>
            <c:errValType val="cust"/>
            <c:noEndCap val="0"/>
            <c:plus>
              <c:numRef>
                <c:f>('Goat milk LP'!$N$187,'Goat milk LP'!$N$193,'Goat milk LP'!$N$199,'Goat milk LP'!$N$205)</c:f>
                <c:numCache>
                  <c:formatCode>General</c:formatCode>
                  <c:ptCount val="4"/>
                  <c:pt idx="0">
                    <c:v>0.10692676621563611</c:v>
                  </c:pt>
                  <c:pt idx="1">
                    <c:v>4.3588989435406823E-2</c:v>
                  </c:pt>
                  <c:pt idx="2">
                    <c:v>5.0332229568471977E-2</c:v>
                  </c:pt>
                  <c:pt idx="3">
                    <c:v>2.0000000000000028E-2</c:v>
                  </c:pt>
                </c:numCache>
              </c:numRef>
            </c:plus>
            <c:minus>
              <c:numRef>
                <c:f>('Goat milk LP'!$N$187,'Goat milk LP'!$N$193,'Goat milk LP'!$N$199,'Goat milk LP'!$N$205)</c:f>
                <c:numCache>
                  <c:formatCode>General</c:formatCode>
                  <c:ptCount val="4"/>
                  <c:pt idx="0">
                    <c:v>0.10692676621563611</c:v>
                  </c:pt>
                  <c:pt idx="1">
                    <c:v>4.3588989435406823E-2</c:v>
                  </c:pt>
                  <c:pt idx="2">
                    <c:v>5.0332229568471977E-2</c:v>
                  </c:pt>
                  <c:pt idx="3">
                    <c:v>2.0000000000000028E-2</c:v>
                  </c:pt>
                </c:numCache>
              </c:numRef>
            </c:minus>
          </c:errBars>
          <c:val>
            <c:numRef>
              <c:f>('Goat milk LP'!$M$187,'Goat milk LP'!$M$193,'Goat milk LP'!$M$199,'Goat milk LP'!$M$205)</c:f>
              <c:numCache>
                <c:formatCode>General</c:formatCode>
                <c:ptCount val="4"/>
                <c:pt idx="0">
                  <c:v>6.1033333333333371</c:v>
                </c:pt>
                <c:pt idx="1">
                  <c:v>5.94</c:v>
                </c:pt>
                <c:pt idx="2">
                  <c:v>5.6866666666666674</c:v>
                </c:pt>
                <c:pt idx="3">
                  <c:v>5.41</c:v>
                </c:pt>
              </c:numCache>
            </c:numRef>
          </c:val>
          <c:smooth val="0"/>
        </c:ser>
        <c:ser>
          <c:idx val="0"/>
          <c:order val="2"/>
          <c:tx>
            <c:strRef>
              <c:f>'Goat milk LP'!$P$290</c:f>
              <c:strCache>
                <c:ptCount val="1"/>
                <c:pt idx="0">
                  <c:v>starter + AA E.coli</c:v>
                </c:pt>
              </c:strCache>
            </c:strRef>
          </c:tx>
          <c:spPr>
            <a:ln w="12700"/>
          </c:spPr>
          <c:errBars>
            <c:errDir val="y"/>
            <c:errBarType val="both"/>
            <c:errValType val="cust"/>
            <c:noEndCap val="0"/>
            <c:plus>
              <c:numRef>
                <c:f>('Goat milk LP'!$N$183,'Goat milk LP'!$N$189,'Goat milk LP'!$N$195,'Goat milk LP'!$N$201)</c:f>
                <c:numCache>
                  <c:formatCode>General</c:formatCode>
                  <c:ptCount val="4"/>
                  <c:pt idx="0">
                    <c:v>2.3094010767585053E-2</c:v>
                  </c:pt>
                  <c:pt idx="1">
                    <c:v>4.5825756949558802E-2</c:v>
                  </c:pt>
                  <c:pt idx="2">
                    <c:v>2.8867513459481201E-2</c:v>
                  </c:pt>
                  <c:pt idx="3">
                    <c:v>2.3094010767585053E-2</c:v>
                  </c:pt>
                </c:numCache>
              </c:numRef>
            </c:plus>
            <c:minus>
              <c:numRef>
                <c:f>('Goat milk LP'!$N$183,'Goat milk LP'!$N$189,'Goat milk LP'!$N$195,'Goat milk LP'!$N$201)</c:f>
                <c:numCache>
                  <c:formatCode>General</c:formatCode>
                  <c:ptCount val="4"/>
                  <c:pt idx="0">
                    <c:v>2.3094010767585053E-2</c:v>
                  </c:pt>
                  <c:pt idx="1">
                    <c:v>4.5825756949558802E-2</c:v>
                  </c:pt>
                  <c:pt idx="2">
                    <c:v>2.8867513459481201E-2</c:v>
                  </c:pt>
                  <c:pt idx="3">
                    <c:v>2.3094010767585053E-2</c:v>
                  </c:pt>
                </c:numCache>
              </c:numRef>
            </c:minus>
          </c:errBars>
          <c:val>
            <c:numRef>
              <c:f>('Goat milk LP'!$M$183,'Goat milk LP'!$M$189,'Goat milk LP'!$M$195,'Goat milk LP'!$M$201)</c:f>
              <c:numCache>
                <c:formatCode>General</c:formatCode>
                <c:ptCount val="4"/>
                <c:pt idx="0">
                  <c:v>4.5666666666666673</c:v>
                </c:pt>
                <c:pt idx="1">
                  <c:v>4.4300000000000024</c:v>
                </c:pt>
                <c:pt idx="2">
                  <c:v>4.3533333333333371</c:v>
                </c:pt>
                <c:pt idx="3">
                  <c:v>4.2966666666666686</c:v>
                </c:pt>
              </c:numCache>
            </c:numRef>
          </c:val>
          <c:smooth val="0"/>
        </c:ser>
        <c:ser>
          <c:idx val="2"/>
          <c:order val="3"/>
          <c:tx>
            <c:strRef>
              <c:f>'Goat milk LP'!$P$291</c:f>
              <c:strCache>
                <c:ptCount val="1"/>
                <c:pt idx="0">
                  <c:v>starter + NA E.coli</c:v>
                </c:pt>
              </c:strCache>
            </c:strRef>
          </c:tx>
          <c:spPr>
            <a:ln w="12700"/>
          </c:spPr>
          <c:errBars>
            <c:errDir val="y"/>
            <c:errBarType val="both"/>
            <c:errValType val="cust"/>
            <c:noEndCap val="0"/>
            <c:plus>
              <c:numRef>
                <c:f>('Goat milk LP'!$N$184,'Goat milk LP'!$N$190,'Goat milk LP'!$N$196,'Goat milk LP'!$N$202)</c:f>
                <c:numCache>
                  <c:formatCode>General</c:formatCode>
                  <c:ptCount val="4"/>
                  <c:pt idx="0">
                    <c:v>1.1547005383792787E-2</c:v>
                  </c:pt>
                  <c:pt idx="1">
                    <c:v>5.1961524227066271E-2</c:v>
                  </c:pt>
                  <c:pt idx="2">
                    <c:v>2.8867513459481711E-2</c:v>
                  </c:pt>
                  <c:pt idx="3">
                    <c:v>1.5275252316519142E-2</c:v>
                  </c:pt>
                </c:numCache>
              </c:numRef>
            </c:plus>
            <c:minus>
              <c:numRef>
                <c:f>('Goat milk LP'!$N$184,'Goat milk LP'!$N$190,'Goat milk LP'!$N$196,'Goat milk LP'!$N$202)</c:f>
                <c:numCache>
                  <c:formatCode>General</c:formatCode>
                  <c:ptCount val="4"/>
                  <c:pt idx="0">
                    <c:v>1.1547005383792787E-2</c:v>
                  </c:pt>
                  <c:pt idx="1">
                    <c:v>5.1961524227066271E-2</c:v>
                  </c:pt>
                  <c:pt idx="2">
                    <c:v>2.8867513459481711E-2</c:v>
                  </c:pt>
                  <c:pt idx="3">
                    <c:v>1.5275252316519142E-2</c:v>
                  </c:pt>
                </c:numCache>
              </c:numRef>
            </c:minus>
          </c:errBars>
          <c:val>
            <c:numRef>
              <c:f>('Goat milk LP'!$M$184,'Goat milk LP'!$M$190,'Goat milk LP'!$M$196,'Goat milk LP'!$M$202)</c:f>
              <c:numCache>
                <c:formatCode>General</c:formatCode>
                <c:ptCount val="4"/>
                <c:pt idx="0">
                  <c:v>4.5633333333333361</c:v>
                </c:pt>
                <c:pt idx="1">
                  <c:v>4.4300000000000024</c:v>
                </c:pt>
                <c:pt idx="2">
                  <c:v>4.3433333333333373</c:v>
                </c:pt>
                <c:pt idx="3">
                  <c:v>4.2966666666666695</c:v>
                </c:pt>
              </c:numCache>
            </c:numRef>
          </c:val>
          <c:smooth val="0"/>
        </c:ser>
        <c:ser>
          <c:idx val="3"/>
          <c:order val="4"/>
          <c:tx>
            <c:strRef>
              <c:f>'Goat milk LP'!$P$292</c:f>
              <c:strCache>
                <c:ptCount val="1"/>
                <c:pt idx="0">
                  <c:v>starter + Probiotic +  AA E.coli </c:v>
                </c:pt>
              </c:strCache>
            </c:strRef>
          </c:tx>
          <c:spPr>
            <a:ln w="12700"/>
          </c:spPr>
          <c:errBars>
            <c:errDir val="y"/>
            <c:errBarType val="both"/>
            <c:errValType val="cust"/>
            <c:noEndCap val="0"/>
            <c:plus>
              <c:numRef>
                <c:f>('Goat milk LP'!$N$185,'Goat milk LP'!$N$191,'Goat milk LP'!$N$197,'Goat milk LP'!$N$203)</c:f>
                <c:numCache>
                  <c:formatCode>General</c:formatCode>
                  <c:ptCount val="4"/>
                  <c:pt idx="0">
                    <c:v>2.0816659994661379E-2</c:v>
                  </c:pt>
                  <c:pt idx="1">
                    <c:v>4.7258156262526066E-2</c:v>
                  </c:pt>
                  <c:pt idx="2">
                    <c:v>5.859465277082327E-2</c:v>
                  </c:pt>
                  <c:pt idx="3">
                    <c:v>4.1633319989322772E-2</c:v>
                  </c:pt>
                </c:numCache>
              </c:numRef>
            </c:plus>
            <c:minus>
              <c:numRef>
                <c:f>('Goat milk LP'!$N$185,'Goat milk LP'!$N$191,'Goat milk LP'!$N$197,'Goat milk LP'!$N$203)</c:f>
                <c:numCache>
                  <c:formatCode>General</c:formatCode>
                  <c:ptCount val="4"/>
                  <c:pt idx="0">
                    <c:v>2.0816659994661379E-2</c:v>
                  </c:pt>
                  <c:pt idx="1">
                    <c:v>4.7258156262526066E-2</c:v>
                  </c:pt>
                  <c:pt idx="2">
                    <c:v>5.859465277082327E-2</c:v>
                  </c:pt>
                  <c:pt idx="3">
                    <c:v>4.1633319989322772E-2</c:v>
                  </c:pt>
                </c:numCache>
              </c:numRef>
            </c:minus>
          </c:errBars>
          <c:val>
            <c:numRef>
              <c:f>('Goat milk LP'!$M$185,'Goat milk LP'!$M$191,'Goat milk LP'!$M$197,'Goat milk LP'!$M$203)</c:f>
              <c:numCache>
                <c:formatCode>General</c:formatCode>
                <c:ptCount val="4"/>
                <c:pt idx="0">
                  <c:v>4.5433333333333366</c:v>
                </c:pt>
                <c:pt idx="1">
                  <c:v>4.3666666666666663</c:v>
                </c:pt>
                <c:pt idx="2">
                  <c:v>4.2766666666666699</c:v>
                </c:pt>
                <c:pt idx="3">
                  <c:v>4.2166666666666694</c:v>
                </c:pt>
              </c:numCache>
            </c:numRef>
          </c:val>
          <c:smooth val="0"/>
        </c:ser>
        <c:ser>
          <c:idx val="5"/>
          <c:order val="5"/>
          <c:tx>
            <c:strRef>
              <c:f>'Goat milk LP'!$R$291</c:f>
              <c:strCache>
                <c:ptCount val="1"/>
                <c:pt idx="0">
                  <c:v>Probiotic + NA E. coli</c:v>
                </c:pt>
              </c:strCache>
            </c:strRef>
          </c:tx>
          <c:spPr>
            <a:ln w="12700"/>
          </c:spPr>
          <c:errBars>
            <c:errDir val="y"/>
            <c:errBarType val="both"/>
            <c:errValType val="cust"/>
            <c:noEndCap val="0"/>
            <c:plus>
              <c:numRef>
                <c:f>('Goat milk LP'!$N$187,'Goat milk LP'!$N$193,'Goat milk LP'!$N$199,'Goat milk LP'!$N$205)</c:f>
                <c:numCache>
                  <c:formatCode>General</c:formatCode>
                  <c:ptCount val="4"/>
                  <c:pt idx="0">
                    <c:v>0.10692676621563611</c:v>
                  </c:pt>
                  <c:pt idx="1">
                    <c:v>4.3588989435406823E-2</c:v>
                  </c:pt>
                  <c:pt idx="2">
                    <c:v>5.0332229568471977E-2</c:v>
                  </c:pt>
                  <c:pt idx="3">
                    <c:v>2.0000000000000028E-2</c:v>
                  </c:pt>
                </c:numCache>
              </c:numRef>
            </c:plus>
            <c:minus>
              <c:numRef>
                <c:f>('Goat milk LP'!$N$187,'Goat milk LP'!$N$193,'Goat milk LP'!$N$199,'Goat milk LP'!$N$205)</c:f>
                <c:numCache>
                  <c:formatCode>General</c:formatCode>
                  <c:ptCount val="4"/>
                  <c:pt idx="0">
                    <c:v>0.10692676621563611</c:v>
                  </c:pt>
                  <c:pt idx="1">
                    <c:v>4.3588989435406823E-2</c:v>
                  </c:pt>
                  <c:pt idx="2">
                    <c:v>5.0332229568471977E-2</c:v>
                  </c:pt>
                  <c:pt idx="3">
                    <c:v>2.0000000000000028E-2</c:v>
                  </c:pt>
                </c:numCache>
              </c:numRef>
            </c:minus>
          </c:errBars>
          <c:val>
            <c:numRef>
              <c:f>('Goat milk LP'!$M$188,'Goat milk LP'!$M$194,'Goat milk LP'!$M$200,'Goat milk LP'!$M$206)</c:f>
              <c:numCache>
                <c:formatCode>General</c:formatCode>
                <c:ptCount val="4"/>
                <c:pt idx="0">
                  <c:v>6.1133333333333333</c:v>
                </c:pt>
                <c:pt idx="1">
                  <c:v>6.0966666666666693</c:v>
                </c:pt>
                <c:pt idx="2">
                  <c:v>5.6933333333333334</c:v>
                </c:pt>
                <c:pt idx="3">
                  <c:v>5.4533333333333376</c:v>
                </c:pt>
              </c:numCache>
            </c:numRef>
          </c:val>
          <c:smooth val="0"/>
        </c:ser>
        <c:dLbls>
          <c:showLegendKey val="0"/>
          <c:showVal val="0"/>
          <c:showCatName val="0"/>
          <c:showSerName val="0"/>
          <c:showPercent val="0"/>
          <c:showBubbleSize val="0"/>
        </c:dLbls>
        <c:marker val="1"/>
        <c:smooth val="0"/>
        <c:axId val="143761792"/>
        <c:axId val="143763712"/>
      </c:lineChart>
      <c:catAx>
        <c:axId val="143761792"/>
        <c:scaling>
          <c:orientation val="minMax"/>
        </c:scaling>
        <c:delete val="0"/>
        <c:axPos val="b"/>
        <c:title>
          <c:tx>
            <c:rich>
              <a:bodyPr/>
              <a:lstStyle/>
              <a:p>
                <a:pPr>
                  <a:defRPr sz="1050"/>
                </a:pPr>
                <a:r>
                  <a:rPr lang="en-ZA" sz="1050"/>
                  <a:t>Time (hours)</a:t>
                </a:r>
              </a:p>
            </c:rich>
          </c:tx>
          <c:layout>
            <c:manualLayout>
              <c:xMode val="edge"/>
              <c:yMode val="edge"/>
              <c:x val="0.59133363740028566"/>
              <c:y val="0.79663939615812485"/>
            </c:manualLayout>
          </c:layout>
          <c:overlay val="0"/>
        </c:title>
        <c:numFmt formatCode="General" sourceLinked="0"/>
        <c:majorTickMark val="out"/>
        <c:minorTickMark val="none"/>
        <c:tickLblPos val="nextTo"/>
        <c:txPr>
          <a:bodyPr/>
          <a:lstStyle/>
          <a:p>
            <a:pPr>
              <a:defRPr>
                <a:latin typeface="Arial Black" pitchFamily="34" charset="0"/>
              </a:defRPr>
            </a:pPr>
            <a:endParaRPr lang="en-US"/>
          </a:p>
        </c:txPr>
        <c:crossAx val="143763712"/>
        <c:crosses val="autoZero"/>
        <c:auto val="1"/>
        <c:lblAlgn val="ctr"/>
        <c:lblOffset val="100"/>
        <c:tickLblSkip val="1"/>
        <c:noMultiLvlLbl val="0"/>
      </c:catAx>
      <c:valAx>
        <c:axId val="143763712"/>
        <c:scaling>
          <c:orientation val="minMax"/>
          <c:max val="6.3"/>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ZA" sz="1050">
                    <a:latin typeface="Times New Roman" pitchFamily="18" charset="0"/>
                    <a:cs typeface="Times New Roman" pitchFamily="18" charset="0"/>
                  </a:rPr>
                  <a:t>pH</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ZA" sz="500">
                  <a:latin typeface="Times New Roman" pitchFamily="18" charset="0"/>
                  <a:cs typeface="Times New Roman" pitchFamily="18" charset="0"/>
                </a:endParaRPr>
              </a:p>
            </c:rich>
          </c:tx>
          <c:layout/>
          <c:overlay val="0"/>
        </c:title>
        <c:numFmt formatCode="General" sourceLinked="1"/>
        <c:majorTickMark val="out"/>
        <c:minorTickMark val="none"/>
        <c:tickLblPos val="nextTo"/>
        <c:spPr>
          <a:noFill/>
        </c:spPr>
        <c:txPr>
          <a:bodyPr/>
          <a:lstStyle/>
          <a:p>
            <a:pPr>
              <a:defRPr>
                <a:latin typeface="Arial Black" pitchFamily="34" charset="0"/>
              </a:defRPr>
            </a:pPr>
            <a:endParaRPr lang="en-US"/>
          </a:p>
        </c:txPr>
        <c:crossAx val="143761792"/>
        <c:crossesAt val="1"/>
        <c:crossBetween val="between"/>
        <c:majorUnit val="0.2"/>
        <c:minorUnit val="0.1"/>
      </c:valAx>
    </c:plotArea>
    <c:legend>
      <c:legendPos val="b"/>
      <c:layout>
        <c:manualLayout>
          <c:xMode val="edge"/>
          <c:yMode val="edge"/>
          <c:x val="6.2148196408736173E-2"/>
          <c:y val="0.84366847458716099"/>
          <c:w val="0.78272918225977683"/>
          <c:h val="0.10625540772920626"/>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30948073412912"/>
          <c:y val="0.11821712850949963"/>
          <c:w val="0.68952258359009477"/>
          <c:h val="0.75284222865413186"/>
        </c:manualLayout>
      </c:layout>
      <c:lineChart>
        <c:grouping val="standard"/>
        <c:varyColors val="0"/>
        <c:ser>
          <c:idx val="1"/>
          <c:order val="0"/>
          <c:tx>
            <c:strRef>
              <c:f>'Goat milk LP'!$K$186</c:f>
              <c:strCache>
                <c:ptCount val="1"/>
                <c:pt idx="0">
                  <c:v>SPNA</c:v>
                </c:pt>
              </c:strCache>
            </c:strRef>
          </c:tx>
          <c:spPr>
            <a:ln w="12700"/>
          </c:spPr>
          <c:marker>
            <c:symbol val="square"/>
            <c:size val="4"/>
          </c:marker>
          <c:errBars>
            <c:errDir val="y"/>
            <c:errBarType val="both"/>
            <c:errValType val="cust"/>
            <c:noEndCap val="0"/>
            <c:plus>
              <c:numRef>
                <c:f>('Goat milk LP'!$P$187,'Goat milk LP'!$P$192,'Goat milk LP'!$P$198,'Goat milk LP'!$P$204)</c:f>
                <c:numCache>
                  <c:formatCode>General</c:formatCode>
                  <c:ptCount val="4"/>
                  <c:pt idx="0">
                    <c:v>1.999999999999999E-2</c:v>
                  </c:pt>
                  <c:pt idx="1">
                    <c:v>2.3094010767585053E-2</c:v>
                  </c:pt>
                  <c:pt idx="2">
                    <c:v>5.8594652770823173E-2</c:v>
                  </c:pt>
                  <c:pt idx="3">
                    <c:v>4.9328828623162506E-2</c:v>
                  </c:pt>
                </c:numCache>
              </c:numRef>
            </c:plus>
            <c:minus>
              <c:numRef>
                <c:f>('Goat milk LP'!$P$186,'Goat milk LP'!$P$192,'Goat milk LP'!$P$198,'Goat milk LP'!$P$204)</c:f>
                <c:numCache>
                  <c:formatCode>General</c:formatCode>
                  <c:ptCount val="4"/>
                  <c:pt idx="0">
                    <c:v>4.3588989435406733E-2</c:v>
                  </c:pt>
                  <c:pt idx="1">
                    <c:v>2.3094010767585053E-2</c:v>
                  </c:pt>
                  <c:pt idx="2">
                    <c:v>5.8594652770823173E-2</c:v>
                  </c:pt>
                  <c:pt idx="3">
                    <c:v>4.9328828623162506E-2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LP'!$O$186,'Goat milk LP'!$O$192,'Goat milk LP'!$O$198,'Goat milk LP'!$O$204)</c:f>
              <c:numCache>
                <c:formatCode>General</c:formatCode>
                <c:ptCount val="4"/>
                <c:pt idx="0">
                  <c:v>0.79</c:v>
                </c:pt>
                <c:pt idx="1">
                  <c:v>0.8666666666666667</c:v>
                </c:pt>
                <c:pt idx="2">
                  <c:v>0.90666666666666651</c:v>
                </c:pt>
                <c:pt idx="3">
                  <c:v>1.0333333333333332</c:v>
                </c:pt>
              </c:numCache>
            </c:numRef>
          </c:val>
          <c:smooth val="0"/>
        </c:ser>
        <c:ser>
          <c:idx val="4"/>
          <c:order val="1"/>
          <c:tx>
            <c:strRef>
              <c:f>'Goat milk LP'!$K$187</c:f>
              <c:strCache>
                <c:ptCount val="1"/>
                <c:pt idx="0">
                  <c:v>PAA</c:v>
                </c:pt>
              </c:strCache>
            </c:strRef>
          </c:tx>
          <c:spPr>
            <a:ln w="12700"/>
          </c:spPr>
          <c:errBars>
            <c:errDir val="y"/>
            <c:errBarType val="both"/>
            <c:errValType val="cust"/>
            <c:noEndCap val="0"/>
            <c:plus>
              <c:numRef>
                <c:f>('Goat milk LP'!$P$187,'Goat milk LP'!$P$193,'Goat milk LP'!$P$199,'Goat milk LP'!$P$205)</c:f>
                <c:numCache>
                  <c:formatCode>General</c:formatCode>
                  <c:ptCount val="4"/>
                  <c:pt idx="0">
                    <c:v>1.999999999999999E-2</c:v>
                  </c:pt>
                  <c:pt idx="1">
                    <c:v>2.0000000000000011E-2</c:v>
                  </c:pt>
                  <c:pt idx="2">
                    <c:v>3.5118845842842437E-2</c:v>
                  </c:pt>
                  <c:pt idx="3">
                    <c:v>3.2145502536643243E-2</c:v>
                  </c:pt>
                </c:numCache>
              </c:numRef>
            </c:plus>
            <c:minus>
              <c:numRef>
                <c:f>('Goat milk LP'!$P$187,'Goat milk LP'!$P$193,'Goat milk LP'!$P$199,'Goat milk LP'!$P$205)</c:f>
                <c:numCache>
                  <c:formatCode>General</c:formatCode>
                  <c:ptCount val="4"/>
                  <c:pt idx="0">
                    <c:v>1.999999999999999E-2</c:v>
                  </c:pt>
                  <c:pt idx="1">
                    <c:v>2.0000000000000011E-2</c:v>
                  </c:pt>
                  <c:pt idx="2">
                    <c:v>3.5118845842842437E-2</c:v>
                  </c:pt>
                  <c:pt idx="3">
                    <c:v>3.2145502536643243E-2</c:v>
                  </c:pt>
                </c:numCache>
              </c:numRef>
            </c:minus>
          </c:errBars>
          <c:val>
            <c:numRef>
              <c:f>('Goat milk LP'!$O$187,'Goat milk LP'!$O$193,'Goat milk LP'!$O$199,'Goat milk LP'!$O$205)</c:f>
              <c:numCache>
                <c:formatCode>General</c:formatCode>
                <c:ptCount val="4"/>
                <c:pt idx="0">
                  <c:v>0.19000000000000003</c:v>
                </c:pt>
                <c:pt idx="1">
                  <c:v>0.24000000000000013</c:v>
                </c:pt>
                <c:pt idx="2">
                  <c:v>0.3133333333333333</c:v>
                </c:pt>
                <c:pt idx="3">
                  <c:v>0.50666666666666649</c:v>
                </c:pt>
              </c:numCache>
            </c:numRef>
          </c:val>
          <c:smooth val="0"/>
        </c:ser>
        <c:ser>
          <c:idx val="0"/>
          <c:order val="2"/>
          <c:tx>
            <c:strRef>
              <c:f>'Goat milk LP'!$K$183</c:f>
              <c:strCache>
                <c:ptCount val="1"/>
                <c:pt idx="0">
                  <c:v>SAA</c:v>
                </c:pt>
              </c:strCache>
            </c:strRef>
          </c:tx>
          <c:spPr>
            <a:ln w="12700"/>
          </c:spPr>
          <c:errBars>
            <c:errDir val="y"/>
            <c:errBarType val="both"/>
            <c:errValType val="cust"/>
            <c:noEndCap val="0"/>
            <c:plus>
              <c:numRef>
                <c:f>('Goat milk LP'!$P$183,'Goat milk LP'!$P$189,'Goat milk LP'!$P$195,'Goat milk LP'!$P$201)</c:f>
                <c:numCache>
                  <c:formatCode>General</c:formatCode>
                  <c:ptCount val="4"/>
                  <c:pt idx="0">
                    <c:v>3.2145502536643188E-2</c:v>
                  </c:pt>
                  <c:pt idx="1">
                    <c:v>1.1547005383792538E-2</c:v>
                  </c:pt>
                  <c:pt idx="2">
                    <c:v>3.5118845842842493E-2</c:v>
                  </c:pt>
                  <c:pt idx="3">
                    <c:v>4.5092497528229039E-2</c:v>
                  </c:pt>
                </c:numCache>
              </c:numRef>
            </c:plus>
            <c:minus>
              <c:numRef>
                <c:f>('Goat milk LP'!$P$183,'Goat milk LP'!$P$189,'Goat milk LP'!$P$195,'Goat milk LP'!$P$201)</c:f>
                <c:numCache>
                  <c:formatCode>General</c:formatCode>
                  <c:ptCount val="4"/>
                  <c:pt idx="0">
                    <c:v>3.2145502536643188E-2</c:v>
                  </c:pt>
                  <c:pt idx="1">
                    <c:v>1.1547005383792538E-2</c:v>
                  </c:pt>
                  <c:pt idx="2">
                    <c:v>3.5118845842842493E-2</c:v>
                  </c:pt>
                  <c:pt idx="3">
                    <c:v>4.5092497528229039E-2</c:v>
                  </c:pt>
                </c:numCache>
              </c:numRef>
            </c:minus>
          </c:errBars>
          <c:val>
            <c:numRef>
              <c:f>('Goat milk LP'!$O$183,'Goat milk LP'!$O$189,'Goat milk LP'!$O$195,'Goat milk LP'!$O$201)</c:f>
              <c:numCache>
                <c:formatCode>General</c:formatCode>
                <c:ptCount val="4"/>
                <c:pt idx="0">
                  <c:v>0.71666666666666667</c:v>
                </c:pt>
                <c:pt idx="1">
                  <c:v>0.8433333333333336</c:v>
                </c:pt>
                <c:pt idx="2">
                  <c:v>0.8666666666666667</c:v>
                </c:pt>
                <c:pt idx="3">
                  <c:v>0.95333333333333325</c:v>
                </c:pt>
              </c:numCache>
            </c:numRef>
          </c:val>
          <c:smooth val="0"/>
        </c:ser>
        <c:ser>
          <c:idx val="2"/>
          <c:order val="3"/>
          <c:tx>
            <c:strRef>
              <c:f>'Goat milk LP'!$K$184</c:f>
              <c:strCache>
                <c:ptCount val="1"/>
                <c:pt idx="0">
                  <c:v>SNA</c:v>
                </c:pt>
              </c:strCache>
            </c:strRef>
          </c:tx>
          <c:spPr>
            <a:ln w="12700"/>
          </c:spPr>
          <c:errBars>
            <c:errDir val="y"/>
            <c:errBarType val="both"/>
            <c:errValType val="cust"/>
            <c:noEndCap val="0"/>
            <c:plus>
              <c:numRef>
                <c:f>('Goat milk LP'!$P$184,'Goat milk LP'!$P$190,'Goat milk LP'!$P$196,'Goat milk LP'!$P$202)</c:f>
                <c:numCache>
                  <c:formatCode>General</c:formatCode>
                  <c:ptCount val="4"/>
                  <c:pt idx="0">
                    <c:v>1.527525231651948E-2</c:v>
                  </c:pt>
                  <c:pt idx="1">
                    <c:v>1.0000000000000019E-2</c:v>
                  </c:pt>
                  <c:pt idx="2">
                    <c:v>4.9328828623162506E-2</c:v>
                  </c:pt>
                  <c:pt idx="3">
                    <c:v>1.1547005383792538E-2</c:v>
                  </c:pt>
                </c:numCache>
              </c:numRef>
            </c:plus>
            <c:minus>
              <c:numRef>
                <c:f>('Goat milk LP'!$P$184,'Goat milk LP'!$P$190,'Goat milk LP'!$P$196,'Goat milk LP'!$P$202)</c:f>
                <c:numCache>
                  <c:formatCode>General</c:formatCode>
                  <c:ptCount val="4"/>
                  <c:pt idx="0">
                    <c:v>1.527525231651948E-2</c:v>
                  </c:pt>
                  <c:pt idx="1">
                    <c:v>1.0000000000000019E-2</c:v>
                  </c:pt>
                  <c:pt idx="2">
                    <c:v>4.9328828623162506E-2</c:v>
                  </c:pt>
                  <c:pt idx="3">
                    <c:v>1.1547005383792538E-2</c:v>
                  </c:pt>
                </c:numCache>
              </c:numRef>
            </c:minus>
          </c:errBars>
          <c:val>
            <c:numRef>
              <c:f>('Goat milk LP'!$O$184,'Goat milk LP'!$O$190,'Goat milk LP'!$O$196,'Goat milk LP'!$O$202)</c:f>
              <c:numCache>
                <c:formatCode>General</c:formatCode>
                <c:ptCount val="4"/>
                <c:pt idx="0">
                  <c:v>0.74333333333333362</c:v>
                </c:pt>
                <c:pt idx="1">
                  <c:v>0.88</c:v>
                </c:pt>
                <c:pt idx="2">
                  <c:v>0.8966666666666665</c:v>
                </c:pt>
                <c:pt idx="3">
                  <c:v>0.98333333333333339</c:v>
                </c:pt>
              </c:numCache>
            </c:numRef>
          </c:val>
          <c:smooth val="0"/>
        </c:ser>
        <c:ser>
          <c:idx val="3"/>
          <c:order val="4"/>
          <c:tx>
            <c:strRef>
              <c:f>'Goat milk LP'!$K$185</c:f>
              <c:strCache>
                <c:ptCount val="1"/>
                <c:pt idx="0">
                  <c:v>SPAA</c:v>
                </c:pt>
              </c:strCache>
            </c:strRef>
          </c:tx>
          <c:spPr>
            <a:ln w="12700"/>
          </c:spPr>
          <c:errBars>
            <c:errDir val="y"/>
            <c:errBarType val="both"/>
            <c:errValType val="cust"/>
            <c:noEndCap val="0"/>
            <c:plus>
              <c:numRef>
                <c:f>('Goat milk LP'!$P$185,'Goat milk LP'!$P$191,'Goat milk LP'!$P$197,'Goat milk LP'!$P$203)</c:f>
                <c:numCache>
                  <c:formatCode>General</c:formatCode>
                  <c:ptCount val="4"/>
                  <c:pt idx="0">
                    <c:v>2.0816659994661337E-2</c:v>
                  </c:pt>
                  <c:pt idx="1">
                    <c:v>3.0550504633038933E-2</c:v>
                  </c:pt>
                  <c:pt idx="2">
                    <c:v>1.527525231651942E-2</c:v>
                  </c:pt>
                  <c:pt idx="3">
                    <c:v>2.5166114784235857E-2</c:v>
                  </c:pt>
                </c:numCache>
              </c:numRef>
            </c:plus>
            <c:minus>
              <c:numRef>
                <c:f>('Goat milk LP'!$P$185,'Goat milk LP'!$P$191,'Goat milk LP'!$P$197,'Goat milk LP'!$P$203)</c:f>
                <c:numCache>
                  <c:formatCode>General</c:formatCode>
                  <c:ptCount val="4"/>
                  <c:pt idx="0">
                    <c:v>2.0816659994661337E-2</c:v>
                  </c:pt>
                  <c:pt idx="1">
                    <c:v>3.0550504633038933E-2</c:v>
                  </c:pt>
                  <c:pt idx="2">
                    <c:v>1.527525231651942E-2</c:v>
                  </c:pt>
                  <c:pt idx="3">
                    <c:v>2.5166114784235857E-2</c:v>
                  </c:pt>
                </c:numCache>
              </c:numRef>
            </c:minus>
          </c:errBars>
          <c:val>
            <c:numRef>
              <c:f>('Goat milk LP'!$O$185,'Goat milk LP'!$O$191,'Goat milk LP'!$O$197,'Goat milk LP'!$O$203)</c:f>
              <c:numCache>
                <c:formatCode>General</c:formatCode>
                <c:ptCount val="4"/>
                <c:pt idx="0">
                  <c:v>0.78333333333333333</c:v>
                </c:pt>
                <c:pt idx="1">
                  <c:v>0.86333333333333362</c:v>
                </c:pt>
                <c:pt idx="2">
                  <c:v>0.93333333333333324</c:v>
                </c:pt>
                <c:pt idx="3">
                  <c:v>1.0133333333333334</c:v>
                </c:pt>
              </c:numCache>
            </c:numRef>
          </c:val>
          <c:smooth val="0"/>
        </c:ser>
        <c:ser>
          <c:idx val="5"/>
          <c:order val="5"/>
          <c:tx>
            <c:strRef>
              <c:f>'Goat milk LP'!$K$188</c:f>
              <c:strCache>
                <c:ptCount val="1"/>
                <c:pt idx="0">
                  <c:v>PNA</c:v>
                </c:pt>
              </c:strCache>
            </c:strRef>
          </c:tx>
          <c:spPr>
            <a:ln w="12700"/>
          </c:spPr>
          <c:errBars>
            <c:errDir val="y"/>
            <c:errBarType val="both"/>
            <c:errValType val="cust"/>
            <c:noEndCap val="0"/>
            <c:plus>
              <c:numRef>
                <c:f>('Goat milk LP'!$P$188,'Goat milk LP'!$P$194,'Goat milk LP'!$P$200,'Goat milk LP'!$P$206)</c:f>
                <c:numCache>
                  <c:formatCode>General</c:formatCode>
                  <c:ptCount val="4"/>
                  <c:pt idx="0">
                    <c:v>2.081665999466133E-2</c:v>
                  </c:pt>
                  <c:pt idx="1">
                    <c:v>1.5275252316519465E-2</c:v>
                  </c:pt>
                  <c:pt idx="2">
                    <c:v>3.0550504633038895E-2</c:v>
                  </c:pt>
                  <c:pt idx="3">
                    <c:v>2.6457513110645956E-2</c:v>
                  </c:pt>
                </c:numCache>
              </c:numRef>
            </c:plus>
            <c:minus>
              <c:numRef>
                <c:f>('Goat milk LP'!$P$188,'Goat milk LP'!$P$194,'Goat milk LP'!$P$200,'Goat milk LP'!$P$206)</c:f>
                <c:numCache>
                  <c:formatCode>General</c:formatCode>
                  <c:ptCount val="4"/>
                  <c:pt idx="0">
                    <c:v>2.081665999466133E-2</c:v>
                  </c:pt>
                  <c:pt idx="1">
                    <c:v>1.5275252316519465E-2</c:v>
                  </c:pt>
                  <c:pt idx="2">
                    <c:v>3.0550504633038895E-2</c:v>
                  </c:pt>
                  <c:pt idx="3">
                    <c:v>2.6457513110645956E-2</c:v>
                  </c:pt>
                </c:numCache>
              </c:numRef>
            </c:minus>
          </c:errBars>
          <c:val>
            <c:numRef>
              <c:f>('Goat milk LP'!$O$188,'Goat milk LP'!$O$194,'Goat milk LP'!$O$200,'Goat milk LP'!$O$206)</c:f>
              <c:numCache>
                <c:formatCode>General</c:formatCode>
                <c:ptCount val="4"/>
                <c:pt idx="0">
                  <c:v>0.18333333333333351</c:v>
                </c:pt>
                <c:pt idx="1">
                  <c:v>0.2166666666666667</c:v>
                </c:pt>
                <c:pt idx="2">
                  <c:v>0.28666666666666701</c:v>
                </c:pt>
                <c:pt idx="3">
                  <c:v>0.51</c:v>
                </c:pt>
              </c:numCache>
            </c:numRef>
          </c:val>
          <c:smooth val="0"/>
        </c:ser>
        <c:dLbls>
          <c:showLegendKey val="0"/>
          <c:showVal val="0"/>
          <c:showCatName val="0"/>
          <c:showSerName val="0"/>
          <c:showPercent val="0"/>
          <c:showBubbleSize val="0"/>
        </c:dLbls>
        <c:marker val="1"/>
        <c:smooth val="0"/>
        <c:axId val="144324096"/>
        <c:axId val="144326016"/>
      </c:lineChart>
      <c:catAx>
        <c:axId val="144324096"/>
        <c:scaling>
          <c:orientation val="minMax"/>
        </c:scaling>
        <c:delete val="0"/>
        <c:axPos val="b"/>
        <c:title>
          <c:tx>
            <c:rich>
              <a:bodyPr/>
              <a:lstStyle/>
              <a:p>
                <a:pPr>
                  <a:defRPr/>
                </a:pPr>
                <a:r>
                  <a:rPr lang="en-ZA" sz="1200" dirty="0">
                    <a:latin typeface="Times New Roman" pitchFamily="18" charset="0"/>
                    <a:cs typeface="Times New Roman" pitchFamily="18" charset="0"/>
                  </a:rPr>
                  <a:t>Time (hours)</a:t>
                </a:r>
              </a:p>
            </c:rich>
          </c:tx>
          <c:layout>
            <c:manualLayout>
              <c:xMode val="edge"/>
              <c:yMode val="edge"/>
              <c:x val="0.46314326390435251"/>
              <c:y val="0.92415231518520058"/>
            </c:manualLayout>
          </c:layout>
          <c:overlay val="0"/>
        </c:title>
        <c:numFmt formatCode="General" sourceLinked="0"/>
        <c:majorTickMark val="out"/>
        <c:minorTickMark val="none"/>
        <c:tickLblPos val="nextTo"/>
        <c:crossAx val="144326016"/>
        <c:crosses val="autoZero"/>
        <c:auto val="1"/>
        <c:lblAlgn val="ctr"/>
        <c:lblOffset val="100"/>
        <c:tickLblSkip val="1"/>
        <c:noMultiLvlLbl val="0"/>
      </c:catAx>
      <c:valAx>
        <c:axId val="144326016"/>
        <c:scaling>
          <c:orientation val="minMax"/>
          <c:max val="1.2"/>
          <c:min val="0.1"/>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ZA" sz="1200">
                    <a:latin typeface="Times New Roman" pitchFamily="18" charset="0"/>
                    <a:cs typeface="Times New Roman" pitchFamily="18" charset="0"/>
                  </a:rPr>
                  <a:t>TTA</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n-ZA" sz="1200">
                  <a:latin typeface="Times New Roman" pitchFamily="18" charset="0"/>
                  <a:cs typeface="Times New Roman" pitchFamily="18" charset="0"/>
                </a:endParaRPr>
              </a:p>
            </c:rich>
          </c:tx>
          <c:layout>
            <c:manualLayout>
              <c:xMode val="edge"/>
              <c:yMode val="edge"/>
              <c:x val="2.5722332534520186E-2"/>
              <c:y val="0.40252647402908437"/>
            </c:manualLayout>
          </c:layout>
          <c:overlay val="0"/>
        </c:title>
        <c:numFmt formatCode="General" sourceLinked="1"/>
        <c:majorTickMark val="out"/>
        <c:minorTickMark val="none"/>
        <c:tickLblPos val="nextTo"/>
        <c:spPr>
          <a:noFill/>
        </c:spPr>
        <c:crossAx val="144324096"/>
        <c:crossesAt val="1"/>
        <c:crossBetween val="between"/>
        <c:majorUnit val="0.2"/>
        <c:minorUnit val="0.1"/>
      </c:valAx>
    </c:plotArea>
    <c:legend>
      <c:legendPos val="r"/>
      <c:layout>
        <c:manualLayout>
          <c:xMode val="edge"/>
          <c:yMode val="edge"/>
          <c:x val="0.85324363273986814"/>
          <c:y val="0.31223436562346635"/>
          <c:w val="0.112756802835543"/>
          <c:h val="0.24066410867232851"/>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smtClean="0"/>
              <a:t>Non acid adapted</a:t>
            </a:r>
            <a:endParaRPr lang="en-ZA" dirty="0"/>
          </a:p>
        </c:rich>
      </c:tx>
      <c:layout>
        <c:manualLayout>
          <c:xMode val="edge"/>
          <c:yMode val="edge"/>
          <c:x val="0.34113609427178021"/>
          <c:y val="4.9745185007933589E-2"/>
        </c:manualLayout>
      </c:layout>
      <c:overlay val="1"/>
    </c:title>
    <c:autoTitleDeleted val="0"/>
    <c:plotArea>
      <c:layout>
        <c:manualLayout>
          <c:layoutTarget val="inner"/>
          <c:xMode val="edge"/>
          <c:yMode val="edge"/>
          <c:x val="0.16939759444135216"/>
          <c:y val="0.1745138988084218"/>
          <c:w val="0.71299184525335524"/>
          <c:h val="0.64755287387196059"/>
        </c:manualLayout>
      </c:layout>
      <c:lineChart>
        <c:grouping val="standard"/>
        <c:varyColors val="0"/>
        <c:ser>
          <c:idx val="1"/>
          <c:order val="0"/>
          <c:tx>
            <c:strRef>
              <c:f>'Goat milk LP'!$B$186</c:f>
              <c:strCache>
                <c:ptCount val="1"/>
                <c:pt idx="0">
                  <c:v>SPNA</c:v>
                </c:pt>
              </c:strCache>
            </c:strRef>
          </c:tx>
          <c:spPr>
            <a:ln w="12700"/>
          </c:spPr>
          <c:marker>
            <c:symbol val="square"/>
            <c:size val="4"/>
          </c:marker>
          <c:errBars>
            <c:errDir val="y"/>
            <c:errBarType val="both"/>
            <c:errValType val="cust"/>
            <c:noEndCap val="0"/>
            <c:plus>
              <c:numRef>
                <c:f>('Goat milk LP'!$I$186,'Goat milk LP'!$I$192,'Goat milk LP'!$I$198,'Goat milk LP'!$I$204)</c:f>
                <c:numCache>
                  <c:formatCode>General</c:formatCode>
                  <c:ptCount val="4"/>
                  <c:pt idx="0">
                    <c:v>0.13948534332318999</c:v>
                  </c:pt>
                  <c:pt idx="1">
                    <c:v>0.15976291259104042</c:v>
                  </c:pt>
                  <c:pt idx="2">
                    <c:v>9.2120054194280265E-2</c:v>
                  </c:pt>
                  <c:pt idx="3">
                    <c:v>1.5900251666959898E-2</c:v>
                  </c:pt>
                </c:numCache>
              </c:numRef>
            </c:plus>
            <c:minus>
              <c:numRef>
                <c:f>('Goat milk LP'!$I$186,'Goat milk LP'!$I$192,'Goat milk LP'!$I$198,'Goat milk LP'!$I$204)</c:f>
                <c:numCache>
                  <c:formatCode>General</c:formatCode>
                  <c:ptCount val="4"/>
                  <c:pt idx="0">
                    <c:v>0.13948534332318999</c:v>
                  </c:pt>
                  <c:pt idx="1">
                    <c:v>0.15976291259104042</c:v>
                  </c:pt>
                  <c:pt idx="2">
                    <c:v>9.2120054194280265E-2</c:v>
                  </c:pt>
                  <c:pt idx="3">
                    <c:v>1.5900251666959898E-2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LP'!$H$186,'Goat milk LP'!$H$192,'Goat milk LP'!$H$198,'Goat milk LP'!$H$204)</c:f>
              <c:numCache>
                <c:formatCode>General</c:formatCode>
                <c:ptCount val="4"/>
                <c:pt idx="0">
                  <c:v>9.2768215738363029</c:v>
                </c:pt>
                <c:pt idx="1">
                  <c:v>8.5268355829421214</c:v>
                </c:pt>
                <c:pt idx="2">
                  <c:v>8.5857156008884505</c:v>
                </c:pt>
                <c:pt idx="3">
                  <c:v>8.6064546499376764</c:v>
                </c:pt>
              </c:numCache>
            </c:numRef>
          </c:val>
          <c:smooth val="0"/>
        </c:ser>
        <c:ser>
          <c:idx val="2"/>
          <c:order val="1"/>
          <c:tx>
            <c:strRef>
              <c:f>'Goat milk LP'!$B$184</c:f>
              <c:strCache>
                <c:ptCount val="1"/>
                <c:pt idx="0">
                  <c:v>SNA</c:v>
                </c:pt>
              </c:strCache>
            </c:strRef>
          </c:tx>
          <c:spPr>
            <a:ln w="12700"/>
          </c:spPr>
          <c:errBars>
            <c:errDir val="y"/>
            <c:errBarType val="both"/>
            <c:errValType val="cust"/>
            <c:noEndCap val="0"/>
            <c:plus>
              <c:numRef>
                <c:f>('Goat milk LP'!$I$184,'Goat milk LP'!$I$190,'Goat milk LP'!$I$196,'Goat milk LP'!$I$202)</c:f>
                <c:numCache>
                  <c:formatCode>General</c:formatCode>
                  <c:ptCount val="4"/>
                  <c:pt idx="0">
                    <c:v>0.11385880192683498</c:v>
                  </c:pt>
                  <c:pt idx="1">
                    <c:v>2.651993249832145E-2</c:v>
                  </c:pt>
                  <c:pt idx="2">
                    <c:v>2.3627549458046432E-2</c:v>
                  </c:pt>
                  <c:pt idx="3">
                    <c:v>0.16201362103009501</c:v>
                  </c:pt>
                </c:numCache>
              </c:numRef>
            </c:plus>
            <c:minus>
              <c:numRef>
                <c:f>('Goat milk LP'!$I$184,'Goat milk LP'!$I$190,'Goat milk LP'!$I$196,'Goat milk LP'!$I$202)</c:f>
                <c:numCache>
                  <c:formatCode>General</c:formatCode>
                  <c:ptCount val="4"/>
                  <c:pt idx="0">
                    <c:v>0.11385880192683498</c:v>
                  </c:pt>
                  <c:pt idx="1">
                    <c:v>2.651993249832145E-2</c:v>
                  </c:pt>
                  <c:pt idx="2">
                    <c:v>2.3627549458046432E-2</c:v>
                  </c:pt>
                  <c:pt idx="3">
                    <c:v>0.16201362103009501</c:v>
                  </c:pt>
                </c:numCache>
              </c:numRef>
            </c:minus>
          </c:errBars>
          <c:val>
            <c:numRef>
              <c:f>('Goat milk LP'!$H$184,'Goat milk LP'!$H$190,'Goat milk LP'!$H$196,'Goat milk LP'!$H$202)</c:f>
              <c:numCache>
                <c:formatCode>General</c:formatCode>
                <c:ptCount val="4"/>
                <c:pt idx="0">
                  <c:v>8.7809331736943239</c:v>
                </c:pt>
                <c:pt idx="1">
                  <c:v>8.4580921743206208</c:v>
                </c:pt>
                <c:pt idx="2">
                  <c:v>8.5086628444927719</c:v>
                </c:pt>
                <c:pt idx="3">
                  <c:v>8.9541829201950041</c:v>
                </c:pt>
              </c:numCache>
            </c:numRef>
          </c:val>
          <c:smooth val="0"/>
        </c:ser>
        <c:ser>
          <c:idx val="5"/>
          <c:order val="2"/>
          <c:tx>
            <c:strRef>
              <c:f>'Goat milk LP'!$B$188</c:f>
              <c:strCache>
                <c:ptCount val="1"/>
                <c:pt idx="0">
                  <c:v>PNA</c:v>
                </c:pt>
              </c:strCache>
            </c:strRef>
          </c:tx>
          <c:spPr>
            <a:ln w="12700"/>
          </c:spPr>
          <c:errBars>
            <c:errDir val="y"/>
            <c:errBarType val="both"/>
            <c:errValType val="cust"/>
            <c:noEndCap val="0"/>
            <c:plus>
              <c:numRef>
                <c:f>('Goat milk LP'!$I$188,'Goat milk LP'!$I$194,'Goat milk LP'!$I$200,'Goat milk LP'!$I$206)</c:f>
                <c:numCache>
                  <c:formatCode>General</c:formatCode>
                  <c:ptCount val="4"/>
                  <c:pt idx="0">
                    <c:v>7.8271408515181273E-2</c:v>
                  </c:pt>
                  <c:pt idx="1">
                    <c:v>0.10547302713218352</c:v>
                  </c:pt>
                  <c:pt idx="2">
                    <c:v>3.9495288313925042E-2</c:v>
                  </c:pt>
                  <c:pt idx="3">
                    <c:v>0.24470709413647773</c:v>
                  </c:pt>
                </c:numCache>
              </c:numRef>
            </c:plus>
            <c:minus>
              <c:numRef>
                <c:f>('Goat milk LP'!$I$188,'Goat milk LP'!$I$194,'Goat milk LP'!$I$200,'Goat milk LP'!$I$206)</c:f>
                <c:numCache>
                  <c:formatCode>General</c:formatCode>
                  <c:ptCount val="4"/>
                  <c:pt idx="0">
                    <c:v>7.8271408515181273E-2</c:v>
                  </c:pt>
                  <c:pt idx="1">
                    <c:v>0.10547302713218352</c:v>
                  </c:pt>
                  <c:pt idx="2">
                    <c:v>3.9495288313925042E-2</c:v>
                  </c:pt>
                  <c:pt idx="3">
                    <c:v>0.24470709413647773</c:v>
                  </c:pt>
                </c:numCache>
              </c:numRef>
            </c:minus>
          </c:errBars>
          <c:val>
            <c:numRef>
              <c:f>('Goat milk LP'!$H$188,'Goat milk LP'!$H$194,'Goat milk LP'!$H$200,'Goat milk LP'!$H$206)</c:f>
              <c:numCache>
                <c:formatCode>General</c:formatCode>
                <c:ptCount val="4"/>
                <c:pt idx="0">
                  <c:v>7.7357894683747164</c:v>
                </c:pt>
                <c:pt idx="1">
                  <c:v>8.0613426488645175</c:v>
                </c:pt>
                <c:pt idx="2">
                  <c:v>8.6401952731792662</c:v>
                </c:pt>
                <c:pt idx="3">
                  <c:v>8.3812390820193006</c:v>
                </c:pt>
              </c:numCache>
            </c:numRef>
          </c:val>
          <c:smooth val="0"/>
        </c:ser>
        <c:dLbls>
          <c:showLegendKey val="0"/>
          <c:showVal val="0"/>
          <c:showCatName val="0"/>
          <c:showSerName val="0"/>
          <c:showPercent val="0"/>
          <c:showBubbleSize val="0"/>
        </c:dLbls>
        <c:marker val="1"/>
        <c:smooth val="0"/>
        <c:axId val="144350208"/>
        <c:axId val="144352384"/>
      </c:lineChart>
      <c:catAx>
        <c:axId val="144350208"/>
        <c:scaling>
          <c:orientation val="minMax"/>
        </c:scaling>
        <c:delete val="0"/>
        <c:axPos val="b"/>
        <c:title>
          <c:tx>
            <c:rich>
              <a:bodyPr/>
              <a:lstStyle/>
              <a:p>
                <a:pPr>
                  <a:defRPr/>
                </a:pPr>
                <a:r>
                  <a:rPr lang="en-ZA"/>
                  <a:t>Time (hours)</a:t>
                </a:r>
              </a:p>
            </c:rich>
          </c:tx>
          <c:layout>
            <c:manualLayout>
              <c:xMode val="edge"/>
              <c:yMode val="edge"/>
              <c:x val="0.55849017601883544"/>
              <c:y val="0.88282409504357096"/>
            </c:manualLayout>
          </c:layout>
          <c:overlay val="0"/>
        </c:title>
        <c:numFmt formatCode="General" sourceLinked="0"/>
        <c:majorTickMark val="out"/>
        <c:minorTickMark val="none"/>
        <c:tickLblPos val="nextTo"/>
        <c:crossAx val="144352384"/>
        <c:crosses val="autoZero"/>
        <c:auto val="1"/>
        <c:lblAlgn val="ctr"/>
        <c:lblOffset val="100"/>
        <c:tickLblSkip val="1"/>
        <c:noMultiLvlLbl val="0"/>
      </c:catAx>
      <c:valAx>
        <c:axId val="144352384"/>
        <c:scaling>
          <c:orientation val="minMax"/>
          <c:max val="9.5"/>
          <c:min val="7.5"/>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ZA" sz="1100">
                    <a:latin typeface="Times New Roman" pitchFamily="18" charset="0"/>
                    <a:cs typeface="Times New Roman" pitchFamily="18" charset="0"/>
                  </a:rPr>
                  <a:t>Log</a:t>
                </a:r>
                <a:r>
                  <a:rPr lang="en-ZA" sz="1100" baseline="-25000">
                    <a:latin typeface="Times New Roman" pitchFamily="18" charset="0"/>
                    <a:cs typeface="Times New Roman" pitchFamily="18" charset="0"/>
                  </a:rPr>
                  <a:t>10</a:t>
                </a:r>
                <a:r>
                  <a:rPr lang="en-ZA" sz="1100">
                    <a:latin typeface="Times New Roman" pitchFamily="18" charset="0"/>
                    <a:cs typeface="Times New Roman" pitchFamily="18" charset="0"/>
                  </a:rPr>
                  <a:t> counts (cfu/ml)</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ZA" sz="600">
                  <a:latin typeface="Times New Roman" pitchFamily="18" charset="0"/>
                  <a:cs typeface="Times New Roman" pitchFamily="18" charset="0"/>
                </a:endParaRPr>
              </a:p>
            </c:rich>
          </c:tx>
          <c:layout>
            <c:manualLayout>
              <c:xMode val="edge"/>
              <c:yMode val="edge"/>
              <c:x val="2.3296919670385111E-2"/>
              <c:y val="0.33829305035758878"/>
            </c:manualLayout>
          </c:layout>
          <c:overlay val="0"/>
        </c:title>
        <c:numFmt formatCode="General" sourceLinked="1"/>
        <c:majorTickMark val="out"/>
        <c:minorTickMark val="none"/>
        <c:tickLblPos val="nextTo"/>
        <c:spPr>
          <a:noFill/>
        </c:spPr>
        <c:crossAx val="144350208"/>
        <c:crossesAt val="1"/>
        <c:crossBetween val="between"/>
        <c:majorUnit val="0.5"/>
        <c:minorUnit val="0.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a:t>Acid</a:t>
            </a:r>
            <a:r>
              <a:rPr lang="en-ZA" baseline="0"/>
              <a:t> </a:t>
            </a:r>
            <a:r>
              <a:rPr lang="en-ZA"/>
              <a:t>adapted </a:t>
            </a:r>
          </a:p>
        </c:rich>
      </c:tx>
      <c:layout>
        <c:manualLayout>
          <c:xMode val="edge"/>
          <c:yMode val="edge"/>
          <c:x val="0.21835626028165545"/>
          <c:y val="2.5195613185836494E-2"/>
        </c:manualLayout>
      </c:layout>
      <c:overlay val="1"/>
    </c:title>
    <c:autoTitleDeleted val="0"/>
    <c:plotArea>
      <c:layout>
        <c:manualLayout>
          <c:layoutTarget val="inner"/>
          <c:xMode val="edge"/>
          <c:yMode val="edge"/>
          <c:x val="0.12065259147912616"/>
          <c:y val="8.6369637790922951E-2"/>
          <c:w val="0.48629653599399281"/>
          <c:h val="0.74441223702416903"/>
        </c:manualLayout>
      </c:layout>
      <c:lineChart>
        <c:grouping val="standard"/>
        <c:varyColors val="0"/>
        <c:ser>
          <c:idx val="1"/>
          <c:order val="0"/>
          <c:tx>
            <c:strRef>
              <c:f>'Goat milk LP'!$U$205</c:f>
              <c:strCache>
                <c:ptCount val="1"/>
                <c:pt idx="0">
                  <c:v>starter + probiotic</c:v>
                </c:pt>
              </c:strCache>
            </c:strRef>
          </c:tx>
          <c:spPr>
            <a:ln w="12700"/>
          </c:spPr>
          <c:marker>
            <c:symbol val="square"/>
            <c:size val="4"/>
          </c:marker>
          <c:errBars>
            <c:errDir val="y"/>
            <c:errBarType val="both"/>
            <c:errValType val="cust"/>
            <c:noEndCap val="0"/>
            <c:plus>
              <c:numRef>
                <c:f>('Goat milk LP'!$S$254,'Goat milk LP'!$S$260,'Goat milk LP'!$S$266,'Goat milk LP'!$S$272)</c:f>
                <c:numCache>
                  <c:formatCode>General</c:formatCode>
                  <c:ptCount val="4"/>
                  <c:pt idx="0">
                    <c:v>0.10614474393147409</c:v>
                  </c:pt>
                  <c:pt idx="1">
                    <c:v>0.16631065589677099</c:v>
                  </c:pt>
                  <c:pt idx="2">
                    <c:v>6.2763087760640116E-2</c:v>
                  </c:pt>
                  <c:pt idx="3">
                    <c:v>5.4895996795898974E-2</c:v>
                  </c:pt>
                </c:numCache>
              </c:numRef>
            </c:plus>
            <c:minus>
              <c:numRef>
                <c:f>('Goat milk LP'!$S$254,'Goat milk LP'!$S$260,'Goat milk LP'!$S$266,'Goat milk LP'!$S$272)</c:f>
                <c:numCache>
                  <c:formatCode>General</c:formatCode>
                  <c:ptCount val="4"/>
                  <c:pt idx="0">
                    <c:v>0.10614474393147409</c:v>
                  </c:pt>
                  <c:pt idx="1">
                    <c:v>0.16631065589677099</c:v>
                  </c:pt>
                  <c:pt idx="2">
                    <c:v>6.2763087760640116E-2</c:v>
                  </c:pt>
                  <c:pt idx="3">
                    <c:v>5.4895996795898974E-2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LP'!$H$185,'Goat milk LP'!$H$191,'Goat milk LP'!$H$197,'Goat milk LP'!$H$203)</c:f>
              <c:numCache>
                <c:formatCode>General</c:formatCode>
                <c:ptCount val="4"/>
                <c:pt idx="0">
                  <c:v>9.1155775872421696</c:v>
                </c:pt>
                <c:pt idx="1">
                  <c:v>8.4657354261369377</c:v>
                </c:pt>
                <c:pt idx="2">
                  <c:v>8.508478014127407</c:v>
                </c:pt>
                <c:pt idx="3">
                  <c:v>8.5832401689680804</c:v>
                </c:pt>
              </c:numCache>
            </c:numRef>
          </c:val>
          <c:smooth val="0"/>
        </c:ser>
        <c:ser>
          <c:idx val="2"/>
          <c:order val="1"/>
          <c:tx>
            <c:strRef>
              <c:f>'Goat milk LP'!$U$204</c:f>
              <c:strCache>
                <c:ptCount val="1"/>
                <c:pt idx="0">
                  <c:v>starter</c:v>
                </c:pt>
              </c:strCache>
            </c:strRef>
          </c:tx>
          <c:spPr>
            <a:ln w="12700"/>
          </c:spPr>
          <c:errBars>
            <c:errDir val="y"/>
            <c:errBarType val="both"/>
            <c:errValType val="cust"/>
            <c:noEndCap val="0"/>
            <c:plus>
              <c:numRef>
                <c:f>('Goat milk LP'!$S$252,'Goat milk LP'!$S$258,'Goat milk LP'!$S$264,'Goat milk LP'!$S$270)</c:f>
                <c:numCache>
                  <c:formatCode>General</c:formatCode>
                  <c:ptCount val="4"/>
                  <c:pt idx="0">
                    <c:v>0.106959581276362</c:v>
                  </c:pt>
                  <c:pt idx="1">
                    <c:v>0.10948671726506209</c:v>
                  </c:pt>
                  <c:pt idx="2">
                    <c:v>6.6330647760218839E-2</c:v>
                  </c:pt>
                  <c:pt idx="3">
                    <c:v>0.10454175886961006</c:v>
                  </c:pt>
                </c:numCache>
              </c:numRef>
            </c:plus>
            <c:minus>
              <c:numRef>
                <c:f>('Goat milk LP'!$S$252,'Goat milk LP'!$S$258,'Goat milk LP'!$S$264,'Goat milk LP'!$S$270)</c:f>
                <c:numCache>
                  <c:formatCode>General</c:formatCode>
                  <c:ptCount val="4"/>
                  <c:pt idx="0">
                    <c:v>0.106959581276362</c:v>
                  </c:pt>
                  <c:pt idx="1">
                    <c:v>0.10948671726506209</c:v>
                  </c:pt>
                  <c:pt idx="2">
                    <c:v>6.6330647760218839E-2</c:v>
                  </c:pt>
                  <c:pt idx="3">
                    <c:v>0.10454175886961006</c:v>
                  </c:pt>
                </c:numCache>
              </c:numRef>
            </c:minus>
          </c:errBars>
          <c:val>
            <c:numRef>
              <c:f>('Goat milk LP'!$H$183,'Goat milk LP'!$H$189,'Goat milk LP'!$H$195,'Goat milk LP'!$H$201)</c:f>
              <c:numCache>
                <c:formatCode>General</c:formatCode>
                <c:ptCount val="4"/>
                <c:pt idx="0">
                  <c:v>9.2151566895295236</c:v>
                </c:pt>
                <c:pt idx="1">
                  <c:v>8.4708145191770416</c:v>
                </c:pt>
                <c:pt idx="2">
                  <c:v>8.4692404055281028</c:v>
                </c:pt>
                <c:pt idx="3">
                  <c:v>9.2279962233254</c:v>
                </c:pt>
              </c:numCache>
            </c:numRef>
          </c:val>
          <c:smooth val="0"/>
        </c:ser>
        <c:ser>
          <c:idx val="5"/>
          <c:order val="2"/>
          <c:tx>
            <c:strRef>
              <c:f>'Goat milk LP'!$U$206</c:f>
              <c:strCache>
                <c:ptCount val="1"/>
                <c:pt idx="0">
                  <c:v>Probiotic</c:v>
                </c:pt>
              </c:strCache>
            </c:strRef>
          </c:tx>
          <c:spPr>
            <a:ln w="12700"/>
          </c:spPr>
          <c:errBars>
            <c:errDir val="y"/>
            <c:errBarType val="both"/>
            <c:errValType val="cust"/>
            <c:noEndCap val="0"/>
            <c:plus>
              <c:numRef>
                <c:f>('Goat milk LP'!$S$256,'Goat milk LP'!$S$262,'Goat milk LP'!$S$268,'Goat milk LP'!$S$274)</c:f>
                <c:numCache>
                  <c:formatCode>General</c:formatCode>
                  <c:ptCount val="4"/>
                  <c:pt idx="0">
                    <c:v>5.2882492599876499E-2</c:v>
                  </c:pt>
                  <c:pt idx="1">
                    <c:v>0.14366975737666601</c:v>
                  </c:pt>
                  <c:pt idx="2">
                    <c:v>0.22016143787568684</c:v>
                  </c:pt>
                  <c:pt idx="3">
                    <c:v>0.13852599674248578</c:v>
                  </c:pt>
                </c:numCache>
              </c:numRef>
            </c:plus>
            <c:minus>
              <c:numRef>
                <c:f>('Goat milk LP'!$S$256,'Goat milk LP'!$S$262,'Goat milk LP'!$S$268,'Goat milk LP'!$S$274)</c:f>
                <c:numCache>
                  <c:formatCode>General</c:formatCode>
                  <c:ptCount val="4"/>
                  <c:pt idx="0">
                    <c:v>5.2882492599876499E-2</c:v>
                  </c:pt>
                  <c:pt idx="1">
                    <c:v>0.14366975737666601</c:v>
                  </c:pt>
                  <c:pt idx="2">
                    <c:v>0.22016143787568684</c:v>
                  </c:pt>
                  <c:pt idx="3">
                    <c:v>0.13852599674248578</c:v>
                  </c:pt>
                </c:numCache>
              </c:numRef>
            </c:minus>
          </c:errBars>
          <c:val>
            <c:numRef>
              <c:f>('Goat milk LP'!$H$187,'Goat milk LP'!$H$193,'Goat milk LP'!$H$199,'Goat milk LP'!$H$205)</c:f>
              <c:numCache>
                <c:formatCode>General</c:formatCode>
                <c:ptCount val="4"/>
                <c:pt idx="0">
                  <c:v>7.7082435894462389</c:v>
                </c:pt>
                <c:pt idx="1">
                  <c:v>8.221858661958052</c:v>
                </c:pt>
                <c:pt idx="2">
                  <c:v>8.3913716909209519</c:v>
                </c:pt>
                <c:pt idx="3">
                  <c:v>8.3523566077767768</c:v>
                </c:pt>
              </c:numCache>
            </c:numRef>
          </c:val>
          <c:smooth val="0"/>
        </c:ser>
        <c:dLbls>
          <c:showLegendKey val="0"/>
          <c:showVal val="0"/>
          <c:showCatName val="0"/>
          <c:showSerName val="0"/>
          <c:showPercent val="0"/>
          <c:showBubbleSize val="0"/>
        </c:dLbls>
        <c:marker val="1"/>
        <c:smooth val="0"/>
        <c:axId val="144400384"/>
        <c:axId val="144402304"/>
      </c:lineChart>
      <c:catAx>
        <c:axId val="144400384"/>
        <c:scaling>
          <c:orientation val="minMax"/>
        </c:scaling>
        <c:delete val="0"/>
        <c:axPos val="b"/>
        <c:title>
          <c:tx>
            <c:rich>
              <a:bodyPr/>
              <a:lstStyle/>
              <a:p>
                <a:pPr>
                  <a:defRPr/>
                </a:pPr>
                <a:r>
                  <a:rPr lang="en-ZA"/>
                  <a:t>Time (hours)</a:t>
                </a:r>
              </a:p>
            </c:rich>
          </c:tx>
          <c:layout>
            <c:manualLayout>
              <c:xMode val="edge"/>
              <c:yMode val="edge"/>
              <c:x val="0.33924644249701846"/>
              <c:y val="0.88447531803825552"/>
            </c:manualLayout>
          </c:layout>
          <c:overlay val="0"/>
        </c:title>
        <c:numFmt formatCode="General" sourceLinked="0"/>
        <c:majorTickMark val="out"/>
        <c:minorTickMark val="none"/>
        <c:tickLblPos val="nextTo"/>
        <c:crossAx val="144402304"/>
        <c:crosses val="autoZero"/>
        <c:auto val="1"/>
        <c:lblAlgn val="ctr"/>
        <c:lblOffset val="100"/>
        <c:tickLblSkip val="1"/>
        <c:noMultiLvlLbl val="0"/>
      </c:catAx>
      <c:valAx>
        <c:axId val="144402304"/>
        <c:scaling>
          <c:orientation val="minMax"/>
          <c:max val="9.5"/>
          <c:min val="7.5"/>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ZA" sz="1100">
                    <a:latin typeface="Times New Roman" pitchFamily="18" charset="0"/>
                    <a:cs typeface="Times New Roman" pitchFamily="18" charset="0"/>
                  </a:rPr>
                  <a:t>Log</a:t>
                </a:r>
                <a:r>
                  <a:rPr lang="en-ZA" sz="1100" baseline="-25000">
                    <a:latin typeface="Times New Roman" pitchFamily="18" charset="0"/>
                    <a:cs typeface="Times New Roman" pitchFamily="18" charset="0"/>
                  </a:rPr>
                  <a:t>10</a:t>
                </a:r>
                <a:r>
                  <a:rPr lang="en-ZA" sz="1100">
                    <a:latin typeface="Times New Roman" pitchFamily="18" charset="0"/>
                    <a:cs typeface="Times New Roman" pitchFamily="18" charset="0"/>
                  </a:rPr>
                  <a:t> counts (cfu/ml)</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ZA" sz="600">
                  <a:latin typeface="Times New Roman" pitchFamily="18" charset="0"/>
                  <a:cs typeface="Times New Roman" pitchFamily="18" charset="0"/>
                </a:endParaRPr>
              </a:p>
            </c:rich>
          </c:tx>
          <c:layout>
            <c:manualLayout>
              <c:xMode val="edge"/>
              <c:yMode val="edge"/>
              <c:x val="1.6830459266239509E-2"/>
              <c:y val="0.33732989694911986"/>
            </c:manualLayout>
          </c:layout>
          <c:overlay val="0"/>
        </c:title>
        <c:numFmt formatCode="General" sourceLinked="1"/>
        <c:majorTickMark val="out"/>
        <c:minorTickMark val="none"/>
        <c:tickLblPos val="nextTo"/>
        <c:spPr>
          <a:noFill/>
        </c:spPr>
        <c:crossAx val="144400384"/>
        <c:crossesAt val="1"/>
        <c:crossBetween val="between"/>
        <c:majorUnit val="0.5"/>
        <c:minorUnit val="0.1"/>
      </c:valAx>
    </c:plotArea>
    <c:legend>
      <c:legendPos val="b"/>
      <c:legendEntry>
        <c:idx val="0"/>
        <c:txPr>
          <a:bodyPr/>
          <a:lstStyle/>
          <a:p>
            <a:pPr>
              <a:defRPr sz="800">
                <a:latin typeface="Arial Black" pitchFamily="34" charset="0"/>
              </a:defRPr>
            </a:pPr>
            <a:endParaRPr lang="en-US"/>
          </a:p>
        </c:txPr>
      </c:legendEntry>
      <c:legendEntry>
        <c:idx val="1"/>
        <c:txPr>
          <a:bodyPr/>
          <a:lstStyle/>
          <a:p>
            <a:pPr>
              <a:defRPr sz="800">
                <a:latin typeface="Arial Black" pitchFamily="34" charset="0"/>
              </a:defRPr>
            </a:pPr>
            <a:endParaRPr lang="en-US"/>
          </a:p>
        </c:txPr>
      </c:legendEntry>
      <c:legendEntry>
        <c:idx val="2"/>
        <c:txPr>
          <a:bodyPr/>
          <a:lstStyle/>
          <a:p>
            <a:pPr>
              <a:defRPr sz="800">
                <a:latin typeface="Arial Black" pitchFamily="34" charset="0"/>
              </a:defRPr>
            </a:pPr>
            <a:endParaRPr lang="en-US"/>
          </a:p>
        </c:txPr>
      </c:legendEntry>
      <c:layout>
        <c:manualLayout>
          <c:xMode val="edge"/>
          <c:yMode val="edge"/>
          <c:x val="0.34657327231378582"/>
          <c:y val="0.93329673326340401"/>
          <c:w val="0.65329813063308073"/>
          <c:h val="5.8520755293937757E-2"/>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smtClean="0"/>
              <a:t>Non</a:t>
            </a:r>
            <a:r>
              <a:rPr lang="en-ZA" baseline="0" dirty="0" smtClean="0"/>
              <a:t> acid adapted</a:t>
            </a:r>
            <a:endParaRPr lang="en-ZA" dirty="0"/>
          </a:p>
        </c:rich>
      </c:tx>
      <c:layout>
        <c:manualLayout>
          <c:xMode val="edge"/>
          <c:yMode val="edge"/>
          <c:x val="0.41185304807402351"/>
          <c:y val="1.3566868638527357E-2"/>
        </c:manualLayout>
      </c:layout>
      <c:overlay val="1"/>
    </c:title>
    <c:autoTitleDeleted val="0"/>
    <c:plotArea>
      <c:layout>
        <c:manualLayout>
          <c:layoutTarget val="inner"/>
          <c:xMode val="edge"/>
          <c:yMode val="edge"/>
          <c:x val="0.38433666100592029"/>
          <c:y val="0.12813355496112969"/>
          <c:w val="0.60561544748996177"/>
          <c:h val="0.69466292177581457"/>
        </c:manualLayout>
      </c:layout>
      <c:lineChart>
        <c:grouping val="standard"/>
        <c:varyColors val="0"/>
        <c:ser>
          <c:idx val="0"/>
          <c:order val="0"/>
          <c:tx>
            <c:strRef>
              <c:f>'Goat milk LP'!$H$216</c:f>
              <c:strCache>
                <c:ptCount val="1"/>
                <c:pt idx="0">
                  <c:v>starter</c:v>
                </c:pt>
              </c:strCache>
            </c:strRef>
          </c:tx>
          <c:marker>
            <c:symbol val="diamond"/>
            <c:size val="5"/>
          </c:marker>
          <c:errBars>
            <c:errDir val="y"/>
            <c:errBarType val="both"/>
            <c:errValType val="cust"/>
            <c:noEndCap val="0"/>
            <c:plus>
              <c:numRef>
                <c:f>('Goat milk LP'!$F$183,'Goat milk LP'!$F$189,'Goat milk LP'!$F$195,'Goat milk LP'!$F$201)</c:f>
                <c:numCache>
                  <c:formatCode>General</c:formatCode>
                  <c:ptCount val="4"/>
                  <c:pt idx="0">
                    <c:v>0.14698651290350973</c:v>
                  </c:pt>
                  <c:pt idx="1">
                    <c:v>0.1478835654283879</c:v>
                  </c:pt>
                  <c:pt idx="2">
                    <c:v>0.18876530544585912</c:v>
                  </c:pt>
                  <c:pt idx="3">
                    <c:v>0.44125908552075926</c:v>
                  </c:pt>
                </c:numCache>
              </c:numRef>
            </c:plus>
            <c:minus>
              <c:numRef>
                <c:f>('Goat milk LP'!$F$183,'Goat milk LP'!$F$189,'Goat milk LP'!$F$195,'Goat milk LP'!$F$201)</c:f>
                <c:numCache>
                  <c:formatCode>General</c:formatCode>
                  <c:ptCount val="4"/>
                  <c:pt idx="0">
                    <c:v>0.14698651290350973</c:v>
                  </c:pt>
                  <c:pt idx="1">
                    <c:v>0.1478835654283879</c:v>
                  </c:pt>
                  <c:pt idx="2">
                    <c:v>0.18876530544585912</c:v>
                  </c:pt>
                  <c:pt idx="3">
                    <c:v>0.44125908552075926</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LP'!$E$184,'Goat milk LP'!$E$190,'Goat milk LP'!$E$196,'Goat milk LP'!$E$202)</c:f>
              <c:numCache>
                <c:formatCode>General</c:formatCode>
                <c:ptCount val="4"/>
                <c:pt idx="0">
                  <c:v>5.3571306166173125</c:v>
                </c:pt>
                <c:pt idx="1">
                  <c:v>5.1273383234034506</c:v>
                </c:pt>
                <c:pt idx="2">
                  <c:v>5.0202137298508598</c:v>
                </c:pt>
                <c:pt idx="3">
                  <c:v>5.0094776573791666</c:v>
                </c:pt>
              </c:numCache>
            </c:numRef>
          </c:val>
          <c:smooth val="0"/>
        </c:ser>
        <c:ser>
          <c:idx val="1"/>
          <c:order val="1"/>
          <c:tx>
            <c:strRef>
              <c:f>'Goat milk LP'!$H$217</c:f>
              <c:strCache>
                <c:ptCount val="1"/>
                <c:pt idx="0">
                  <c:v>starter + probiotic</c:v>
                </c:pt>
              </c:strCache>
            </c:strRef>
          </c:tx>
          <c:marker>
            <c:symbol val="square"/>
            <c:size val="4"/>
          </c:marker>
          <c:errBars>
            <c:errDir val="y"/>
            <c:errBarType val="both"/>
            <c:errValType val="cust"/>
            <c:noEndCap val="0"/>
            <c:plus>
              <c:numRef>
                <c:f>('Goat milk LP'!$F$185,'Goat milk LP'!$F$191,'Goat milk LP'!$F$197,'Goat milk LP'!$F$203)</c:f>
                <c:numCache>
                  <c:formatCode>General</c:formatCode>
                  <c:ptCount val="4"/>
                  <c:pt idx="0">
                    <c:v>0.16397328235698141</c:v>
                  </c:pt>
                  <c:pt idx="1">
                    <c:v>8.0656720131864493E-2</c:v>
                  </c:pt>
                  <c:pt idx="2">
                    <c:v>0.1474560513275899</c:v>
                  </c:pt>
                  <c:pt idx="3">
                    <c:v>0.32254759409211881</c:v>
                  </c:pt>
                </c:numCache>
              </c:numRef>
            </c:plus>
            <c:minus>
              <c:numRef>
                <c:f>('Goat milk LP'!$F$185,'Goat milk LP'!$F$191,'Goat milk LP'!$F$197,'Goat milk LP'!$F$203)</c:f>
                <c:numCache>
                  <c:formatCode>General</c:formatCode>
                  <c:ptCount val="4"/>
                  <c:pt idx="0">
                    <c:v>0.16397328235698141</c:v>
                  </c:pt>
                  <c:pt idx="1">
                    <c:v>8.0656720131864493E-2</c:v>
                  </c:pt>
                  <c:pt idx="2">
                    <c:v>0.1474560513275899</c:v>
                  </c:pt>
                  <c:pt idx="3">
                    <c:v>0.32254759409211881</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LP'!$E$186,'Goat milk LP'!$E$192,'Goat milk LP'!$E$198,'Goat milk LP'!$E$204)</c:f>
              <c:numCache>
                <c:formatCode>General</c:formatCode>
                <c:ptCount val="4"/>
                <c:pt idx="0">
                  <c:v>5.6156780552623173</c:v>
                </c:pt>
                <c:pt idx="1">
                  <c:v>5.0830156261407407</c:v>
                </c:pt>
                <c:pt idx="2">
                  <c:v>4.9620324988655744</c:v>
                </c:pt>
                <c:pt idx="3">
                  <c:v>4.985691422344491</c:v>
                </c:pt>
              </c:numCache>
            </c:numRef>
          </c:val>
          <c:smooth val="0"/>
        </c:ser>
        <c:ser>
          <c:idx val="2"/>
          <c:order val="2"/>
          <c:tx>
            <c:strRef>
              <c:f>'Goat milk LP'!$H$218</c:f>
              <c:strCache>
                <c:ptCount val="1"/>
                <c:pt idx="0">
                  <c:v>Probiotic</c:v>
                </c:pt>
              </c:strCache>
            </c:strRef>
          </c:tx>
          <c:marker>
            <c:symbol val="triangle"/>
            <c:size val="5"/>
          </c:marker>
          <c:errBars>
            <c:errDir val="y"/>
            <c:errBarType val="both"/>
            <c:errValType val="cust"/>
            <c:noEndCap val="0"/>
            <c:plus>
              <c:numRef>
                <c:f>('Goat milk LP'!$F$187,'Goat milk LP'!$F$193,'Goat milk LP'!$F$199,'Goat milk LP'!$F$205)</c:f>
                <c:numCache>
                  <c:formatCode>General</c:formatCode>
                  <c:ptCount val="4"/>
                  <c:pt idx="0">
                    <c:v>0.44554586342938218</c:v>
                  </c:pt>
                  <c:pt idx="1">
                    <c:v>0.11597440777844793</c:v>
                  </c:pt>
                  <c:pt idx="2">
                    <c:v>0.18983012914265501</c:v>
                  </c:pt>
                  <c:pt idx="3">
                    <c:v>0.10744577797010912</c:v>
                  </c:pt>
                </c:numCache>
              </c:numRef>
            </c:plus>
            <c:minus>
              <c:numRef>
                <c:f>('Goat milk LP'!$F$187,'Goat milk LP'!$F$193,'Goat milk LP'!$F$199,'Goat milk LP'!$F$205)</c:f>
                <c:numCache>
                  <c:formatCode>General</c:formatCode>
                  <c:ptCount val="4"/>
                  <c:pt idx="0">
                    <c:v>0.44554586342938218</c:v>
                  </c:pt>
                  <c:pt idx="1">
                    <c:v>0.11597440777844793</c:v>
                  </c:pt>
                  <c:pt idx="2">
                    <c:v>0.18983012914265501</c:v>
                  </c:pt>
                  <c:pt idx="3">
                    <c:v>0.10744577797010912</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LP'!$E$188,'Goat milk LP'!$E$194,'Goat milk LP'!$E$200,'Goat milk LP'!$E$206)</c:f>
              <c:numCache>
                <c:formatCode>General</c:formatCode>
                <c:ptCount val="4"/>
                <c:pt idx="0">
                  <c:v>5.5896749575926421</c:v>
                </c:pt>
                <c:pt idx="1">
                  <c:v>5.6705337666072575</c:v>
                </c:pt>
                <c:pt idx="2">
                  <c:v>6.5880699850710638</c:v>
                </c:pt>
                <c:pt idx="3">
                  <c:v>6.5639022757004577</c:v>
                </c:pt>
              </c:numCache>
            </c:numRef>
          </c:val>
          <c:smooth val="0"/>
        </c:ser>
        <c:dLbls>
          <c:showLegendKey val="0"/>
          <c:showVal val="0"/>
          <c:showCatName val="0"/>
          <c:showSerName val="0"/>
          <c:showPercent val="0"/>
          <c:showBubbleSize val="0"/>
        </c:dLbls>
        <c:marker val="1"/>
        <c:smooth val="0"/>
        <c:axId val="145071104"/>
        <c:axId val="233264256"/>
      </c:lineChart>
      <c:catAx>
        <c:axId val="145071104"/>
        <c:scaling>
          <c:orientation val="minMax"/>
        </c:scaling>
        <c:delete val="0"/>
        <c:axPos val="b"/>
        <c:title>
          <c:tx>
            <c:rich>
              <a:bodyPr/>
              <a:lstStyle/>
              <a:p>
                <a:pPr>
                  <a:defRPr/>
                </a:pPr>
                <a:r>
                  <a:rPr lang="en-ZA"/>
                  <a:t>Time (hours)</a:t>
                </a:r>
              </a:p>
            </c:rich>
          </c:tx>
          <c:layout>
            <c:manualLayout>
              <c:xMode val="edge"/>
              <c:yMode val="edge"/>
              <c:x val="0.7018969723238897"/>
              <c:y val="0.87582696290975282"/>
            </c:manualLayout>
          </c:layout>
          <c:overlay val="0"/>
        </c:title>
        <c:numFmt formatCode="General" sourceLinked="0"/>
        <c:majorTickMark val="out"/>
        <c:minorTickMark val="none"/>
        <c:tickLblPos val="nextTo"/>
        <c:crossAx val="233264256"/>
        <c:crosses val="autoZero"/>
        <c:auto val="1"/>
        <c:lblAlgn val="ctr"/>
        <c:lblOffset val="100"/>
        <c:tickLblSkip val="1"/>
        <c:noMultiLvlLbl val="0"/>
      </c:catAx>
      <c:valAx>
        <c:axId val="233264256"/>
        <c:scaling>
          <c:orientation val="minMax"/>
          <c:max val="7.5"/>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ZA" sz="1050" dirty="0">
                    <a:latin typeface="Times New Roman" pitchFamily="18" charset="0"/>
                    <a:cs typeface="Times New Roman" pitchFamily="18" charset="0"/>
                  </a:rPr>
                  <a:t>log</a:t>
                </a:r>
                <a:r>
                  <a:rPr lang="en-ZA" sz="1050" baseline="-25000" dirty="0">
                    <a:latin typeface="Times New Roman" pitchFamily="18" charset="0"/>
                    <a:cs typeface="Times New Roman" pitchFamily="18" charset="0"/>
                  </a:rPr>
                  <a:t>10 </a:t>
                </a:r>
                <a:r>
                  <a:rPr lang="en-ZA" sz="1050" dirty="0">
                    <a:latin typeface="Times New Roman" pitchFamily="18" charset="0"/>
                    <a:cs typeface="Times New Roman" pitchFamily="18" charset="0"/>
                  </a:rPr>
                  <a:t>counts</a:t>
                </a:r>
                <a:r>
                  <a:rPr lang="en-ZA" sz="1050" baseline="-25000" dirty="0">
                    <a:latin typeface="Times New Roman" pitchFamily="18" charset="0"/>
                    <a:cs typeface="Times New Roman" pitchFamily="18" charset="0"/>
                  </a:rPr>
                  <a:t> </a:t>
                </a:r>
                <a:r>
                  <a:rPr lang="en-ZA" sz="1050" dirty="0">
                    <a:latin typeface="Times New Roman" pitchFamily="18" charset="0"/>
                    <a:cs typeface="Times New Roman" pitchFamily="18" charset="0"/>
                  </a:rPr>
                  <a:t>(cfu/ml)</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ZA" sz="500" dirty="0">
                  <a:latin typeface="Times New Roman" pitchFamily="18" charset="0"/>
                  <a:cs typeface="Times New Roman" pitchFamily="18" charset="0"/>
                </a:endParaRPr>
              </a:p>
            </c:rich>
          </c:tx>
          <c:layout/>
          <c:overlay val="0"/>
        </c:title>
        <c:numFmt formatCode="General" sourceLinked="1"/>
        <c:majorTickMark val="out"/>
        <c:minorTickMark val="none"/>
        <c:tickLblPos val="nextTo"/>
        <c:spPr>
          <a:noFill/>
        </c:spPr>
        <c:crossAx val="145071104"/>
        <c:crossesAt val="1"/>
        <c:crossBetween val="between"/>
      </c:valAx>
    </c:plotArea>
    <c:legend>
      <c:legendPos val="b"/>
      <c:legendEntry>
        <c:idx val="0"/>
        <c:txPr>
          <a:bodyPr/>
          <a:lstStyle/>
          <a:p>
            <a:pPr>
              <a:defRPr b="1">
                <a:latin typeface="Arial Black" pitchFamily="34" charset="0"/>
              </a:defRPr>
            </a:pPr>
            <a:endParaRPr lang="en-US"/>
          </a:p>
        </c:txPr>
      </c:legendEntry>
      <c:legendEntry>
        <c:idx val="1"/>
        <c:txPr>
          <a:bodyPr/>
          <a:lstStyle/>
          <a:p>
            <a:pPr>
              <a:defRPr>
                <a:latin typeface="Arial Black" pitchFamily="34" charset="0"/>
              </a:defRPr>
            </a:pPr>
            <a:endParaRPr lang="en-US"/>
          </a:p>
        </c:txPr>
      </c:legendEntry>
      <c:legendEntry>
        <c:idx val="2"/>
        <c:txPr>
          <a:bodyPr/>
          <a:lstStyle/>
          <a:p>
            <a:pPr>
              <a:defRPr>
                <a:latin typeface="Arial Black" pitchFamily="34" charset="0"/>
              </a:defRPr>
            </a:pPr>
            <a:endParaRPr lang="en-US"/>
          </a:p>
        </c:txPr>
      </c:legendEntry>
      <c:layout>
        <c:manualLayout>
          <c:xMode val="edge"/>
          <c:yMode val="edge"/>
          <c:x val="3.5511927246179028E-5"/>
          <c:y val="0.9436670278644842"/>
          <c:w val="0.69989161584447157"/>
          <c:h val="5.6333063507248524E-2"/>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smtClean="0"/>
              <a:t>Acid adapted </a:t>
            </a:r>
            <a:endParaRPr lang="en-ZA" dirty="0"/>
          </a:p>
        </c:rich>
      </c:tx>
      <c:layout/>
      <c:overlay val="1"/>
    </c:title>
    <c:autoTitleDeleted val="0"/>
    <c:plotArea>
      <c:layout>
        <c:manualLayout>
          <c:layoutTarget val="inner"/>
          <c:xMode val="edge"/>
          <c:yMode val="edge"/>
          <c:x val="0.23848950299216248"/>
          <c:y val="9.5899782308579984E-2"/>
          <c:w val="0.68142916246166618"/>
          <c:h val="0.77883399391280361"/>
        </c:manualLayout>
      </c:layout>
      <c:lineChart>
        <c:grouping val="standard"/>
        <c:varyColors val="0"/>
        <c:ser>
          <c:idx val="0"/>
          <c:order val="0"/>
          <c:tx>
            <c:strRef>
              <c:f>'Goat milk LP'!$B$183</c:f>
              <c:strCache>
                <c:ptCount val="1"/>
                <c:pt idx="0">
                  <c:v>SAA</c:v>
                </c:pt>
              </c:strCache>
            </c:strRef>
          </c:tx>
          <c:marker>
            <c:symbol val="diamond"/>
            <c:size val="5"/>
          </c:marker>
          <c:errBars>
            <c:errDir val="y"/>
            <c:errBarType val="both"/>
            <c:errValType val="cust"/>
            <c:noEndCap val="0"/>
            <c:plus>
              <c:numRef>
                <c:f>('Goat milk LP'!$F$183,'Goat milk LP'!$F$189,'Goat milk LP'!$F$195,'Goat milk LP'!$F$201)</c:f>
                <c:numCache>
                  <c:formatCode>General</c:formatCode>
                  <c:ptCount val="4"/>
                  <c:pt idx="0">
                    <c:v>0.14698651290349476</c:v>
                  </c:pt>
                  <c:pt idx="1">
                    <c:v>0.14788356542838788</c:v>
                  </c:pt>
                  <c:pt idx="2">
                    <c:v>0.18876530544585929</c:v>
                  </c:pt>
                  <c:pt idx="3">
                    <c:v>0.14125908552076633</c:v>
                  </c:pt>
                </c:numCache>
              </c:numRef>
            </c:plus>
            <c:minus>
              <c:numRef>
                <c:f>('Goat milk LP'!$F$183,'Goat milk LP'!$F$189,'Goat milk LP'!$F$195,'Goat milk LP'!$F$201)</c:f>
                <c:numCache>
                  <c:formatCode>General</c:formatCode>
                  <c:ptCount val="4"/>
                  <c:pt idx="0">
                    <c:v>0.14698651290349476</c:v>
                  </c:pt>
                  <c:pt idx="1">
                    <c:v>0.14788356542838788</c:v>
                  </c:pt>
                  <c:pt idx="2">
                    <c:v>0.18876530544585929</c:v>
                  </c:pt>
                  <c:pt idx="3">
                    <c:v>0.14125908552076633</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LP'!$E$183,'Goat milk LP'!$E$189,'Goat milk LP'!$E$195,'Goat milk LP'!$E$201)</c:f>
              <c:numCache>
                <c:formatCode>General</c:formatCode>
                <c:ptCount val="4"/>
                <c:pt idx="0">
                  <c:v>5.6065452646383465</c:v>
                </c:pt>
                <c:pt idx="1">
                  <c:v>5.1778400289601807</c:v>
                </c:pt>
                <c:pt idx="2">
                  <c:v>5.5786939364620434</c:v>
                </c:pt>
                <c:pt idx="3">
                  <c:v>4.2154243311286228</c:v>
                </c:pt>
              </c:numCache>
            </c:numRef>
          </c:val>
          <c:smooth val="0"/>
        </c:ser>
        <c:ser>
          <c:idx val="1"/>
          <c:order val="1"/>
          <c:tx>
            <c:strRef>
              <c:f>'Goat milk LP'!$B$185</c:f>
              <c:strCache>
                <c:ptCount val="1"/>
                <c:pt idx="0">
                  <c:v>SPAA</c:v>
                </c:pt>
              </c:strCache>
            </c:strRef>
          </c:tx>
          <c:marker>
            <c:symbol val="square"/>
            <c:size val="4"/>
          </c:marker>
          <c:errBars>
            <c:errDir val="y"/>
            <c:errBarType val="both"/>
            <c:errValType val="cust"/>
            <c:noEndCap val="0"/>
            <c:plus>
              <c:numRef>
                <c:f>('Goat milk LP'!$F$185,'Goat milk LP'!$F$191,'Goat milk LP'!$F$197,'Goat milk LP'!$F$203)</c:f>
                <c:numCache>
                  <c:formatCode>General</c:formatCode>
                  <c:ptCount val="4"/>
                  <c:pt idx="0">
                    <c:v>0.16397328235696704</c:v>
                  </c:pt>
                  <c:pt idx="1">
                    <c:v>8.0656720131854126E-2</c:v>
                  </c:pt>
                  <c:pt idx="2">
                    <c:v>0.14745605132757891</c:v>
                  </c:pt>
                  <c:pt idx="3">
                    <c:v>0.32254759409211781</c:v>
                  </c:pt>
                </c:numCache>
              </c:numRef>
            </c:plus>
            <c:minus>
              <c:numRef>
                <c:f>('Goat milk LP'!$F$185,'Goat milk LP'!$F$191,'Goat milk LP'!$F$197,'Goat milk LP'!$F$203)</c:f>
                <c:numCache>
                  <c:formatCode>General</c:formatCode>
                  <c:ptCount val="4"/>
                  <c:pt idx="0">
                    <c:v>0.16397328235696704</c:v>
                  </c:pt>
                  <c:pt idx="1">
                    <c:v>8.0656720131854126E-2</c:v>
                  </c:pt>
                  <c:pt idx="2">
                    <c:v>0.14745605132757891</c:v>
                  </c:pt>
                  <c:pt idx="3">
                    <c:v>0.32254759409211781</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LP'!$E$185,'Goat milk LP'!$E$191,'Goat milk LP'!$E$197,'Goat milk LP'!$E$203)</c:f>
              <c:numCache>
                <c:formatCode>General</c:formatCode>
                <c:ptCount val="4"/>
                <c:pt idx="0">
                  <c:v>5.5206437133015678</c:v>
                </c:pt>
                <c:pt idx="1">
                  <c:v>4.6883148086795314</c:v>
                </c:pt>
                <c:pt idx="2">
                  <c:v>4.5068902830288424</c:v>
                </c:pt>
                <c:pt idx="3">
                  <c:v>4.0652768305767868</c:v>
                </c:pt>
              </c:numCache>
            </c:numRef>
          </c:val>
          <c:smooth val="0"/>
        </c:ser>
        <c:ser>
          <c:idx val="2"/>
          <c:order val="2"/>
          <c:tx>
            <c:strRef>
              <c:f>'Goat milk LP'!$B$187</c:f>
              <c:strCache>
                <c:ptCount val="1"/>
                <c:pt idx="0">
                  <c:v>PAA</c:v>
                </c:pt>
              </c:strCache>
            </c:strRef>
          </c:tx>
          <c:marker>
            <c:symbol val="triangle"/>
            <c:size val="5"/>
          </c:marker>
          <c:errBars>
            <c:errDir val="y"/>
            <c:errBarType val="both"/>
            <c:errValType val="cust"/>
            <c:noEndCap val="0"/>
            <c:plus>
              <c:numRef>
                <c:f>('Goat milk LP'!$I$208,'Goat milk LP'!$F$193,'Goat milk LP'!$F$199,'Goat milk LP'!$F$205)</c:f>
                <c:numCache>
                  <c:formatCode>General</c:formatCode>
                  <c:ptCount val="4"/>
                  <c:pt idx="1">
                    <c:v>0.11597440777844814</c:v>
                  </c:pt>
                  <c:pt idx="2">
                    <c:v>0.18983012914265501</c:v>
                  </c:pt>
                  <c:pt idx="3">
                    <c:v>0.10744577797010925</c:v>
                  </c:pt>
                </c:numCache>
              </c:numRef>
            </c:plus>
            <c:minus>
              <c:numRef>
                <c:f>('Goat milk LP'!$I$208,'Goat milk LP'!$F$193,'Goat milk LP'!$F$199,'Goat milk LP'!$F$205)</c:f>
                <c:numCache>
                  <c:formatCode>General</c:formatCode>
                  <c:ptCount val="4"/>
                  <c:pt idx="1">
                    <c:v>0.11597440777844814</c:v>
                  </c:pt>
                  <c:pt idx="2">
                    <c:v>0.18983012914265501</c:v>
                  </c:pt>
                  <c:pt idx="3">
                    <c:v>0.10744577797010925</c:v>
                  </c:pt>
                </c:numCache>
              </c:numRef>
            </c:minus>
          </c:errBars>
          <c:cat>
            <c:numRef>
              <c:f>('Goat milk LP'!$D$183,'Goat milk LP'!$D$190,'Goat milk LP'!$D$195,'Goat milk LP'!$D$201)</c:f>
              <c:numCache>
                <c:formatCode>General</c:formatCode>
                <c:ptCount val="4"/>
                <c:pt idx="0">
                  <c:v>0</c:v>
                </c:pt>
                <c:pt idx="1">
                  <c:v>2</c:v>
                </c:pt>
                <c:pt idx="2">
                  <c:v>4</c:v>
                </c:pt>
                <c:pt idx="3">
                  <c:v>6</c:v>
                </c:pt>
              </c:numCache>
            </c:numRef>
          </c:cat>
          <c:val>
            <c:numRef>
              <c:f>('Goat milk LP'!$E$187,'Goat milk LP'!$E$193,'Goat milk LP'!$E$199,'Goat milk LP'!$E$205)</c:f>
              <c:numCache>
                <c:formatCode>General</c:formatCode>
                <c:ptCount val="4"/>
                <c:pt idx="0">
                  <c:v>5.4643300843243914</c:v>
                </c:pt>
                <c:pt idx="1">
                  <c:v>5.5912083395507031</c:v>
                </c:pt>
                <c:pt idx="2">
                  <c:v>6.5116331768483384</c:v>
                </c:pt>
                <c:pt idx="3">
                  <c:v>6.8004727486544221</c:v>
                </c:pt>
              </c:numCache>
            </c:numRef>
          </c:val>
          <c:smooth val="0"/>
        </c:ser>
        <c:dLbls>
          <c:showLegendKey val="0"/>
          <c:showVal val="0"/>
          <c:showCatName val="0"/>
          <c:showSerName val="0"/>
          <c:showPercent val="0"/>
          <c:showBubbleSize val="0"/>
        </c:dLbls>
        <c:marker val="1"/>
        <c:smooth val="0"/>
        <c:axId val="262608384"/>
        <c:axId val="262610304"/>
      </c:lineChart>
      <c:catAx>
        <c:axId val="262608384"/>
        <c:scaling>
          <c:orientation val="minMax"/>
        </c:scaling>
        <c:delete val="0"/>
        <c:axPos val="b"/>
        <c:title>
          <c:tx>
            <c:rich>
              <a:bodyPr/>
              <a:lstStyle/>
              <a:p>
                <a:pPr>
                  <a:defRPr/>
                </a:pPr>
                <a:r>
                  <a:rPr lang="en-ZA" dirty="0" smtClean="0"/>
                  <a:t>Time </a:t>
                </a:r>
                <a:r>
                  <a:rPr lang="en-ZA" dirty="0"/>
                  <a:t>(hours)</a:t>
                </a:r>
              </a:p>
            </c:rich>
          </c:tx>
          <c:layout>
            <c:manualLayout>
              <c:xMode val="edge"/>
              <c:yMode val="edge"/>
              <c:x val="0.58665498777112246"/>
              <c:y val="0.93905153371261352"/>
            </c:manualLayout>
          </c:layout>
          <c:overlay val="0"/>
        </c:title>
        <c:numFmt formatCode="General" sourceLinked="0"/>
        <c:majorTickMark val="out"/>
        <c:minorTickMark val="none"/>
        <c:tickLblPos val="nextTo"/>
        <c:crossAx val="262610304"/>
        <c:crosses val="autoZero"/>
        <c:auto val="1"/>
        <c:lblAlgn val="ctr"/>
        <c:lblOffset val="100"/>
        <c:tickLblSkip val="1"/>
        <c:noMultiLvlLbl val="0"/>
      </c:catAx>
      <c:valAx>
        <c:axId val="262610304"/>
        <c:scaling>
          <c:orientation val="minMax"/>
          <c:max val="7.5"/>
          <c:min val="4"/>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ZA" sz="1050">
                    <a:latin typeface="Times New Roman" pitchFamily="18" charset="0"/>
                    <a:cs typeface="Times New Roman" pitchFamily="18" charset="0"/>
                  </a:rPr>
                  <a:t>log</a:t>
                </a:r>
                <a:r>
                  <a:rPr lang="en-ZA" sz="1050" baseline="-25000">
                    <a:latin typeface="Times New Roman" pitchFamily="18" charset="0"/>
                    <a:cs typeface="Times New Roman" pitchFamily="18" charset="0"/>
                  </a:rPr>
                  <a:t>10 </a:t>
                </a:r>
                <a:r>
                  <a:rPr lang="en-ZA" sz="1050">
                    <a:latin typeface="Times New Roman" pitchFamily="18" charset="0"/>
                    <a:cs typeface="Times New Roman" pitchFamily="18" charset="0"/>
                  </a:rPr>
                  <a:t>counts</a:t>
                </a:r>
                <a:r>
                  <a:rPr lang="en-ZA" sz="1050" baseline="-25000">
                    <a:latin typeface="Times New Roman" pitchFamily="18" charset="0"/>
                    <a:cs typeface="Times New Roman" pitchFamily="18" charset="0"/>
                  </a:rPr>
                  <a:t> </a:t>
                </a:r>
                <a:r>
                  <a:rPr lang="en-ZA" sz="1050">
                    <a:latin typeface="Times New Roman" pitchFamily="18" charset="0"/>
                    <a:cs typeface="Times New Roman" pitchFamily="18" charset="0"/>
                  </a:rPr>
                  <a:t>(cfu/ml)</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ZA" sz="500">
                  <a:latin typeface="Times New Roman" pitchFamily="18" charset="0"/>
                  <a:cs typeface="Times New Roman" pitchFamily="18" charset="0"/>
                </a:endParaRPr>
              </a:p>
            </c:rich>
          </c:tx>
          <c:layout>
            <c:manualLayout>
              <c:xMode val="edge"/>
              <c:yMode val="edge"/>
              <c:x val="7.3980234609031775E-2"/>
              <c:y val="0.34412906727081344"/>
            </c:manualLayout>
          </c:layout>
          <c:overlay val="0"/>
        </c:title>
        <c:numFmt formatCode="General" sourceLinked="1"/>
        <c:majorTickMark val="out"/>
        <c:minorTickMark val="none"/>
        <c:tickLblPos val="nextTo"/>
        <c:spPr>
          <a:noFill/>
        </c:spPr>
        <c:crossAx val="262608384"/>
        <c:crossesAt val="1"/>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EBEBE-37AC-4EDC-B8CF-E4E3B31CC5D1}" type="datetimeFigureOut">
              <a:rPr lang="en-US" smtClean="0"/>
              <a:pPr/>
              <a:t>02-Dec-18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D52CC-EF55-46CB-BC3C-125A472D60F0}" type="slidenum">
              <a:rPr lang="en-ZA" smtClean="0"/>
              <a:pPr/>
              <a:t>‹#›</a:t>
            </a:fld>
            <a:endParaRPr lang="en-ZA"/>
          </a:p>
        </p:txBody>
      </p:sp>
    </p:spTree>
    <p:extLst>
      <p:ext uri="{BB962C8B-B14F-4D97-AF65-F5344CB8AC3E}">
        <p14:creationId xmlns:p14="http://schemas.microsoft.com/office/powerpoint/2010/main" val="137620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3D52CC-EF55-46CB-BC3C-125A472D60F0}" type="slidenum">
              <a:rPr lang="en-ZA" smtClean="0"/>
              <a:pPr/>
              <a:t>1</a:t>
            </a:fld>
            <a:endParaRPr lang="en-ZA"/>
          </a:p>
        </p:txBody>
      </p:sp>
    </p:spTree>
    <p:extLst>
      <p:ext uri="{BB962C8B-B14F-4D97-AF65-F5344CB8AC3E}">
        <p14:creationId xmlns:p14="http://schemas.microsoft.com/office/powerpoint/2010/main" val="265435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003D52CC-EF55-46CB-BC3C-125A472D60F0}" type="slidenum">
              <a:rPr lang="en-ZA" smtClean="0"/>
              <a:pPr/>
              <a:t>4</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20" name="Footer Placeholder 19"/>
          <p:cNvSpPr>
            <a:spLocks noGrp="1"/>
          </p:cNvSpPr>
          <p:nvPr>
            <p:ph type="ftr" sz="quarter" idx="11"/>
          </p:nvPr>
        </p:nvSpPr>
        <p:spPr/>
        <p:txBody>
          <a:bodyPr/>
          <a:lstStyle>
            <a:extLst/>
          </a:lstStyle>
          <a:p>
            <a:endParaRPr lang="en-ZA"/>
          </a:p>
        </p:txBody>
      </p:sp>
      <p:sp>
        <p:nvSpPr>
          <p:cNvPr id="10" name="Slide Number Placeholder 9"/>
          <p:cNvSpPr>
            <a:spLocks noGrp="1"/>
          </p:cNvSpPr>
          <p:nvPr>
            <p:ph type="sldNum" sz="quarter" idx="12"/>
          </p:nvPr>
        </p:nvSpPr>
        <p:spPr/>
        <p:txBody>
          <a:bodyPr/>
          <a:lstStyle>
            <a:extLst/>
          </a:lstStyle>
          <a:p>
            <a:fld id="{D8D50D31-6250-41CF-B3CE-2F491A827EB3}" type="slidenum">
              <a:rPr lang="en-ZA" smtClean="0"/>
              <a:pPr/>
              <a:t>‹#›</a:t>
            </a:fld>
            <a:endParaRPr lang="en-Z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D8D50D31-6250-41CF-B3CE-2F491A827EB3}" type="slidenum">
              <a:rPr lang="en-ZA" smtClean="0"/>
              <a:pPr/>
              <a:t>‹#›</a:t>
            </a:fld>
            <a:endParaRPr lang="en-Z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14B6128-C487-446C-B740-8665E796F9CD}"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14B6128-C487-446C-B740-8665E796F9CD}" type="datetimeFigureOut">
              <a:rPr lang="en-US" smtClean="0"/>
              <a:pPr/>
              <a:t>02-Dec-18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14B6128-C487-446C-B740-8665E796F9CD}" type="datetimeFigureOut">
              <a:rPr lang="en-US" smtClean="0"/>
              <a:pPr/>
              <a:t>02-Dec-18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E coli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7" name="Picture 6" descr="http://asymptotia.com/wp-images/2008/08/e_coli.jpg"/>
          <p:cNvPicPr/>
          <p:nvPr/>
        </p:nvPicPr>
        <p:blipFill>
          <a:blip r:embed="rId2" cstate="print">
            <a:lum bright="53000" contrast="-29000"/>
            <a:extLst>
              <a:ext uri="{28A0092B-C50C-407E-A947-70E740481C1C}">
                <a14:useLocalDpi xmlns:a14="http://schemas.microsoft.com/office/drawing/2010/main" val="0"/>
              </a:ext>
            </a:extLst>
          </a:blip>
          <a:srcRect/>
          <a:stretch>
            <a:fillRect/>
          </a:stretch>
        </p:blipFill>
        <p:spPr bwMode="auto">
          <a:xfrm>
            <a:off x="1000100" y="1571612"/>
            <a:ext cx="8143900" cy="52863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B6128-C487-446C-B740-8665E796F9CD}" type="datetimeFigureOut">
              <a:rPr lang="en-US" smtClean="0"/>
              <a:pPr/>
              <a:t>02-Dec-18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B6128-C487-446C-B740-8665E796F9CD}"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B6128-C487-446C-B740-8665E796F9CD}"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4B6128-C487-446C-B740-8665E796F9CD}"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6E7CA8-411F-4786-9681-061032D01121}" type="slidenum">
              <a:rPr lang="en-ZA" smtClean="0"/>
              <a:pPr/>
              <a:t>‹#›</a:t>
            </a:fld>
            <a:endParaRPr lang="en-Z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027EFE7-48ED-4208-AAD7-C6176B509225}"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027EFE7-48ED-4208-AAD7-C6176B509225}" type="datetimeFigureOut">
              <a:rPr lang="en-US" smtClean="0"/>
              <a:pPr/>
              <a:t>02-Dec-18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00B8F2F-595D-4B27-8390-9A251AB7C302}" type="datetimeFigureOut">
              <a:rPr lang="en-US" smtClean="0"/>
              <a:pPr/>
              <a:t>02-Dec-18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8D50D31-6250-41CF-B3CE-2F491A827EB3}" type="slidenum">
              <a:rPr lang="en-ZA" smtClean="0"/>
              <a:pPr/>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027EFE7-48ED-4208-AAD7-C6176B509225}" type="datetimeFigureOut">
              <a:rPr lang="en-US" smtClean="0"/>
              <a:pPr/>
              <a:t>02-Dec-18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7EFE7-48ED-4208-AAD7-C6176B509225}"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7EFE7-48ED-4208-AAD7-C6176B509225}" type="datetimeFigureOut">
              <a:rPr lang="en-US" smtClean="0"/>
              <a:pPr/>
              <a:t>02-Dec-18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27EFE7-48ED-4208-AAD7-C6176B509225}" type="datetimeFigureOut">
              <a:rPr lang="en-US" smtClean="0"/>
              <a:pPr/>
              <a:t>02-Dec-18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30785B-7AC4-48EB-8A0B-A73DCCD63890}"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D8D50D31-6250-41CF-B3CE-2F491A827EB3}" type="slidenum">
              <a:rPr lang="en-ZA" smtClean="0"/>
              <a:pPr/>
              <a:t>‹#›</a:t>
            </a:fld>
            <a:endParaRPr lang="en-Z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7" name="Picture 6" descr="http://asymptotia.com/wp-images/2008/08/e_coli.jpg"/>
          <p:cNvPicPr/>
          <p:nvPr userDrawn="1"/>
        </p:nvPicPr>
        <p:blipFill>
          <a:blip r:embed="rId2" cstate="print">
            <a:lum bright="78000" contrast="-76000"/>
            <a:extLst>
              <a:ext uri="{28A0092B-C50C-407E-A947-70E740481C1C}">
                <a14:useLocalDpi xmlns:a14="http://schemas.microsoft.com/office/drawing/2010/main" val="0"/>
              </a:ext>
            </a:extLst>
          </a:blip>
          <a:srcRect/>
          <a:stretch>
            <a:fillRect/>
          </a:stretch>
        </p:blipFill>
        <p:spPr bwMode="auto">
          <a:xfrm>
            <a:off x="1000100" y="0"/>
            <a:ext cx="8143900" cy="6858000"/>
          </a:xfrm>
          <a:prstGeom prst="rect">
            <a:avLst/>
          </a:prstGeom>
          <a:noFill/>
          <a:ln>
            <a:noFill/>
          </a:ln>
        </p:spPr>
      </p:pic>
      <p:pic>
        <p:nvPicPr>
          <p:cNvPr id="8" name="Picture 6" descr="http://t2.gstatic.com/images?q=tbn:ANd9GcSNtDChPbg6UYk8JjlOgQYF6rE7vapz2ExqtX_t6vcxwHO1BD0N"/>
          <p:cNvPicPr>
            <a:picLocks noChangeAspect="1" noChangeArrowheads="1"/>
          </p:cNvPicPr>
          <p:nvPr userDrawn="1"/>
        </p:nvPicPr>
        <p:blipFill>
          <a:blip r:embed="rId3" cstate="print"/>
          <a:srcRect/>
          <a:stretch>
            <a:fillRect/>
          </a:stretch>
        </p:blipFill>
        <p:spPr bwMode="auto">
          <a:xfrm>
            <a:off x="5072002" y="6357958"/>
            <a:ext cx="4071998" cy="500042"/>
          </a:xfrm>
          <a:prstGeom prst="rect">
            <a:avLst/>
          </a:prstGeom>
          <a:noFill/>
        </p:spPr>
      </p:pic>
      <p:pic>
        <p:nvPicPr>
          <p:cNvPr id="35844" name="Picture 4" descr="http://web.up.ac.za/sitefiles/Image/48/2055/voedelwetenskappe.jpg.gif"/>
          <p:cNvPicPr>
            <a:picLocks noChangeAspect="1" noChangeArrowheads="1"/>
          </p:cNvPicPr>
          <p:nvPr userDrawn="1"/>
        </p:nvPicPr>
        <p:blipFill>
          <a:blip r:embed="rId4" cstate="print"/>
          <a:srcRect/>
          <a:stretch>
            <a:fillRect/>
          </a:stretch>
        </p:blipFill>
        <p:spPr bwMode="auto">
          <a:xfrm>
            <a:off x="642910" y="5929306"/>
            <a:ext cx="1714512" cy="928694"/>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0B8F2F-595D-4B27-8390-9A251AB7C302}" type="datetimeFigureOut">
              <a:rPr lang="en-US" smtClean="0"/>
              <a:pPr/>
              <a:t>02-Dec-18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D8D50D31-6250-41CF-B3CE-2F491A827EB3}"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00B8F2F-595D-4B27-8390-9A251AB7C302}" type="datetimeFigureOut">
              <a:rPr lang="en-US" smtClean="0"/>
              <a:pPr/>
              <a:t>02-Dec-18</a:t>
            </a:fld>
            <a:endParaRPr lang="en-Z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8D50D31-6250-41CF-B3CE-2F491A827EB3}" type="slidenum">
              <a:rPr lang="en-ZA" smtClean="0"/>
              <a:pPr/>
              <a:t>‹#›</a:t>
            </a:fld>
            <a:endParaRPr lang="en-Z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B6128-C487-446C-B740-8665E796F9CD}" type="datetimeFigureOut">
              <a:rPr lang="en-US" smtClean="0"/>
              <a:pPr/>
              <a:t>02-Dec-18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E7CA8-411F-4786-9681-061032D01121}"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7EFE7-48ED-4208-AAD7-C6176B509225}" type="datetimeFigureOut">
              <a:rPr lang="en-US" smtClean="0"/>
              <a:pPr/>
              <a:t>02-Dec-18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0785B-7AC4-48EB-8A0B-A73DCCD63890}"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476672"/>
            <a:ext cx="8784976" cy="5693866"/>
          </a:xfrm>
          <a:prstGeom prst="rect">
            <a:avLst/>
          </a:prstGeom>
        </p:spPr>
        <p:txBody>
          <a:bodyPr wrap="square">
            <a:spAutoFit/>
          </a:bodyPr>
          <a:lstStyle/>
          <a:p>
            <a:r>
              <a:rPr lang="en-US" sz="2800" dirty="0" smtClean="0">
                <a:latin typeface="Algerian" panose="04020705040A02060702" pitchFamily="82" charset="0"/>
                <a:ea typeface="Calibri"/>
              </a:rPr>
              <a:t>			    Presented </a:t>
            </a:r>
          </a:p>
          <a:p>
            <a:pPr algn="ctr"/>
            <a:endParaRPr lang="en-US" sz="2800" dirty="0" smtClean="0">
              <a:latin typeface="Algerian" panose="04020705040A02060702" pitchFamily="82" charset="0"/>
              <a:ea typeface="Calibri"/>
            </a:endParaRPr>
          </a:p>
          <a:p>
            <a:pPr algn="ctr"/>
            <a:endParaRPr lang="en-US" sz="2800" dirty="0">
              <a:latin typeface="Algerian" panose="04020705040A02060702" pitchFamily="82" charset="0"/>
              <a:ea typeface="Calibri"/>
            </a:endParaRPr>
          </a:p>
          <a:p>
            <a:pPr algn="ctr"/>
            <a:r>
              <a:rPr lang="en-US" sz="3200" b="1" dirty="0" smtClean="0">
                <a:latin typeface="Agency FB" panose="020B0503020202020204" pitchFamily="34" charset="0"/>
                <a:ea typeface="Calibri"/>
              </a:rPr>
              <a:t>By</a:t>
            </a:r>
            <a:r>
              <a:rPr lang="en-US" sz="3200" b="1" dirty="0" smtClean="0">
                <a:latin typeface="Algerian" panose="04020705040A02060702" pitchFamily="82" charset="0"/>
                <a:ea typeface="Calibri"/>
              </a:rPr>
              <a:t> </a:t>
            </a:r>
          </a:p>
          <a:p>
            <a:pPr algn="ctr"/>
            <a:endParaRPr lang="en-US" sz="2800" dirty="0" smtClean="0">
              <a:latin typeface="Algerian" panose="04020705040A02060702" pitchFamily="82" charset="0"/>
              <a:ea typeface="Calibri"/>
            </a:endParaRPr>
          </a:p>
          <a:p>
            <a:pPr algn="ctr"/>
            <a:r>
              <a:rPr lang="en-US" sz="2800" dirty="0" smtClean="0">
                <a:latin typeface="Arial Black" panose="020B0A04020102020204" pitchFamily="34" charset="0"/>
                <a:ea typeface="Calibri"/>
              </a:rPr>
              <a:t>FAYEMI, OLANREWAJU </a:t>
            </a:r>
            <a:r>
              <a:rPr lang="en-US" sz="2800" dirty="0" smtClean="0">
                <a:latin typeface="Arial Black" panose="020B0A04020102020204" pitchFamily="34" charset="0"/>
                <a:ea typeface="Calibri"/>
              </a:rPr>
              <a:t>EMMANUEL</a:t>
            </a:r>
            <a:endParaRPr lang="en-US" sz="2800" dirty="0">
              <a:latin typeface="Algerian" panose="04020705040A02060702" pitchFamily="82" charset="0"/>
              <a:ea typeface="Calibri"/>
            </a:endParaRPr>
          </a:p>
          <a:p>
            <a:pPr algn="ctr"/>
            <a:r>
              <a:rPr lang="en-US" sz="3200" b="1" dirty="0">
                <a:latin typeface="Agency FB" panose="020B0503020202020204" pitchFamily="34" charset="0"/>
                <a:ea typeface="Calibri"/>
              </a:rPr>
              <a:t>at </a:t>
            </a:r>
            <a:endParaRPr lang="en-US" sz="3200" b="1" dirty="0" smtClean="0">
              <a:latin typeface="Agency FB" panose="020B0503020202020204" pitchFamily="34" charset="0"/>
              <a:ea typeface="Calibri"/>
            </a:endParaRPr>
          </a:p>
          <a:p>
            <a:pPr algn="ctr"/>
            <a:endParaRPr lang="en-US" sz="3200" dirty="0">
              <a:latin typeface="Algerian" panose="04020705040A02060702" pitchFamily="82" charset="0"/>
              <a:ea typeface="Calibri"/>
            </a:endParaRPr>
          </a:p>
          <a:p>
            <a:pPr algn="just"/>
            <a:r>
              <a:rPr lang="en-US" sz="3200" dirty="0" smtClean="0">
                <a:latin typeface="Agency FB" panose="020B0503020202020204" pitchFamily="34" charset="0"/>
                <a:ea typeface="Calibri"/>
              </a:rPr>
              <a:t>South </a:t>
            </a:r>
            <a:r>
              <a:rPr lang="en-US" sz="3200" dirty="0">
                <a:latin typeface="Agency FB" panose="020B0503020202020204" pitchFamily="34" charset="0"/>
                <a:ea typeface="Calibri"/>
              </a:rPr>
              <a:t>African Society of Dairy Technology 46</a:t>
            </a:r>
            <a:r>
              <a:rPr lang="en-US" sz="3200" baseline="30000" dirty="0">
                <a:latin typeface="Agency FB" panose="020B0503020202020204" pitchFamily="34" charset="0"/>
                <a:ea typeface="Calibri"/>
              </a:rPr>
              <a:t>th</a:t>
            </a:r>
            <a:r>
              <a:rPr lang="en-US" sz="3200" dirty="0">
                <a:latin typeface="Agency FB" panose="020B0503020202020204" pitchFamily="34" charset="0"/>
                <a:ea typeface="Calibri"/>
              </a:rPr>
              <a:t> </a:t>
            </a:r>
            <a:r>
              <a:rPr lang="en-US" sz="3200" i="1" dirty="0">
                <a:latin typeface="Agency FB" panose="020B0503020202020204" pitchFamily="34" charset="0"/>
                <a:ea typeface="Calibri"/>
              </a:rPr>
              <a:t>Annual General Meeting and Symposium on Food Safety and Security</a:t>
            </a:r>
            <a:r>
              <a:rPr lang="en-US" sz="3200" dirty="0">
                <a:latin typeface="Agency FB" panose="020B0503020202020204" pitchFamily="34" charset="0"/>
                <a:ea typeface="Calibri"/>
              </a:rPr>
              <a:t>: </a:t>
            </a:r>
            <a:r>
              <a:rPr lang="en-US" sz="3200" i="1" dirty="0">
                <a:latin typeface="Agency FB" panose="020B0503020202020204" pitchFamily="34" charset="0"/>
                <a:ea typeface="Calibri"/>
              </a:rPr>
              <a:t>A dairy perspective</a:t>
            </a:r>
            <a:r>
              <a:rPr lang="en-US" sz="3200" dirty="0">
                <a:latin typeface="Agency FB" panose="020B0503020202020204" pitchFamily="34" charset="0"/>
                <a:ea typeface="Calibri"/>
              </a:rPr>
              <a:t>. </a:t>
            </a:r>
            <a:r>
              <a:rPr lang="en-US" sz="3200" dirty="0" smtClean="0">
                <a:latin typeface="Agency FB" panose="020B0503020202020204" pitchFamily="34" charset="0"/>
                <a:ea typeface="Calibri"/>
              </a:rPr>
              <a:t>(</a:t>
            </a:r>
            <a:r>
              <a:rPr lang="en-US" sz="3200" dirty="0">
                <a:latin typeface="Agency FB" panose="020B0503020202020204" pitchFamily="34" charset="0"/>
                <a:ea typeface="Calibri"/>
              </a:rPr>
              <a:t>16th – 19th </a:t>
            </a:r>
            <a:r>
              <a:rPr lang="en-US" sz="3200" dirty="0" smtClean="0">
                <a:latin typeface="Agency FB" panose="020B0503020202020204" pitchFamily="34" charset="0"/>
                <a:ea typeface="Calibri"/>
              </a:rPr>
              <a:t>April, 2013), </a:t>
            </a:r>
            <a:r>
              <a:rPr lang="en-ZA" sz="3200" dirty="0" err="1">
                <a:latin typeface="Agency FB" panose="020B0503020202020204" pitchFamily="34" charset="0"/>
                <a:ea typeface="Calibri"/>
              </a:rPr>
              <a:t>Khaya</a:t>
            </a:r>
            <a:r>
              <a:rPr lang="en-ZA" sz="3200" dirty="0">
                <a:latin typeface="Agency FB" panose="020B0503020202020204" pitchFamily="34" charset="0"/>
                <a:ea typeface="Calibri"/>
              </a:rPr>
              <a:t> </a:t>
            </a:r>
            <a:r>
              <a:rPr lang="en-ZA" sz="3200" dirty="0" err="1">
                <a:latin typeface="Agency FB" panose="020B0503020202020204" pitchFamily="34" charset="0"/>
                <a:ea typeface="Calibri"/>
              </a:rPr>
              <a:t>Ibhubesi</a:t>
            </a:r>
            <a:r>
              <a:rPr lang="en-ZA" sz="3200" dirty="0">
                <a:latin typeface="Agency FB" panose="020B0503020202020204" pitchFamily="34" charset="0"/>
                <a:ea typeface="Calibri"/>
              </a:rPr>
              <a:t>, Parys Free State, </a:t>
            </a:r>
            <a:r>
              <a:rPr lang="en-ZA" sz="3200" b="1" dirty="0">
                <a:latin typeface="Agency FB" panose="020B0503020202020204" pitchFamily="34" charset="0"/>
                <a:ea typeface="Calibri"/>
              </a:rPr>
              <a:t>South Africa</a:t>
            </a:r>
            <a:endParaRPr lang="en-GB" sz="3200" b="1" dirty="0">
              <a:latin typeface="Agency FB" panose="020B0503020202020204" pitchFamily="34" charset="0"/>
            </a:endParaRPr>
          </a:p>
        </p:txBody>
      </p:sp>
    </p:spTree>
    <p:extLst>
      <p:ext uri="{BB962C8B-B14F-4D97-AF65-F5344CB8AC3E}">
        <p14:creationId xmlns:p14="http://schemas.microsoft.com/office/powerpoint/2010/main" val="316772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142976" y="857232"/>
          <a:ext cx="7858180"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14546" y="5929330"/>
            <a:ext cx="5786462" cy="338554"/>
          </a:xfrm>
          <a:prstGeom prst="rect">
            <a:avLst/>
          </a:prstGeom>
        </p:spPr>
        <p:txBody>
          <a:bodyPr wrap="square">
            <a:spAutoFit/>
          </a:bodyPr>
          <a:lstStyle/>
          <a:p>
            <a:r>
              <a:rPr lang="en-ZA" sz="1600" b="1" dirty="0" smtClean="0">
                <a:latin typeface="Times New Roman" pitchFamily="18" charset="0"/>
                <a:cs typeface="Times New Roman" pitchFamily="18" charset="0"/>
              </a:rPr>
              <a:t>Survival of environmental </a:t>
            </a:r>
            <a:r>
              <a:rPr lang="en-ZA" sz="1600" b="1" i="1" dirty="0" smtClean="0">
                <a:latin typeface="Times New Roman" pitchFamily="18" charset="0"/>
                <a:cs typeface="Times New Roman" pitchFamily="18" charset="0"/>
              </a:rPr>
              <a:t>E .coli</a:t>
            </a:r>
            <a:r>
              <a:rPr lang="en-ZA" sz="1600" b="1" dirty="0" smtClean="0">
                <a:latin typeface="Times New Roman" pitchFamily="18" charset="0"/>
                <a:cs typeface="Times New Roman" pitchFamily="18" charset="0"/>
              </a:rPr>
              <a:t> in TS Broth at pH 4.5</a:t>
            </a:r>
            <a:endParaRPr lang="en-ZA" sz="1600" b="1" dirty="0">
              <a:latin typeface="Times New Roman" pitchFamily="18" charset="0"/>
              <a:cs typeface="Times New Roman" pitchFamily="18" charset="0"/>
            </a:endParaRPr>
          </a:p>
        </p:txBody>
      </p:sp>
      <p:sp>
        <p:nvSpPr>
          <p:cNvPr id="4" name="Title 1"/>
          <p:cNvSpPr txBox="1">
            <a:spLocks/>
          </p:cNvSpPr>
          <p:nvPr/>
        </p:nvSpPr>
        <p:spPr>
          <a:xfrm>
            <a:off x="1142976" y="116632"/>
            <a:ext cx="7498080" cy="836712"/>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0" i="0" u="none" strike="noStrike" kern="1200" cap="none" spc="0" normalizeH="0" baseline="0" noProof="0" dirty="0" smtClean="0">
                <a:ln>
                  <a:noFill/>
                </a:ln>
                <a:solidFill>
                  <a:srgbClr val="0000FF"/>
                </a:solidFill>
                <a:effectLst>
                  <a:outerShdw blurRad="50000" dist="30000" dir="5400000" algn="tl" rotWithShape="0">
                    <a:srgbClr val="000000">
                      <a:alpha val="30000"/>
                    </a:srgbClr>
                  </a:outerShdw>
                </a:effectLst>
                <a:uLnTx/>
                <a:uFillTx/>
                <a:latin typeface="+mj-lt"/>
                <a:ea typeface="+mj-ea"/>
                <a:cs typeface="+mj-cs"/>
              </a:rPr>
              <a:t>Results </a:t>
            </a:r>
            <a:endParaRPr kumimoji="0" lang="en-ZA" sz="4000" b="0" i="0" u="none" strike="noStrike" kern="1200" cap="none" spc="0" normalizeH="0" baseline="0" noProof="0" dirty="0">
              <a:ln>
                <a:noFill/>
              </a:ln>
              <a:solidFill>
                <a:srgbClr val="0000FF"/>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6367054"/>
            <a:ext cx="7488832" cy="476672"/>
          </a:xfrm>
        </p:spPr>
        <p:txBody>
          <a:bodyPr>
            <a:normAutofit/>
          </a:bodyPr>
          <a:lstStyle/>
          <a:p>
            <a:pPr algn="just"/>
            <a:r>
              <a:rPr lang="en-ZA" sz="1200" b="1" dirty="0" smtClean="0">
                <a:solidFill>
                  <a:schemeClr val="tx1"/>
                </a:solidFill>
                <a:latin typeface="Times New Roman" pitchFamily="18" charset="0"/>
                <a:cs typeface="Times New Roman" pitchFamily="18" charset="0"/>
              </a:rPr>
              <a:t>CHANGES IN THE PH DURING THE FERMENTATION OF GOAT’S MILK</a:t>
            </a:r>
            <a:br>
              <a:rPr lang="en-ZA" sz="1200" b="1" dirty="0" smtClean="0">
                <a:solidFill>
                  <a:schemeClr val="tx1"/>
                </a:solidFill>
                <a:latin typeface="Times New Roman" pitchFamily="18" charset="0"/>
                <a:cs typeface="Times New Roman" pitchFamily="18" charset="0"/>
              </a:rPr>
            </a:br>
            <a:r>
              <a:rPr lang="en-ZA" sz="1100" b="1" baseline="0" dirty="0" smtClean="0">
                <a:solidFill>
                  <a:schemeClr val="tx1"/>
                </a:solidFill>
                <a:latin typeface="Times New Roman" pitchFamily="18" charset="0"/>
                <a:cs typeface="Times New Roman" pitchFamily="18" charset="0"/>
              </a:rPr>
              <a:t>	</a:t>
            </a:r>
            <a:endParaRPr lang="en-ZA" sz="1200" b="1" dirty="0">
              <a:solidFill>
                <a:schemeClr val="tx1"/>
              </a:solidFill>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2987552185"/>
              </p:ext>
            </p:extLst>
          </p:nvPr>
        </p:nvGraphicFramePr>
        <p:xfrm>
          <a:off x="1042987" y="476672"/>
          <a:ext cx="7921501" cy="5976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071538" y="0"/>
          <a:ext cx="7858180" cy="5429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539552" y="5661248"/>
            <a:ext cx="8073826" cy="764704"/>
          </a:xfrm>
        </p:spPr>
        <p:txBody>
          <a:bodyPr>
            <a:normAutofit/>
          </a:bodyPr>
          <a:lstStyle/>
          <a:p>
            <a:pPr algn="just"/>
            <a:r>
              <a:rPr lang="en-ZA" sz="1200" b="1" dirty="0" smtClean="0">
                <a:solidFill>
                  <a:schemeClr val="tx1"/>
                </a:solidFill>
                <a:latin typeface="Times New Roman" pitchFamily="18" charset="0"/>
                <a:cs typeface="Times New Roman" pitchFamily="18" charset="0"/>
              </a:rPr>
              <a:t>CHANGES IN THE TITRATABLE ACIDITY DURING THE FERMENTATION OF GOAT’S MILK.</a:t>
            </a:r>
            <a:br>
              <a:rPr lang="en-ZA" sz="1200" b="1" dirty="0" smtClean="0">
                <a:solidFill>
                  <a:schemeClr val="tx1"/>
                </a:solidFill>
                <a:latin typeface="Times New Roman" pitchFamily="18" charset="0"/>
                <a:cs typeface="Times New Roman" pitchFamily="18" charset="0"/>
              </a:rPr>
            </a:br>
            <a:endParaRPr lang="en-ZA" sz="1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5148064" y="476672"/>
          <a:ext cx="3995936" cy="5616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1043608" y="548680"/>
          <a:ext cx="5976664"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2737" y="6093296"/>
            <a:ext cx="8892480" cy="524030"/>
          </a:xfrm>
          <a:prstGeom prst="rect">
            <a:avLst/>
          </a:prstGeom>
        </p:spPr>
        <p:txBody>
          <a:bodyPr anchor="ctr">
            <a:normAutofit fontScale="85000"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ZA" sz="1400" b="1" dirty="0" smtClean="0">
                <a:latin typeface="Times New Roman" pitchFamily="18" charset="0"/>
                <a:ea typeface="+mj-ea"/>
                <a:cs typeface="Times New Roman" pitchFamily="18" charset="0"/>
              </a:rPr>
              <a:t>GROWTH OF STARTER CULTURES AND </a:t>
            </a:r>
            <a:r>
              <a:rPr lang="en-ZA" sz="1400" b="1" i="1" dirty="0" smtClean="0">
                <a:latin typeface="Times New Roman" pitchFamily="18" charset="0"/>
                <a:ea typeface="+mj-ea"/>
                <a:cs typeface="Times New Roman" pitchFamily="18" charset="0"/>
              </a:rPr>
              <a:t>L. PLANTARUM </a:t>
            </a:r>
            <a:r>
              <a:rPr lang="en-ZA" sz="1400" b="1" dirty="0" smtClean="0">
                <a:latin typeface="Times New Roman" pitchFamily="18" charset="0"/>
                <a:ea typeface="+mj-ea"/>
                <a:cs typeface="Times New Roman" pitchFamily="18" charset="0"/>
              </a:rPr>
              <a:t>(B411) D</a:t>
            </a:r>
            <a: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URING THE FERMENTATION OF GOAT’S MILK </a:t>
            </a:r>
            <a:b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br>
            <a:endParaRPr kumimoji="0" lang="en-ZA" sz="1400" b="1" i="0" u="none" strike="noStrike" kern="1200" cap="none" spc="0" normalizeH="0" baseline="0" noProof="0" dirty="0">
              <a:ln>
                <a:noFill/>
              </a:ln>
              <a:solidFill>
                <a:schemeClr val="tx1"/>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779912" y="332656"/>
          <a:ext cx="5112568" cy="525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714348" y="357166"/>
          <a:ext cx="4357718" cy="487203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23528" y="5733256"/>
            <a:ext cx="8607330" cy="524030"/>
          </a:xfrm>
          <a:prstGeom prst="rect">
            <a:avLst/>
          </a:prstGeom>
        </p:spPr>
        <p:txBody>
          <a:bodyPr anchor="ctr">
            <a:normAutofit fontScale="85000"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 SURVIVAL OF</a:t>
            </a:r>
            <a:r>
              <a:rPr kumimoji="0" lang="en-ZA" sz="1400" b="1" i="0" u="none" strike="noStrike" kern="1200" cap="none" spc="0" normalizeH="0" noProof="0" dirty="0" smtClean="0">
                <a:ln>
                  <a:noFill/>
                </a:ln>
                <a:solidFill>
                  <a:schemeClr val="tx1"/>
                </a:solidFill>
                <a:uLnTx/>
                <a:uFillTx/>
                <a:latin typeface="Times New Roman" pitchFamily="18" charset="0"/>
                <a:ea typeface="+mj-ea"/>
                <a:cs typeface="Times New Roman" pitchFamily="18" charset="0"/>
              </a:rPr>
              <a:t> A</a:t>
            </a:r>
            <a: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CID </a:t>
            </a:r>
            <a:r>
              <a:rPr lang="en-ZA" sz="1400" b="1" dirty="0" smtClean="0">
                <a:latin typeface="Times New Roman" pitchFamily="18" charset="0"/>
                <a:ea typeface="+mj-ea"/>
                <a:cs typeface="Times New Roman" pitchFamily="18" charset="0"/>
              </a:rPr>
              <a:t>A</a:t>
            </a:r>
            <a: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DAPTED (AA)</a:t>
            </a:r>
            <a:r>
              <a:rPr kumimoji="0" lang="en-ZA" sz="1400" b="1" i="0" u="none" strike="noStrike" kern="1200" cap="none" spc="0" normalizeH="0" noProof="0" dirty="0" smtClean="0">
                <a:ln>
                  <a:noFill/>
                </a:ln>
                <a:solidFill>
                  <a:schemeClr val="tx1"/>
                </a:solidFill>
                <a:uLnTx/>
                <a:uFillTx/>
                <a:latin typeface="Times New Roman" pitchFamily="18" charset="0"/>
                <a:ea typeface="+mj-ea"/>
                <a:cs typeface="Times New Roman" pitchFamily="18" charset="0"/>
              </a:rPr>
              <a:t> </a:t>
            </a:r>
            <a:r>
              <a:rPr lang="en-ZA" sz="1400" b="1" dirty="0" smtClean="0">
                <a:latin typeface="Times New Roman" pitchFamily="18" charset="0"/>
                <a:ea typeface="+mj-ea"/>
                <a:cs typeface="Times New Roman" pitchFamily="18" charset="0"/>
              </a:rPr>
              <a:t>A</a:t>
            </a:r>
            <a:r>
              <a:rPr kumimoji="0" lang="en-ZA" sz="1400" b="1" i="0" u="none" strike="noStrike" kern="1200" cap="none" spc="0" normalizeH="0" noProof="0" dirty="0" smtClean="0">
                <a:ln>
                  <a:noFill/>
                </a:ln>
                <a:solidFill>
                  <a:schemeClr val="tx1"/>
                </a:solidFill>
                <a:uLnTx/>
                <a:uFillTx/>
                <a:latin typeface="Times New Roman" pitchFamily="18" charset="0"/>
                <a:ea typeface="+mj-ea"/>
                <a:cs typeface="Times New Roman" pitchFamily="18" charset="0"/>
              </a:rPr>
              <a:t>ND NON ADAPTED </a:t>
            </a:r>
            <a:r>
              <a:rPr kumimoji="0" lang="en-ZA" sz="1400" b="1" i="1" u="none" strike="noStrike" kern="1200" cap="none" spc="0" normalizeH="0" noProof="0" dirty="0" smtClean="0">
                <a:ln>
                  <a:noFill/>
                </a:ln>
                <a:solidFill>
                  <a:schemeClr val="tx1"/>
                </a:solidFill>
                <a:uLnTx/>
                <a:uFillTx/>
                <a:latin typeface="Times New Roman" pitchFamily="18" charset="0"/>
                <a:ea typeface="+mj-ea"/>
                <a:cs typeface="Times New Roman" pitchFamily="18" charset="0"/>
              </a:rPr>
              <a:t>E COLI </a:t>
            </a:r>
            <a:r>
              <a:rPr lang="en-ZA" sz="1400" b="1" dirty="0" smtClean="0">
                <a:latin typeface="Times New Roman" pitchFamily="18" charset="0"/>
                <a:ea typeface="+mj-ea"/>
                <a:cs typeface="Times New Roman" pitchFamily="18" charset="0"/>
              </a:rPr>
              <a:t>D</a:t>
            </a:r>
            <a: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URING THE FERMENTATION OF GOAT’S MILK </a:t>
            </a:r>
            <a:br>
              <a:rPr kumimoji="0" lang="en-ZA" sz="1400" b="1"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br>
            <a:endParaRPr kumimoji="0" lang="en-ZA" sz="1400" b="1" i="0" u="none" strike="noStrike" kern="1200" cap="none" spc="0" normalizeH="0" baseline="0" noProof="0" dirty="0">
              <a:ln>
                <a:noFill/>
              </a:ln>
              <a:solidFill>
                <a:schemeClr val="tx1"/>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043608" y="714356"/>
            <a:ext cx="763284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ZA"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preliminary results from this study indicate that:</a:t>
            </a:r>
            <a:endParaRPr kumimoji="0" lang="en-ZA"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Fermentation of the goat’s milk with a single strain of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plantarum</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does not ensure the safety of the product as it allows the survival of both acid adapted and non-adapted </a:t>
            </a:r>
            <a:r>
              <a:rPr kumimoji="0" lang="en-ZA"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toxigenic</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 </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strains;</a:t>
            </a:r>
          </a:p>
          <a:p>
            <a:pPr marL="0" marR="0" lvl="0" indent="0" algn="just" defTabSz="914400" rtl="0" eaLnBrk="0" fontAlgn="base" latinLnBrk="0" hangingPunct="0">
              <a:spcBef>
                <a:spcPct val="0"/>
              </a:spcBef>
              <a:spcAft>
                <a:spcPct val="0"/>
              </a:spcAft>
              <a:buClrTx/>
              <a:buSzTx/>
              <a:tabLst/>
            </a:pPr>
            <a:endParaRPr kumimoji="0" lang="en-ZA" b="1"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pPr>
            <a:r>
              <a:rPr lang="en-ZA" sz="2400" b="1" dirty="0" smtClean="0">
                <a:latin typeface="Times New Roman" pitchFamily="18" charset="0"/>
                <a:ea typeface="Calibri" pitchFamily="34" charset="0"/>
                <a:cs typeface="Times New Roman" pitchFamily="18" charset="0"/>
              </a:rPr>
              <a:t> 	I</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nhibition of acid adapted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strains can be achieved in fermented </a:t>
            </a:r>
            <a:r>
              <a:rPr lang="en-ZA" sz="2400" b="1" dirty="0">
                <a:solidFill>
                  <a:prstClr val="black"/>
                </a:solidFill>
                <a:latin typeface="Times New Roman" pitchFamily="18" charset="0"/>
                <a:ea typeface="Calibri" pitchFamily="34" charset="0"/>
                <a:cs typeface="Times New Roman" pitchFamily="18" charset="0"/>
              </a:rPr>
              <a:t>goat’s </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milk through fermentation of the product with the combination of starter cultures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bulgaricus </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thermophilus</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ZA"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plantarum</a:t>
            </a: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spcBef>
                <a:spcPct val="0"/>
              </a:spcBef>
              <a:spcAft>
                <a:spcPct val="0"/>
              </a:spcAft>
              <a:buClrTx/>
              <a:buSzTx/>
              <a:tabLst/>
            </a:pPr>
            <a:endParaRPr kumimoji="0" lang="en-ZA"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tabLst/>
            </a:pPr>
            <a:endParaRPr kumimoji="0" lang="en-ZA"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1643042" y="0"/>
            <a:ext cx="5857916" cy="646331"/>
          </a:xfrm>
          <a:prstGeom prst="rect">
            <a:avLst/>
          </a:prstGeom>
        </p:spPr>
        <p:txBody>
          <a:bodyPr wrap="square">
            <a:spAutoFit/>
          </a:bodyPr>
          <a:lstStyle/>
          <a:p>
            <a:pPr lvl="0" algn="ctr" fontAlgn="base">
              <a:spcBef>
                <a:spcPct val="0"/>
              </a:spcBef>
              <a:spcAft>
                <a:spcPct val="0"/>
              </a:spcAft>
            </a:pPr>
            <a:r>
              <a:rPr kumimoji="0" lang="en-ZA" sz="3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Conclusions</a:t>
            </a:r>
            <a:r>
              <a:rPr kumimoji="0" lang="en-ZA"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Z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F:\PhD\Pictorial materials\Picture1.png"/>
          <p:cNvPicPr>
            <a:picLocks noChangeAspect="1" noChangeArrowheads="1"/>
          </p:cNvPicPr>
          <p:nvPr/>
        </p:nvPicPr>
        <p:blipFill>
          <a:blip r:embed="rId2" cstate="print"/>
          <a:srcRect/>
          <a:stretch>
            <a:fillRect/>
          </a:stretch>
        </p:blipFill>
        <p:spPr bwMode="auto">
          <a:xfrm>
            <a:off x="0" y="-27384"/>
            <a:ext cx="9144000" cy="7200800"/>
          </a:xfrm>
          <a:prstGeom prst="rect">
            <a:avLst/>
          </a:prstGeom>
          <a:noFill/>
        </p:spPr>
      </p:pic>
      <p:pic>
        <p:nvPicPr>
          <p:cNvPr id="5126" name="Picture 6" descr="http://t2.gstatic.com/images?q=tbn:ANd9GcT2PAOCzClGWHisHEUX2rpcHo_PyzyDx_HmZAkxxy7zDiQbQxas"/>
          <p:cNvPicPr>
            <a:picLocks noChangeAspect="1" noChangeArrowheads="1"/>
          </p:cNvPicPr>
          <p:nvPr/>
        </p:nvPicPr>
        <p:blipFill>
          <a:blip r:embed="rId3" cstate="print"/>
          <a:srcRect/>
          <a:stretch>
            <a:fillRect/>
          </a:stretch>
        </p:blipFill>
        <p:spPr bwMode="auto">
          <a:xfrm>
            <a:off x="1115616" y="476673"/>
            <a:ext cx="3600400" cy="15121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1403648" y="2293422"/>
            <a:ext cx="70009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04900" algn="l"/>
              </a:tabLst>
            </a:pPr>
            <a:r>
              <a:rPr kumimoji="0" lang="en-ZA" sz="5400" b="0" i="0" u="none" strike="noStrike" cap="none" normalizeH="0" baseline="0" dirty="0" smtClean="0">
                <a:ln>
                  <a:noFill/>
                </a:ln>
                <a:solidFill>
                  <a:srgbClr val="0070C0"/>
                </a:solidFill>
                <a:effectLst/>
                <a:latin typeface="Eras Bold ITC" pitchFamily="34" charset="0"/>
                <a:ea typeface="Calibri" pitchFamily="34" charset="0"/>
                <a:cs typeface="Times New Roman" pitchFamily="18" charset="0"/>
              </a:rPr>
              <a:t>Thank you for</a:t>
            </a:r>
            <a:r>
              <a:rPr kumimoji="0" lang="en-ZA" sz="5400" b="0" i="0" u="none" strike="noStrike" cap="none" normalizeH="0" dirty="0" smtClean="0">
                <a:ln>
                  <a:noFill/>
                </a:ln>
                <a:solidFill>
                  <a:srgbClr val="0070C0"/>
                </a:solidFill>
                <a:effectLst/>
                <a:latin typeface="Eras Bold ITC" pitchFamily="34" charset="0"/>
                <a:ea typeface="Calibri" pitchFamily="34" charset="0"/>
                <a:cs typeface="Times New Roman" pitchFamily="18" charset="0"/>
              </a:rPr>
              <a:t> listening</a:t>
            </a:r>
            <a:endParaRPr kumimoji="0" lang="en-ZA" sz="7200" b="0" i="0" u="none" strike="noStrike" cap="none" normalizeH="0" baseline="0" dirty="0" smtClean="0">
              <a:ln>
                <a:noFill/>
              </a:ln>
              <a:solidFill>
                <a:srgbClr val="0070C0"/>
              </a:solidFill>
              <a:effectLst/>
              <a:latin typeface="Eras Bold ITC"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36836" y="2277995"/>
            <a:ext cx="8640960" cy="1938992"/>
          </a:xfrm>
          <a:prstGeom prst="rect">
            <a:avLst/>
          </a:prstGeom>
          <a:noFill/>
        </p:spPr>
        <p:txBody>
          <a:bodyPr wrap="square">
            <a:spAutoFit/>
          </a:bodyPr>
          <a:lstStyle/>
          <a:p>
            <a:pPr algn="just"/>
            <a:r>
              <a:rPr lang="en-ZA" sz="4000" dirty="0">
                <a:solidFill>
                  <a:schemeClr val="accent4">
                    <a:lumMod val="75000"/>
                  </a:schemeClr>
                </a:solidFill>
                <a:latin typeface="Elephant" panose="02020904090505020303" pitchFamily="18" charset="0"/>
              </a:rPr>
              <a:t>The effect of probiotic bacteria on </a:t>
            </a:r>
            <a:r>
              <a:rPr lang="en-ZA" sz="4000" dirty="0" smtClean="0">
                <a:solidFill>
                  <a:schemeClr val="accent4">
                    <a:lumMod val="75000"/>
                  </a:schemeClr>
                </a:solidFill>
                <a:latin typeface="Elephant" panose="02020904090505020303" pitchFamily="18" charset="0"/>
              </a:rPr>
              <a:t>environmental </a:t>
            </a:r>
            <a:r>
              <a:rPr lang="en-ZA" sz="4000" i="1" dirty="0" smtClean="0">
                <a:solidFill>
                  <a:schemeClr val="accent4">
                    <a:lumMod val="75000"/>
                  </a:schemeClr>
                </a:solidFill>
                <a:latin typeface="Elephant" panose="02020904090505020303" pitchFamily="18" charset="0"/>
              </a:rPr>
              <a:t>E</a:t>
            </a:r>
            <a:r>
              <a:rPr lang="en-ZA" sz="4000" i="1" dirty="0">
                <a:solidFill>
                  <a:schemeClr val="accent4">
                    <a:lumMod val="75000"/>
                  </a:schemeClr>
                </a:solidFill>
                <a:latin typeface="Elephant" panose="02020904090505020303" pitchFamily="18" charset="0"/>
              </a:rPr>
              <a:t>. coli </a:t>
            </a:r>
            <a:r>
              <a:rPr lang="en-ZA" sz="4000" dirty="0" smtClean="0">
                <a:solidFill>
                  <a:schemeClr val="accent4">
                    <a:lumMod val="75000"/>
                  </a:schemeClr>
                </a:solidFill>
                <a:latin typeface="Elephant" panose="02020904090505020303" pitchFamily="18" charset="0"/>
              </a:rPr>
              <a:t>strains </a:t>
            </a:r>
            <a:r>
              <a:rPr lang="en-ZA" sz="4000" dirty="0">
                <a:solidFill>
                  <a:schemeClr val="accent4">
                    <a:lumMod val="75000"/>
                  </a:schemeClr>
                </a:solidFill>
                <a:latin typeface="Elephant" panose="02020904090505020303" pitchFamily="18" charset="0"/>
              </a:rPr>
              <a:t>in fermented </a:t>
            </a:r>
            <a:r>
              <a:rPr lang="en-ZA" sz="4000" dirty="0" smtClean="0">
                <a:solidFill>
                  <a:schemeClr val="accent4">
                    <a:lumMod val="75000"/>
                  </a:schemeClr>
                </a:solidFill>
                <a:latin typeface="Elephant" panose="02020904090505020303" pitchFamily="18" charset="0"/>
              </a:rPr>
              <a:t>goat’s </a:t>
            </a:r>
            <a:r>
              <a:rPr lang="en-ZA" sz="4000" dirty="0">
                <a:solidFill>
                  <a:schemeClr val="accent4">
                    <a:lumMod val="75000"/>
                  </a:schemeClr>
                </a:solidFill>
                <a:latin typeface="Elephant" panose="02020904090505020303" pitchFamily="18" charset="0"/>
              </a:rPr>
              <a:t>milk</a:t>
            </a:r>
          </a:p>
        </p:txBody>
      </p:sp>
      <p:pic>
        <p:nvPicPr>
          <p:cNvPr id="8" name="Picture 7" descr="http://www.oxoid.com/bluePress/uk/en/images/pr00870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667"/>
                    </a14:imgEffect>
                  </a14:imgLayer>
                </a14:imgProps>
              </a:ext>
            </a:extLst>
          </a:blip>
          <a:srcRect t="829" r="-1" b="1081"/>
          <a:stretch>
            <a:fillRect/>
          </a:stretch>
        </p:blipFill>
        <p:spPr bwMode="auto">
          <a:xfrm>
            <a:off x="899592" y="20289"/>
            <a:ext cx="2448272" cy="2201800"/>
          </a:xfrm>
          <a:prstGeom prst="rect">
            <a:avLst/>
          </a:prstGeom>
          <a:noFill/>
        </p:spPr>
      </p:pic>
      <p:pic>
        <p:nvPicPr>
          <p:cNvPr id="1026" name="Picture 2" descr="Image result for PROBIOTIC BACTERI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5152"/>
                    </a14:imgEffect>
                  </a14:imgLayer>
                </a14:imgProps>
              </a:ext>
              <a:ext uri="{28A0092B-C50C-407E-A947-70E740481C1C}">
                <a14:useLocalDpi xmlns:a14="http://schemas.microsoft.com/office/drawing/2010/main" val="0"/>
              </a:ext>
            </a:extLst>
          </a:blip>
          <a:srcRect/>
          <a:stretch>
            <a:fillRect/>
          </a:stretch>
        </p:blipFill>
        <p:spPr bwMode="auto">
          <a:xfrm>
            <a:off x="6902785" y="-70676"/>
            <a:ext cx="1571625" cy="2343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02585" y="5816879"/>
            <a:ext cx="3600400" cy="523220"/>
          </a:xfrm>
          <a:prstGeom prst="rect">
            <a:avLst/>
          </a:prstGeom>
          <a:noFill/>
        </p:spPr>
        <p:txBody>
          <a:bodyPr wrap="square" rtlCol="0">
            <a:spAutoFit/>
          </a:bodyPr>
          <a:lstStyle/>
          <a:p>
            <a:r>
              <a:rPr lang="en-US" sz="2800" dirty="0" smtClean="0">
                <a:solidFill>
                  <a:schemeClr val="accent3">
                    <a:lumMod val="75000"/>
                  </a:schemeClr>
                </a:solidFill>
                <a:latin typeface="Britannic Bold" panose="020B0903060703020204" pitchFamily="34" charset="0"/>
              </a:rPr>
              <a:t>- FAYEMI, O. </a:t>
            </a:r>
            <a:r>
              <a:rPr lang="en-US" sz="2800" dirty="0" smtClean="0">
                <a:solidFill>
                  <a:schemeClr val="accent3">
                    <a:lumMod val="75000"/>
                  </a:schemeClr>
                </a:solidFill>
                <a:latin typeface="Britannic Bold" panose="020B0903060703020204" pitchFamily="34" charset="0"/>
              </a:rPr>
              <a:t>E</a:t>
            </a:r>
            <a:endParaRPr lang="en-GB" sz="2800" dirty="0">
              <a:solidFill>
                <a:schemeClr val="accent3">
                  <a:lumMod val="75000"/>
                </a:schemeClr>
              </a:solidFill>
              <a:latin typeface="Britannic Bold" panose="020B0903060703020204" pitchFamily="34" charset="0"/>
            </a:endParaRPr>
          </a:p>
        </p:txBody>
      </p:sp>
      <p:pic>
        <p:nvPicPr>
          <p:cNvPr id="1028"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553" l="828" r="64138"/>
                    </a14:imgEffect>
                  </a14:imgLayer>
                </a14:imgProps>
              </a:ext>
              <a:ext uri="{28A0092B-C50C-407E-A947-70E740481C1C}">
                <a14:useLocalDpi xmlns:a14="http://schemas.microsoft.com/office/drawing/2010/main" val="0"/>
              </a:ext>
            </a:extLst>
          </a:blip>
          <a:srcRect/>
          <a:stretch>
            <a:fillRect/>
          </a:stretch>
        </p:blipFill>
        <p:spPr bwMode="auto">
          <a:xfrm>
            <a:off x="-57532" y="4120038"/>
            <a:ext cx="3014559" cy="279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883" b="89987" l="48483" r="89985"/>
                    </a14:imgEffect>
                  </a14:imgLayer>
                </a14:imgProps>
              </a:ext>
              <a:ext uri="{28A0092B-C50C-407E-A947-70E740481C1C}">
                <a14:useLocalDpi xmlns:a14="http://schemas.microsoft.com/office/drawing/2010/main" val="0"/>
              </a:ext>
            </a:extLst>
          </a:blip>
          <a:srcRect l="52349" t="34932" r="12036" b="13459"/>
          <a:stretch/>
        </p:blipFill>
        <p:spPr bwMode="auto">
          <a:xfrm>
            <a:off x="857353" y="5282991"/>
            <a:ext cx="936105" cy="157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739711"/>
            <a:ext cx="8469399"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pPr>
            <a:r>
              <a:rPr lang="en-GB" sz="2400" b="1" i="1" dirty="0" smtClean="0">
                <a:solidFill>
                  <a:srgbClr val="000000"/>
                </a:solidFill>
                <a:latin typeface="Times New Roman" pitchFamily="18" charset="0"/>
                <a:ea typeface="Calibri" pitchFamily="34" charset="0"/>
                <a:cs typeface="Times New Roman" pitchFamily="18" charset="0"/>
              </a:rPr>
              <a:t>	</a:t>
            </a:r>
            <a:r>
              <a:rPr kumimoji="0" lang="en-GB"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 coli </a:t>
            </a:r>
            <a:r>
              <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strains are non-pathogenic members of the intestinal microbiota of humans and other animals, but some acquired virulence factors that enable them to cause important intestinal and extra intestinal diseases, such as diarrhoea, hemorrhagic colitis (HC), and haemolytic uremic syndrome (HUS)</a:t>
            </a:r>
          </a:p>
          <a:p>
            <a:pPr marL="0" marR="0" lvl="0" indent="0" algn="just" defTabSz="914400" rtl="0" eaLnBrk="1" fontAlgn="base" latinLnBrk="0" hangingPunct="1">
              <a:lnSpc>
                <a:spcPct val="150000"/>
              </a:lnSpc>
              <a:spcBef>
                <a:spcPct val="0"/>
              </a:spcBef>
              <a:spcAft>
                <a:spcPct val="0"/>
              </a:spcAft>
              <a:buClrTx/>
              <a:buSzTx/>
              <a:tabLst/>
            </a:pPr>
            <a:endParaRPr kumimoji="0" lang="en-GB"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fontAlgn="base">
              <a:lnSpc>
                <a:spcPct val="150000"/>
              </a:lnSpc>
              <a:spcBef>
                <a:spcPct val="0"/>
              </a:spcBef>
              <a:spcAft>
                <a:spcPct val="0"/>
              </a:spcAft>
              <a:buFont typeface="Arial" pitchFamily="34" charset="0"/>
              <a:buChar char="•"/>
            </a:pPr>
            <a:r>
              <a:rPr lang="en-GB" sz="2400" b="1" dirty="0" smtClean="0">
                <a:latin typeface="Times New Roman" pitchFamily="18" charset="0"/>
                <a:cs typeface="Times New Roman" pitchFamily="18" charset="0"/>
              </a:rPr>
              <a:t>	Diarrhoea disease is a major cause of morbidity and mortality in children aged five and below in most low-and-middle income countries (</a:t>
            </a:r>
            <a:r>
              <a:rPr lang="en-GB" sz="2400" b="1" dirty="0" err="1" smtClean="0">
                <a:latin typeface="Times New Roman" pitchFamily="18" charset="0"/>
                <a:cs typeface="Times New Roman" pitchFamily="18" charset="0"/>
              </a:rPr>
              <a:t>Olatunde</a:t>
            </a:r>
            <a:r>
              <a:rPr lang="en-GB" sz="2400" b="1" dirty="0" smtClean="0">
                <a:latin typeface="Times New Roman" pitchFamily="18" charset="0"/>
                <a:cs typeface="Times New Roman" pitchFamily="18" charset="0"/>
              </a:rPr>
              <a:t> </a:t>
            </a:r>
            <a:r>
              <a:rPr lang="en-GB" sz="2400" b="1" i="1" dirty="0" smtClean="0">
                <a:latin typeface="Times New Roman" pitchFamily="18" charset="0"/>
                <a:cs typeface="Times New Roman" pitchFamily="18" charset="0"/>
              </a:rPr>
              <a:t>et al.</a:t>
            </a:r>
            <a:r>
              <a:rPr lang="en-GB" sz="2400" b="1" dirty="0" smtClean="0">
                <a:latin typeface="Times New Roman" pitchFamily="18" charset="0"/>
                <a:cs typeface="Times New Roman" pitchFamily="18" charset="0"/>
              </a:rPr>
              <a:t> 2011)</a:t>
            </a:r>
          </a:p>
          <a:p>
            <a:pPr lvl="0" algn="just" fontAlgn="base">
              <a:lnSpc>
                <a:spcPct val="150000"/>
              </a:lnSpc>
              <a:spcBef>
                <a:spcPct val="0"/>
              </a:spcBef>
              <a:spcAft>
                <a:spcPct val="0"/>
              </a:spcAft>
              <a:buFont typeface="Arial" pitchFamily="34" charset="0"/>
              <a:buChar char="•"/>
            </a:pP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63688" y="0"/>
            <a:ext cx="5429288" cy="707886"/>
          </a:xfrm>
          <a:prstGeom prst="rect">
            <a:avLst/>
          </a:prstGeom>
        </p:spPr>
        <p:txBody>
          <a:bodyPr wrap="square">
            <a:spAutoFit/>
          </a:bodyPr>
          <a:lstStyle/>
          <a:p>
            <a:pPr algn="ctr"/>
            <a:r>
              <a:rPr lang="en-ZA" sz="4000" b="1" dirty="0" smtClean="0">
                <a:solidFill>
                  <a:srgbClr val="0070C0"/>
                </a:solidFill>
                <a:latin typeface="Times New Roman" pitchFamily="18" charset="0"/>
                <a:cs typeface="Times New Roman" pitchFamily="18" charset="0"/>
              </a:rPr>
              <a:t>Introduction </a:t>
            </a:r>
            <a:endParaRPr lang="en-ZA" sz="48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544" y="188640"/>
            <a:ext cx="7056784" cy="3970318"/>
          </a:xfrm>
          <a:prstGeom prst="rect">
            <a:avLst/>
          </a:prstGeom>
        </p:spPr>
        <p:txBody>
          <a:bodyPr wrap="square">
            <a:spAutoFit/>
          </a:bodyPr>
          <a:lstStyle/>
          <a:p>
            <a:pPr algn="just">
              <a:lnSpc>
                <a:spcPct val="150000"/>
              </a:lnSpc>
              <a:buFont typeface="Arial" pitchFamily="34" charset="0"/>
              <a:buChar char="•"/>
            </a:pPr>
            <a:r>
              <a:rPr lang="en-ZA" sz="2200" b="1" dirty="0" smtClean="0">
                <a:latin typeface="Times New Roman" pitchFamily="18" charset="0"/>
                <a:cs typeface="Times New Roman" pitchFamily="18" charset="0"/>
              </a:rPr>
              <a:t>	In 2009, UNICEF and WHO reported that one in five child deaths (about 1.5 million) each year is due to diarrhoea. It kills more young children than AIDS, malaria and measles combined</a:t>
            </a:r>
          </a:p>
          <a:p>
            <a:pPr algn="just">
              <a:lnSpc>
                <a:spcPct val="150000"/>
              </a:lnSpc>
            </a:pPr>
            <a:endParaRPr lang="en-ZA" sz="1400" b="1" dirty="0" smtClean="0">
              <a:latin typeface="Times New Roman" pitchFamily="18" charset="0"/>
              <a:cs typeface="Times New Roman" pitchFamily="18" charset="0"/>
            </a:endParaRPr>
          </a:p>
          <a:p>
            <a:pPr algn="just">
              <a:lnSpc>
                <a:spcPct val="150000"/>
              </a:lnSpc>
              <a:buFont typeface="Arial" pitchFamily="34" charset="0"/>
              <a:buChar char="•"/>
            </a:pPr>
            <a:r>
              <a:rPr lang="en-ZA" sz="2200" b="1" dirty="0" smtClean="0">
                <a:latin typeface="Times New Roman" pitchFamily="18" charset="0"/>
                <a:cs typeface="Times New Roman" pitchFamily="18" charset="0"/>
              </a:rPr>
              <a:t>	According to Carey </a:t>
            </a:r>
            <a:r>
              <a:rPr lang="en-ZA" sz="2200" b="1" i="1" dirty="0" smtClean="0">
                <a:latin typeface="Times New Roman" pitchFamily="18" charset="0"/>
                <a:cs typeface="Times New Roman" pitchFamily="18" charset="0"/>
              </a:rPr>
              <a:t>et al</a:t>
            </a:r>
            <a:r>
              <a:rPr lang="en-ZA" sz="2200" b="1" dirty="0" smtClean="0">
                <a:latin typeface="Times New Roman" pitchFamily="18" charset="0"/>
                <a:cs typeface="Times New Roman" pitchFamily="18" charset="0"/>
              </a:rPr>
              <a:t>. (2008), the majority of the outbreaks of diarrhoea are associated with water and food.</a:t>
            </a:r>
            <a:endParaRPr lang="en-GB" sz="2200" b="1" dirty="0" smtClean="0">
              <a:latin typeface="Times New Roman" pitchFamily="18" charset="0"/>
              <a:cs typeface="Times New Roman" pitchFamily="18" charset="0"/>
            </a:endParaRPr>
          </a:p>
        </p:txBody>
      </p:sp>
      <p:sp>
        <p:nvSpPr>
          <p:cNvPr id="6" name="Rectangle 5"/>
          <p:cNvSpPr/>
          <p:nvPr/>
        </p:nvSpPr>
        <p:spPr>
          <a:xfrm>
            <a:off x="467544" y="4293096"/>
            <a:ext cx="6840760" cy="2123658"/>
          </a:xfrm>
          <a:prstGeom prst="rect">
            <a:avLst/>
          </a:prstGeom>
        </p:spPr>
        <p:txBody>
          <a:bodyPr wrap="square">
            <a:spAutoFit/>
          </a:bodyPr>
          <a:lstStyle/>
          <a:p>
            <a:pPr algn="just">
              <a:lnSpc>
                <a:spcPct val="150000"/>
              </a:lnSpc>
              <a:buFont typeface="Arial" pitchFamily="34" charset="0"/>
              <a:buChar char="•"/>
            </a:pPr>
            <a:r>
              <a:rPr lang="en-ZA" sz="2200" b="1" dirty="0" smtClean="0">
                <a:latin typeface="Times New Roman" pitchFamily="18" charset="0"/>
                <a:cs typeface="Times New Roman" pitchFamily="18" charset="0"/>
              </a:rPr>
              <a:t>	In many rural areas of South Africa, village communities depend on untreated water from wells, rivers, and other surface-water for drinking and food processing (Pascal, 2009) </a:t>
            </a:r>
          </a:p>
        </p:txBody>
      </p:sp>
      <p:pic>
        <p:nvPicPr>
          <p:cNvPr id="8" name="Picture 4" descr="http://microfarmgardens.com/storage/milking%20of%20goat%20by%20child.jpg?__SQUARESPACE_CACHEVERSION=1361042109929"/>
          <p:cNvPicPr>
            <a:picLocks noChangeAspect="1" noChangeArrowheads="1"/>
          </p:cNvPicPr>
          <p:nvPr/>
        </p:nvPicPr>
        <p:blipFill>
          <a:blip r:embed="rId3" cstate="print"/>
          <a:srcRect/>
          <a:stretch>
            <a:fillRect/>
          </a:stretch>
        </p:blipFill>
        <p:spPr bwMode="auto">
          <a:xfrm>
            <a:off x="7492995" y="4077072"/>
            <a:ext cx="1475656" cy="2232248"/>
          </a:xfrm>
          <a:prstGeom prst="rect">
            <a:avLst/>
          </a:prstGeom>
          <a:noFill/>
        </p:spPr>
      </p:pic>
      <p:pic>
        <p:nvPicPr>
          <p:cNvPr id="13316" name="Picture 4" descr="http://t1.gstatic.com/images?q=tbn:ANd9GcRu-ehXlVw6rMWyhwnuSULQUTCNkolkZ3WlYZr-OhNr5HU9VlZIbA"/>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8302" r="100000"/>
                    </a14:imgEffect>
                  </a14:imgLayer>
                </a14:imgProps>
              </a:ext>
            </a:extLst>
          </a:blip>
          <a:srcRect l="11768"/>
          <a:stretch>
            <a:fillRect/>
          </a:stretch>
        </p:blipFill>
        <p:spPr bwMode="auto">
          <a:xfrm>
            <a:off x="7492996" y="384916"/>
            <a:ext cx="1831532" cy="20359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1520" y="1628800"/>
            <a:ext cx="8568952"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b="1" dirty="0" smtClean="0">
                <a:latin typeface="Times New Roman" pitchFamily="18" charset="0"/>
                <a:cs typeface="Times New Roman" pitchFamily="18" charset="0"/>
              </a:rPr>
              <a:t>Acidification is a treatment commonly used to control growth or kill pathogenic microorganisms in foods</a:t>
            </a:r>
          </a:p>
          <a:p>
            <a:pPr marL="342900" indent="-342900" algn="just">
              <a:lnSpc>
                <a:spcPct val="150000"/>
              </a:lnSpc>
              <a:buFont typeface="Arial" panose="020B0604020202020204" pitchFamily="34" charset="0"/>
              <a:buChar char="•"/>
            </a:pPr>
            <a:endParaRPr lang="en-GB" sz="2400" b="1" dirty="0" smtClean="0">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en-ZA" sz="2400" b="1" dirty="0" smtClean="0">
                <a:latin typeface="Times New Roman" pitchFamily="18" charset="0"/>
                <a:cs typeface="Times New Roman" pitchFamily="18" charset="0"/>
              </a:rPr>
              <a:t>Implication of fermented foods in food-borne outbreaks caused by </a:t>
            </a:r>
            <a:r>
              <a:rPr lang="en-ZA" sz="2400" b="1" i="1" dirty="0" smtClean="0">
                <a:latin typeface="Times New Roman" pitchFamily="18" charset="0"/>
                <a:cs typeface="Times New Roman" pitchFamily="18" charset="0"/>
              </a:rPr>
              <a:t>E. coli.</a:t>
            </a:r>
          </a:p>
          <a:p>
            <a:pPr marL="342900" indent="-342900" algn="just">
              <a:lnSpc>
                <a:spcPct val="150000"/>
              </a:lnSpc>
              <a:buFont typeface="Arial" panose="020B0604020202020204" pitchFamily="34" charset="0"/>
              <a:buChar char="•"/>
            </a:pPr>
            <a:endParaRPr lang="en-ZA" sz="2400" b="1" i="1" dirty="0" smtClean="0">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en-GB" sz="2400" b="1" dirty="0" smtClean="0">
                <a:latin typeface="Times New Roman" pitchFamily="18" charset="0"/>
                <a:cs typeface="Times New Roman" pitchFamily="18" charset="0"/>
              </a:rPr>
              <a:t>Several studies have been done to determine the mechanism of acid–adaptation and acid resistance in </a:t>
            </a:r>
            <a:r>
              <a:rPr lang="en-GB" sz="2400" b="1" i="1" dirty="0" smtClean="0">
                <a:latin typeface="Times New Roman" pitchFamily="18" charset="0"/>
                <a:cs typeface="Times New Roman" pitchFamily="18" charset="0"/>
              </a:rPr>
              <a:t>E. coli</a:t>
            </a:r>
            <a:r>
              <a:rPr lang="en-GB" sz="2400" b="1" dirty="0" smtClean="0">
                <a:latin typeface="Times New Roman" pitchFamily="18" charset="0"/>
                <a:cs typeface="Times New Roman" pitchFamily="18" charset="0"/>
              </a:rPr>
              <a:t> systems</a:t>
            </a:r>
            <a:r>
              <a:rPr lang="en-GB" sz="2400" b="1" i="1" dirty="0" smtClean="0">
                <a:latin typeface="Times New Roman" pitchFamily="18" charset="0"/>
                <a:cs typeface="Times New Roman" pitchFamily="18" charset="0"/>
              </a:rPr>
              <a:t> </a:t>
            </a:r>
            <a:r>
              <a:rPr lang="en-GB" sz="2400" b="1" dirty="0" smtClean="0">
                <a:latin typeface="Times New Roman" pitchFamily="18" charset="0"/>
                <a:cs typeface="Times New Roman" pitchFamily="18" charset="0"/>
              </a:rPr>
              <a:t>(</a:t>
            </a:r>
            <a:r>
              <a:rPr lang="en-GB" sz="2400" b="1" dirty="0" err="1" smtClean="0">
                <a:latin typeface="Times New Roman" pitchFamily="18" charset="0"/>
                <a:cs typeface="Times New Roman" pitchFamily="18" charset="0"/>
              </a:rPr>
              <a:t>Dlamini</a:t>
            </a:r>
            <a:r>
              <a:rPr lang="en-GB" sz="2400" b="1" dirty="0" smtClean="0">
                <a:latin typeface="Times New Roman" pitchFamily="18" charset="0"/>
                <a:cs typeface="Times New Roman" pitchFamily="18" charset="0"/>
              </a:rPr>
              <a:t> and Buys, 2009</a:t>
            </a:r>
            <a:r>
              <a:rPr lang="en-GB" sz="2400" dirty="0" smtClean="0"/>
              <a:t>)</a:t>
            </a:r>
            <a:endParaRPr lang="en-ZA" sz="2400" b="1" dirty="0">
              <a:latin typeface="Times New Roman" pitchFamily="18" charset="0"/>
              <a:cs typeface="Times New Roman" pitchFamily="18" charset="0"/>
            </a:endParaRPr>
          </a:p>
        </p:txBody>
      </p:sp>
      <p:sp>
        <p:nvSpPr>
          <p:cNvPr id="2" name="Rectangle 1"/>
          <p:cNvSpPr/>
          <p:nvPr/>
        </p:nvSpPr>
        <p:spPr>
          <a:xfrm>
            <a:off x="1331640" y="496844"/>
            <a:ext cx="5147564" cy="823752"/>
          </a:xfrm>
          <a:prstGeom prst="rect">
            <a:avLst/>
          </a:prstGeom>
        </p:spPr>
        <p:txBody>
          <a:bodyPr wrap="none">
            <a:spAutoFit/>
          </a:bodyPr>
          <a:lstStyle/>
          <a:p>
            <a:pPr lvl="0" algn="ctr">
              <a:lnSpc>
                <a:spcPct val="150000"/>
              </a:lnSpc>
            </a:pPr>
            <a:r>
              <a:rPr lang="en-GB" sz="3600" b="1" dirty="0">
                <a:solidFill>
                  <a:srgbClr val="0070C0"/>
                </a:solidFill>
                <a:latin typeface="Times New Roman" pitchFamily="18" charset="0"/>
                <a:cs typeface="Times New Roman" pitchFamily="18" charset="0"/>
              </a:rPr>
              <a:t>Acid Resistance in </a:t>
            </a:r>
            <a:r>
              <a:rPr lang="en-GB" sz="3600" b="1" i="1" dirty="0">
                <a:solidFill>
                  <a:srgbClr val="0070C0"/>
                </a:solidFill>
                <a:latin typeface="Times New Roman" pitchFamily="18" charset="0"/>
                <a:cs typeface="Times New Roman" pitchFamily="18" charset="0"/>
              </a:rPr>
              <a:t>E. coli</a:t>
            </a:r>
          </a:p>
        </p:txBody>
      </p:sp>
      <p:pic>
        <p:nvPicPr>
          <p:cNvPr id="2050"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388" y="0"/>
            <a:ext cx="2405612" cy="19888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38033" y="1484784"/>
            <a:ext cx="7786742" cy="621709"/>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GB" sz="2600" b="1" dirty="0" smtClean="0">
                <a:latin typeface="Times New Roman" pitchFamily="18" charset="0"/>
                <a:cs typeface="Times New Roman" pitchFamily="18" charset="0"/>
              </a:rPr>
              <a:t>Eli Metchnikoff hypothesis</a:t>
            </a:r>
            <a:endParaRPr lang="en-ZA" sz="2600" dirty="0"/>
          </a:p>
        </p:txBody>
      </p:sp>
      <p:sp>
        <p:nvSpPr>
          <p:cNvPr id="4" name="Rectangle 3"/>
          <p:cNvSpPr/>
          <p:nvPr/>
        </p:nvSpPr>
        <p:spPr>
          <a:xfrm>
            <a:off x="1853966" y="582407"/>
            <a:ext cx="5887556" cy="707886"/>
          </a:xfrm>
          <a:prstGeom prst="rect">
            <a:avLst/>
          </a:prstGeom>
        </p:spPr>
        <p:txBody>
          <a:bodyPr wrap="square">
            <a:spAutoFit/>
          </a:bodyPr>
          <a:lstStyle/>
          <a:p>
            <a:r>
              <a:rPr lang="en-ZA" sz="3600" b="1" dirty="0" smtClean="0">
                <a:solidFill>
                  <a:srgbClr val="0070C0"/>
                </a:solidFill>
                <a:latin typeface="Times New Roman" pitchFamily="18" charset="0"/>
                <a:cs typeface="Times New Roman" pitchFamily="18" charset="0"/>
              </a:rPr>
              <a:t>Problem </a:t>
            </a:r>
            <a:r>
              <a:rPr lang="en-ZA" sz="4000" b="1" dirty="0" smtClean="0">
                <a:solidFill>
                  <a:srgbClr val="0070C0"/>
                </a:solidFill>
                <a:latin typeface="Times New Roman" pitchFamily="18" charset="0"/>
                <a:cs typeface="Times New Roman" pitchFamily="18" charset="0"/>
              </a:rPr>
              <a:t>Statement</a:t>
            </a:r>
            <a:endParaRPr lang="en-ZA" sz="3600" dirty="0">
              <a:solidFill>
                <a:srgbClr val="0070C0"/>
              </a:solidFill>
            </a:endParaRPr>
          </a:p>
        </p:txBody>
      </p:sp>
      <p:sp>
        <p:nvSpPr>
          <p:cNvPr id="5" name="Rectangle 4"/>
          <p:cNvSpPr/>
          <p:nvPr/>
        </p:nvSpPr>
        <p:spPr>
          <a:xfrm>
            <a:off x="395536" y="2276872"/>
            <a:ext cx="8362806" cy="3385542"/>
          </a:xfrm>
          <a:prstGeom prst="rect">
            <a:avLst/>
          </a:prstGeom>
        </p:spPr>
        <p:txBody>
          <a:bodyPr wrap="square">
            <a:spAutoFit/>
          </a:bodyPr>
          <a:lstStyle/>
          <a:p>
            <a:pPr algn="just">
              <a:lnSpc>
                <a:spcPct val="200000"/>
              </a:lnSpc>
            </a:pPr>
            <a:endParaRPr lang="en-ZA" sz="1100" b="1" i="1" dirty="0" smtClean="0">
              <a:latin typeface="Times New Roman" pitchFamily="18" charset="0"/>
              <a:cs typeface="Times New Roman" pitchFamily="18" charset="0"/>
            </a:endParaRPr>
          </a:p>
          <a:p>
            <a:pPr marL="342900" indent="-342900" algn="just">
              <a:lnSpc>
                <a:spcPct val="200000"/>
              </a:lnSpc>
              <a:buFont typeface="Arial" panose="020B0604020202020204" pitchFamily="34" charset="0"/>
              <a:buChar char="•"/>
            </a:pPr>
            <a:r>
              <a:rPr lang="en-ZA" sz="2400" b="1" dirty="0" smtClean="0">
                <a:latin typeface="Times New Roman" pitchFamily="18" charset="0"/>
                <a:cs typeface="Times New Roman" pitchFamily="18" charset="0"/>
              </a:rPr>
              <a:t>If the extended survival of </a:t>
            </a:r>
            <a:r>
              <a:rPr lang="en-ZA" sz="2400" b="1" i="1" dirty="0" smtClean="0">
                <a:latin typeface="Times New Roman" pitchFamily="18" charset="0"/>
                <a:cs typeface="Times New Roman" pitchFamily="18" charset="0"/>
              </a:rPr>
              <a:t>E. coli </a:t>
            </a:r>
            <a:r>
              <a:rPr lang="en-ZA" sz="2400" b="1" dirty="0" smtClean="0">
                <a:latin typeface="Times New Roman" pitchFamily="18" charset="0"/>
                <a:cs typeface="Times New Roman" pitchFamily="18" charset="0"/>
              </a:rPr>
              <a:t>in acidic foods cannot be dismissed, then What will be the effects  of probiotic bacteria on the growth  of </a:t>
            </a:r>
            <a:r>
              <a:rPr lang="en-ZA" sz="2400" b="1" i="1" dirty="0" smtClean="0">
                <a:latin typeface="Times New Roman" pitchFamily="18" charset="0"/>
                <a:cs typeface="Times New Roman" pitchFamily="18" charset="0"/>
              </a:rPr>
              <a:t>E. coli </a:t>
            </a:r>
            <a:r>
              <a:rPr lang="en-ZA" sz="2400" b="1" dirty="0" smtClean="0">
                <a:latin typeface="Times New Roman" pitchFamily="18" charset="0"/>
                <a:cs typeface="Times New Roman" pitchFamily="18" charset="0"/>
              </a:rPr>
              <a:t>in fermented goat’s milk product?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683568" y="1290185"/>
            <a:ext cx="547260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lvl="0" algn="just" fontAlgn="base">
              <a:lnSpc>
                <a:spcPct val="150000"/>
              </a:lnSpc>
              <a:spcBef>
                <a:spcPct val="0"/>
              </a:spcBef>
              <a:spcAft>
                <a:spcPct val="0"/>
              </a:spcAft>
            </a:pPr>
            <a:r>
              <a:rPr lang="en-ZA" sz="2400" b="1" dirty="0" smtClean="0">
                <a:latin typeface="Times New Roman" pitchFamily="18" charset="0"/>
                <a:ea typeface="Calibri" pitchFamily="34" charset="0"/>
                <a:cs typeface="Times New Roman" pitchFamily="18" charset="0"/>
              </a:rPr>
              <a:t>	</a:t>
            </a:r>
          </a:p>
          <a:p>
            <a:pPr lvl="0" algn="just" fontAlgn="base">
              <a:lnSpc>
                <a:spcPct val="150000"/>
              </a:lnSpc>
              <a:spcBef>
                <a:spcPct val="0"/>
              </a:spcBef>
              <a:spcAft>
                <a:spcPct val="0"/>
              </a:spcAft>
            </a:pPr>
            <a:endParaRPr lang="en-ZA" sz="2400" b="1" dirty="0" smtClean="0">
              <a:latin typeface="Times New Roman" pitchFamily="18" charset="0"/>
              <a:ea typeface="Calibri" pitchFamily="34" charset="0"/>
              <a:cs typeface="Times New Roman" pitchFamily="18" charset="0"/>
            </a:endParaRPr>
          </a:p>
          <a:p>
            <a:pPr lvl="0" algn="just" fontAlgn="base">
              <a:lnSpc>
                <a:spcPct val="150000"/>
              </a:lnSpc>
              <a:spcBef>
                <a:spcPct val="0"/>
              </a:spcBef>
              <a:spcAft>
                <a:spcPct val="0"/>
              </a:spcAft>
              <a:buFont typeface="Arial" pitchFamily="34" charset="0"/>
              <a:buChar char="•"/>
            </a:pPr>
            <a:endParaRPr lang="en-ZA" sz="2400" b="1" dirty="0" smtClean="0">
              <a:latin typeface="Times New Roman" pitchFamily="18" charset="0"/>
              <a:ea typeface="Calibri" pitchFamily="34" charset="0"/>
              <a:cs typeface="Times New Roman" pitchFamily="18" charset="0"/>
            </a:endParaRPr>
          </a:p>
          <a:p>
            <a:pPr lvl="0" algn="just" fontAlgn="base">
              <a:lnSpc>
                <a:spcPct val="150000"/>
              </a:lnSpc>
              <a:spcBef>
                <a:spcPct val="0"/>
              </a:spcBef>
              <a:spcAft>
                <a:spcPct val="0"/>
              </a:spcAft>
            </a:pPr>
            <a:endParaRPr kumimoji="0" lang="en-ZA"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50000"/>
              </a:lnSpc>
              <a:spcBef>
                <a:spcPct val="0"/>
              </a:spcBef>
              <a:spcAft>
                <a:spcPct val="0"/>
              </a:spcAft>
              <a:buClrTx/>
              <a:buSzTx/>
              <a:tabLst/>
            </a:pPr>
            <a:endParaRPr kumimoji="0" lang="en-ZA"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n-Z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ZA"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51520" y="783868"/>
            <a:ext cx="5688632" cy="6001643"/>
          </a:xfrm>
          <a:prstGeom prst="rect">
            <a:avLst/>
          </a:prstGeom>
        </p:spPr>
        <p:txBody>
          <a:bodyPr wrap="square">
            <a:spAutoFit/>
          </a:bodyPr>
          <a:lstStyle/>
          <a:p>
            <a:pPr lvl="0" algn="just" fontAlgn="base">
              <a:lnSpc>
                <a:spcPct val="200000"/>
              </a:lnSpc>
              <a:spcBef>
                <a:spcPct val="0"/>
              </a:spcBef>
              <a:spcAft>
                <a:spcPct val="0"/>
              </a:spcAft>
              <a:buFont typeface="Arial" pitchFamily="34" charset="0"/>
              <a:buChar char="•"/>
            </a:pPr>
            <a:r>
              <a:rPr lang="en-ZA" sz="2400" b="1" dirty="0" smtClean="0">
                <a:latin typeface="Times New Roman" pitchFamily="18" charset="0"/>
                <a:ea typeface="Calibri" pitchFamily="34" charset="0"/>
                <a:cs typeface="Times New Roman" pitchFamily="18" charset="0"/>
              </a:rPr>
              <a:t>	The lower buffering capacity of goat’s milk when compared with that of cow milk may allow for a faster acidification of that media, thus avoiding contamination during fermentation during fermentation undertaken with species that grow slowly such as common probiotic.</a:t>
            </a:r>
          </a:p>
        </p:txBody>
      </p:sp>
      <p:pic>
        <p:nvPicPr>
          <p:cNvPr id="4" name="Picture 9" descr="http://t1.gstatic.com/images?q=tbn:ANd9GcT-DvWF-BYah2_9mACbQT6iaiEtYtwulxFghu4riOQUx8GHZPNV"/>
          <p:cNvPicPr>
            <a:picLocks noChangeAspect="1" noChangeArrowheads="1"/>
          </p:cNvPicPr>
          <p:nvPr/>
        </p:nvPicPr>
        <p:blipFill>
          <a:blip r:embed="rId2" cstate="print"/>
          <a:srcRect/>
          <a:stretch>
            <a:fillRect/>
          </a:stretch>
        </p:blipFill>
        <p:spPr bwMode="auto">
          <a:xfrm>
            <a:off x="6156176" y="2060848"/>
            <a:ext cx="2987824" cy="4392488"/>
          </a:xfrm>
          <a:prstGeom prst="rect">
            <a:avLst/>
          </a:prstGeom>
          <a:noFill/>
        </p:spPr>
      </p:pic>
      <p:pic>
        <p:nvPicPr>
          <p:cNvPr id="9218" name="Picture 2" descr="http://cdn.shopify.com/s/files/1/0201/7584/products/goatyogurt_large.jpg?851"/>
          <p:cNvPicPr>
            <a:picLocks noChangeAspect="1" noChangeArrowheads="1"/>
          </p:cNvPicPr>
          <p:nvPr/>
        </p:nvPicPr>
        <p:blipFill>
          <a:blip r:embed="rId3" cstate="print"/>
          <a:srcRect/>
          <a:stretch>
            <a:fillRect/>
          </a:stretch>
        </p:blipFill>
        <p:spPr bwMode="auto">
          <a:xfrm>
            <a:off x="6156176" y="0"/>
            <a:ext cx="2987824" cy="2060848"/>
          </a:xfrm>
          <a:prstGeom prst="rect">
            <a:avLst/>
          </a:prstGeom>
          <a:noFill/>
        </p:spPr>
      </p:pic>
      <p:pic>
        <p:nvPicPr>
          <p:cNvPr id="9220" name="Picture 4" descr="http://tracemypreps.com/wp-content/uploads/2013/02/GoatMilkSign.jpg"/>
          <p:cNvPicPr>
            <a:picLocks noChangeAspect="1" noChangeArrowheads="1"/>
          </p:cNvPicPr>
          <p:nvPr/>
        </p:nvPicPr>
        <p:blipFill>
          <a:blip r:embed="rId4" cstate="print"/>
          <a:srcRect/>
          <a:stretch>
            <a:fillRect/>
          </a:stretch>
        </p:blipFill>
        <p:spPr bwMode="auto">
          <a:xfrm>
            <a:off x="6156176" y="1916832"/>
            <a:ext cx="2987824" cy="1008112"/>
          </a:xfrm>
          <a:prstGeom prst="rect">
            <a:avLst/>
          </a:prstGeom>
          <a:noFill/>
        </p:spPr>
      </p:pic>
      <p:sp>
        <p:nvSpPr>
          <p:cNvPr id="7" name="Oval Callout 6"/>
          <p:cNvSpPr/>
          <p:nvPr/>
        </p:nvSpPr>
        <p:spPr>
          <a:xfrm>
            <a:off x="6804248" y="1988840"/>
            <a:ext cx="360040" cy="1080120"/>
          </a:xfrm>
          <a:prstGeom prst="wedgeEllipseCallout">
            <a:avLst>
              <a:gd name="adj1" fmla="val 49715"/>
              <a:gd name="adj2" fmla="val 824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p:cNvSpPr/>
          <p:nvPr/>
        </p:nvSpPr>
        <p:spPr>
          <a:xfrm>
            <a:off x="1475656" y="260648"/>
            <a:ext cx="2976584" cy="523220"/>
          </a:xfrm>
          <a:prstGeom prst="rect">
            <a:avLst/>
          </a:prstGeom>
        </p:spPr>
        <p:txBody>
          <a:bodyPr wrap="none">
            <a:spAutoFit/>
          </a:bodyPr>
          <a:lstStyle/>
          <a:p>
            <a:r>
              <a:rPr lang="en-ZA" sz="2800" b="1" dirty="0">
                <a:solidFill>
                  <a:srgbClr val="0070C0"/>
                </a:solidFill>
                <a:latin typeface="Times New Roman" pitchFamily="18" charset="0"/>
                <a:ea typeface="Calibri" pitchFamily="34" charset="0"/>
                <a:cs typeface="Times New Roman" pitchFamily="18" charset="0"/>
              </a:rPr>
              <a:t>Why </a:t>
            </a:r>
            <a:r>
              <a:rPr lang="en-ZA" sz="2800" b="1" dirty="0" smtClean="0">
                <a:solidFill>
                  <a:srgbClr val="0070C0"/>
                </a:solidFill>
                <a:latin typeface="Times New Roman" pitchFamily="18" charset="0"/>
                <a:ea typeface="Calibri" pitchFamily="34" charset="0"/>
                <a:cs typeface="Times New Roman" pitchFamily="18" charset="0"/>
              </a:rPr>
              <a:t>goat’s </a:t>
            </a:r>
            <a:r>
              <a:rPr lang="en-ZA" sz="2800" b="1" dirty="0">
                <a:solidFill>
                  <a:srgbClr val="0070C0"/>
                </a:solidFill>
                <a:latin typeface="Times New Roman" pitchFamily="18" charset="0"/>
                <a:ea typeface="Calibri" pitchFamily="34" charset="0"/>
                <a:cs typeface="Times New Roman" pitchFamily="18" charset="0"/>
              </a:rPr>
              <a:t>milk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27584" y="1340768"/>
            <a:ext cx="792961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Aim</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ZA" sz="28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2800" b="1" dirty="0" smtClean="0">
                <a:latin typeface="Times New Roman" pitchFamily="18" charset="0"/>
                <a:ea typeface="Calibri" pitchFamily="34" charset="0"/>
                <a:cs typeface="Times New Roman" pitchFamily="18" charset="0"/>
              </a:rPr>
              <a:t>T</a:t>
            </a: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 work was undertaken to study the survival of acid adapted and Non adapted </a:t>
            </a: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a:t>
            </a:r>
            <a:r>
              <a:rPr kumimoji="0" lang="en-GB"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strains in the goat’s milk</a:t>
            </a:r>
            <a:r>
              <a:rPr kumimoji="0" lang="en-GB"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fermented with starter cultures and </a:t>
            </a:r>
            <a:r>
              <a:rPr lang="en-GB" sz="2800" b="1" dirty="0" smtClean="0">
                <a:latin typeface="Times New Roman" pitchFamily="18" charset="0"/>
                <a:ea typeface="Calibri" pitchFamily="34" charset="0"/>
                <a:cs typeface="Times New Roman" pitchFamily="18" charset="0"/>
              </a:rPr>
              <a:t>probiotic bacteria.</a:t>
            </a:r>
            <a:endParaRPr kumimoji="0" lang="en-GB"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AutoShape 4"/>
          <p:cNvSpPr>
            <a:spLocks noChangeArrowheads="1"/>
          </p:cNvSpPr>
          <p:nvPr/>
        </p:nvSpPr>
        <p:spPr bwMode="auto">
          <a:xfrm>
            <a:off x="4572000" y="928670"/>
            <a:ext cx="1714512" cy="357171"/>
          </a:xfrm>
          <a:prstGeom prst="flowChartProcess">
            <a:avLst/>
          </a:prstGeom>
          <a:solidFill>
            <a:srgbClr val="FFFFFF"/>
          </a:solidFill>
          <a:ln w="9525">
            <a:solidFill>
              <a:srgbClr val="000000"/>
            </a:solidFill>
            <a:miter lim="800000"/>
            <a:headEnd/>
            <a:tailEnd/>
          </a:ln>
        </p:spPr>
        <p:txBody>
          <a:bodyPr lIns="74021" tIns="37010" rIns="74021" bIns="37010" anchor="ctr"/>
          <a:lstStyle/>
          <a:p>
            <a:pPr algn="ctr"/>
            <a:r>
              <a:rPr lang="en-GB" sz="1200" b="1" dirty="0">
                <a:latin typeface="Times New Roman" pitchFamily="18" charset="0"/>
              </a:rPr>
              <a:t>Raw </a:t>
            </a:r>
            <a:r>
              <a:rPr lang="en-GB" sz="1200" b="1" dirty="0" smtClean="0">
                <a:latin typeface="Times New Roman" pitchFamily="18" charset="0"/>
              </a:rPr>
              <a:t>goat’s </a:t>
            </a:r>
            <a:r>
              <a:rPr lang="en-GB" sz="1200" b="1" dirty="0">
                <a:latin typeface="Times New Roman" pitchFamily="18" charset="0"/>
              </a:rPr>
              <a:t>milk</a:t>
            </a:r>
            <a:endParaRPr lang="en-US" sz="1200" b="1" dirty="0"/>
          </a:p>
        </p:txBody>
      </p:sp>
      <p:sp>
        <p:nvSpPr>
          <p:cNvPr id="12292" name="Rectangle 6"/>
          <p:cNvSpPr>
            <a:spLocks noChangeArrowheads="1"/>
          </p:cNvSpPr>
          <p:nvPr/>
        </p:nvSpPr>
        <p:spPr bwMode="auto">
          <a:xfrm>
            <a:off x="4214810" y="1643050"/>
            <a:ext cx="2233251" cy="514340"/>
          </a:xfrm>
          <a:prstGeom prst="rect">
            <a:avLst/>
          </a:prstGeom>
          <a:solidFill>
            <a:srgbClr val="FFFFFF"/>
          </a:solidFill>
          <a:ln w="9525">
            <a:solidFill>
              <a:srgbClr val="000000"/>
            </a:solidFill>
            <a:miter lim="800000"/>
            <a:headEnd/>
            <a:tailEnd/>
          </a:ln>
        </p:spPr>
        <p:txBody>
          <a:bodyPr lIns="74021" tIns="37010" rIns="74021" bIns="37010"/>
          <a:lstStyle/>
          <a:p>
            <a:pPr>
              <a:spcAft>
                <a:spcPts val="813"/>
              </a:spcAft>
            </a:pPr>
            <a:r>
              <a:rPr lang="en-GB" sz="1200" b="1" dirty="0">
                <a:latin typeface="Times New Roman" pitchFamily="18" charset="0"/>
              </a:rPr>
              <a:t>Addition of Skim milk (3%) and Gelatine (0.5%)</a:t>
            </a:r>
            <a:endParaRPr lang="en-US" sz="1200" b="1" dirty="0"/>
          </a:p>
        </p:txBody>
      </p:sp>
      <p:sp>
        <p:nvSpPr>
          <p:cNvPr id="12293" name="Rectangle 7"/>
          <p:cNvSpPr>
            <a:spLocks noChangeArrowheads="1"/>
          </p:cNvSpPr>
          <p:nvPr/>
        </p:nvSpPr>
        <p:spPr bwMode="auto">
          <a:xfrm>
            <a:off x="4572000" y="2420938"/>
            <a:ext cx="1689585" cy="365120"/>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GB" sz="1200" b="1" dirty="0">
                <a:latin typeface="Times New Roman" pitchFamily="18" charset="0"/>
              </a:rPr>
              <a:t>Pasteurization</a:t>
            </a:r>
            <a:endParaRPr lang="en-US" sz="1200" b="1" dirty="0"/>
          </a:p>
        </p:txBody>
      </p:sp>
      <p:sp>
        <p:nvSpPr>
          <p:cNvPr id="12294" name="AutoShape 11"/>
          <p:cNvSpPr>
            <a:spLocks noChangeArrowheads="1"/>
          </p:cNvSpPr>
          <p:nvPr/>
        </p:nvSpPr>
        <p:spPr bwMode="auto">
          <a:xfrm>
            <a:off x="1000100" y="3786190"/>
            <a:ext cx="2161808" cy="357190"/>
          </a:xfrm>
          <a:prstGeom prst="flowChartProcess">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GB" sz="1300" b="1" dirty="0">
                <a:latin typeface="Times New Roman" pitchFamily="18" charset="0"/>
              </a:rPr>
              <a:t>DEPENDENT VARIABLES</a:t>
            </a:r>
            <a:endParaRPr lang="en-US" sz="1300" b="1" dirty="0"/>
          </a:p>
        </p:txBody>
      </p:sp>
      <p:sp>
        <p:nvSpPr>
          <p:cNvPr id="12295" name="AutoShape 12"/>
          <p:cNvSpPr>
            <a:spLocks noChangeArrowheads="1"/>
          </p:cNvSpPr>
          <p:nvPr/>
        </p:nvSpPr>
        <p:spPr bwMode="auto">
          <a:xfrm>
            <a:off x="1071539" y="4286256"/>
            <a:ext cx="1571636" cy="500066"/>
          </a:xfrm>
          <a:prstGeom prst="flowChartProcess">
            <a:avLst/>
          </a:prstGeom>
          <a:solidFill>
            <a:srgbClr val="FFFFFF"/>
          </a:solidFill>
          <a:ln w="9525">
            <a:solidFill>
              <a:srgbClr val="000000"/>
            </a:solidFill>
            <a:miter lim="800000"/>
            <a:headEnd/>
            <a:tailEnd/>
          </a:ln>
        </p:spPr>
        <p:txBody>
          <a:bodyPr lIns="74021" tIns="37010" rIns="74021" bIns="37010"/>
          <a:lstStyle/>
          <a:p>
            <a:pPr>
              <a:spcAft>
                <a:spcPts val="813"/>
              </a:spcAft>
            </a:pPr>
            <a:r>
              <a:rPr lang="en-US" sz="1200" b="1" dirty="0" smtClean="0"/>
              <a:t>Viability on selective agar</a:t>
            </a:r>
            <a:endParaRPr lang="en-US" sz="1200" b="1" dirty="0"/>
          </a:p>
        </p:txBody>
      </p:sp>
      <p:cxnSp>
        <p:nvCxnSpPr>
          <p:cNvPr id="29" name="Straight Connector 28"/>
          <p:cNvCxnSpPr/>
          <p:nvPr/>
        </p:nvCxnSpPr>
        <p:spPr>
          <a:xfrm>
            <a:off x="7562850" y="3068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62850" y="3068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2643174" y="6215082"/>
            <a:ext cx="164307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rot="5400000">
            <a:off x="5321702" y="2965050"/>
            <a:ext cx="215902"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305" name="AutoShape 38"/>
          <p:cNvCxnSpPr>
            <a:cxnSpLocks noChangeShapeType="1"/>
          </p:cNvCxnSpPr>
          <p:nvPr/>
        </p:nvCxnSpPr>
        <p:spPr bwMode="auto">
          <a:xfrm>
            <a:off x="5237285" y="4508500"/>
            <a:ext cx="0" cy="0"/>
          </a:xfrm>
          <a:prstGeom prst="straightConnector1">
            <a:avLst/>
          </a:prstGeom>
          <a:noFill/>
          <a:ln w="9525">
            <a:solidFill>
              <a:srgbClr val="000000"/>
            </a:solidFill>
            <a:round/>
            <a:headEnd/>
            <a:tailEnd type="triangle" w="med" len="med"/>
          </a:ln>
        </p:spPr>
      </p:cxnSp>
      <p:cxnSp>
        <p:nvCxnSpPr>
          <p:cNvPr id="12307" name="AutoShape 36"/>
          <p:cNvCxnSpPr>
            <a:cxnSpLocks noChangeShapeType="1"/>
          </p:cNvCxnSpPr>
          <p:nvPr/>
        </p:nvCxnSpPr>
        <p:spPr bwMode="auto">
          <a:xfrm>
            <a:off x="5429256" y="1357298"/>
            <a:ext cx="0" cy="244475"/>
          </a:xfrm>
          <a:prstGeom prst="straightConnector1">
            <a:avLst/>
          </a:prstGeom>
          <a:noFill/>
          <a:ln w="9525">
            <a:solidFill>
              <a:srgbClr val="000000"/>
            </a:solidFill>
            <a:round/>
            <a:headEnd/>
            <a:tailEnd type="triangle" w="med" len="med"/>
          </a:ln>
        </p:spPr>
      </p:cxnSp>
      <p:sp>
        <p:nvSpPr>
          <p:cNvPr id="12314" name="AutoShape 35"/>
          <p:cNvSpPr>
            <a:spLocks noChangeArrowheads="1"/>
          </p:cNvSpPr>
          <p:nvPr/>
        </p:nvSpPr>
        <p:spPr bwMode="auto">
          <a:xfrm>
            <a:off x="4214810" y="3071810"/>
            <a:ext cx="2280140" cy="714380"/>
          </a:xfrm>
          <a:prstGeom prst="flowChartProcess">
            <a:avLst/>
          </a:prstGeom>
          <a:solidFill>
            <a:srgbClr val="FFFFFF"/>
          </a:solidFill>
          <a:ln w="9525">
            <a:solidFill>
              <a:srgbClr val="000000"/>
            </a:solidFill>
            <a:miter lim="800000"/>
            <a:headEnd/>
            <a:tailEnd/>
          </a:ln>
        </p:spPr>
        <p:txBody>
          <a:bodyPr/>
          <a:lstStyle/>
          <a:p>
            <a:pPr marL="0" lvl="1" indent="0">
              <a:spcAft>
                <a:spcPts val="1000"/>
              </a:spcAft>
            </a:pPr>
            <a:r>
              <a:rPr lang="en-GB" sz="1200" b="1" dirty="0">
                <a:latin typeface="Times New Roman" pitchFamily="18" charset="0"/>
                <a:cs typeface="Times New Roman" pitchFamily="18" charset="0"/>
              </a:rPr>
              <a:t>Inoculation with </a:t>
            </a:r>
            <a:r>
              <a:rPr lang="en-GB" sz="1200" b="1" i="1" dirty="0">
                <a:latin typeface="Times New Roman" pitchFamily="18" charset="0"/>
                <a:cs typeface="Times New Roman" pitchFamily="18" charset="0"/>
              </a:rPr>
              <a:t>L. </a:t>
            </a:r>
            <a:r>
              <a:rPr lang="en-GB" sz="1200" b="1" i="1" dirty="0" smtClean="0">
                <a:latin typeface="Times New Roman" pitchFamily="18" charset="0"/>
                <a:cs typeface="Times New Roman" pitchFamily="18" charset="0"/>
              </a:rPr>
              <a:t>plantarum (B411)</a:t>
            </a:r>
            <a:r>
              <a:rPr lang="en-GB" sz="1200" b="1" dirty="0" smtClean="0">
                <a:latin typeface="Times New Roman" pitchFamily="18" charset="0"/>
                <a:cs typeface="Times New Roman" pitchFamily="18" charset="0"/>
              </a:rPr>
              <a:t> and  starter culture ( </a:t>
            </a:r>
            <a:r>
              <a:rPr lang="en-GB" sz="1200" b="1" i="1" dirty="0" smtClean="0">
                <a:latin typeface="Times New Roman" pitchFamily="18" charset="0"/>
                <a:cs typeface="Times New Roman" pitchFamily="18" charset="0"/>
              </a:rPr>
              <a:t>L. bulgaricus </a:t>
            </a:r>
            <a:r>
              <a:rPr lang="en-GB" sz="1200" b="1" dirty="0" smtClean="0">
                <a:latin typeface="Times New Roman" pitchFamily="18" charset="0"/>
                <a:cs typeface="Times New Roman" pitchFamily="18" charset="0"/>
              </a:rPr>
              <a:t>and </a:t>
            </a:r>
            <a:r>
              <a:rPr lang="en-GB" sz="1200" b="1" i="1" dirty="0" smtClean="0">
                <a:latin typeface="Times New Roman" pitchFamily="18" charset="0"/>
                <a:cs typeface="Times New Roman" pitchFamily="18" charset="0"/>
              </a:rPr>
              <a:t>S. thermophilus)</a:t>
            </a:r>
            <a:endParaRPr lang="en-GB" sz="1200" b="1" dirty="0">
              <a:latin typeface="Times New Roman" pitchFamily="18" charset="0"/>
              <a:cs typeface="Times New Roman" pitchFamily="18" charset="0"/>
            </a:endParaRPr>
          </a:p>
          <a:p>
            <a:endParaRPr lang="en-US" b="1" dirty="0"/>
          </a:p>
        </p:txBody>
      </p:sp>
      <p:sp>
        <p:nvSpPr>
          <p:cNvPr id="12320" name="AutoShape 38"/>
          <p:cNvSpPr>
            <a:spLocks noChangeArrowheads="1"/>
          </p:cNvSpPr>
          <p:nvPr/>
        </p:nvSpPr>
        <p:spPr bwMode="auto">
          <a:xfrm>
            <a:off x="4214810" y="4143380"/>
            <a:ext cx="2357454" cy="285752"/>
          </a:xfrm>
          <a:prstGeom prst="flowChartProcess">
            <a:avLst/>
          </a:prstGeom>
          <a:solidFill>
            <a:srgbClr val="FFFFFF"/>
          </a:solidFill>
          <a:ln w="9525">
            <a:solidFill>
              <a:srgbClr val="000000"/>
            </a:solidFill>
            <a:miter lim="800000"/>
            <a:headEnd/>
            <a:tailEnd/>
          </a:ln>
        </p:spPr>
        <p:txBody>
          <a:bodyPr/>
          <a:lstStyle/>
          <a:p>
            <a:pPr>
              <a:spcAft>
                <a:spcPts val="1000"/>
              </a:spcAft>
            </a:pPr>
            <a:r>
              <a:rPr lang="en-GB" sz="1200" b="1" dirty="0">
                <a:latin typeface="Times New Roman" pitchFamily="18" charset="0"/>
                <a:cs typeface="Times New Roman" pitchFamily="18" charset="0"/>
              </a:rPr>
              <a:t>Fermentation </a:t>
            </a:r>
            <a:r>
              <a:rPr lang="en-GB" sz="1200" b="1" dirty="0" smtClean="0">
                <a:latin typeface="Times New Roman" pitchFamily="18" charset="0"/>
                <a:cs typeface="Times New Roman" pitchFamily="18" charset="0"/>
              </a:rPr>
              <a:t>at </a:t>
            </a:r>
            <a:r>
              <a:rPr lang="en-ZA" sz="1200" b="1" dirty="0" smtClean="0">
                <a:latin typeface="Times New Roman" pitchFamily="18" charset="0"/>
                <a:cs typeface="Times New Roman" pitchFamily="18" charset="0"/>
              </a:rPr>
              <a:t>30</a:t>
            </a:r>
            <a:r>
              <a:rPr lang="en-ZA" sz="1200" b="1" baseline="30000" dirty="0" smtClean="0">
                <a:latin typeface="Times New Roman" pitchFamily="18" charset="0"/>
                <a:cs typeface="Times New Roman" pitchFamily="18" charset="0"/>
              </a:rPr>
              <a:t>0</a:t>
            </a:r>
            <a:r>
              <a:rPr lang="en-ZA" sz="1200" b="1" dirty="0" smtClean="0">
                <a:latin typeface="Times New Roman" pitchFamily="18" charset="0"/>
                <a:cs typeface="Times New Roman" pitchFamily="18" charset="0"/>
              </a:rPr>
              <a:t>C </a:t>
            </a:r>
            <a:r>
              <a:rPr lang="en-GB" sz="1200" b="1" dirty="0" smtClean="0">
                <a:latin typeface="Times New Roman" pitchFamily="18" charset="0"/>
                <a:cs typeface="Times New Roman" pitchFamily="18" charset="0"/>
              </a:rPr>
              <a:t>for 6 hours </a:t>
            </a:r>
            <a:endParaRPr lang="en-ZA" sz="1200" b="1" dirty="0">
              <a:latin typeface="Times New Roman" pitchFamily="18" charset="0"/>
              <a:cs typeface="Times New Roman" pitchFamily="18" charset="0"/>
            </a:endParaRPr>
          </a:p>
          <a:p>
            <a:pPr>
              <a:spcAft>
                <a:spcPts val="1000"/>
              </a:spcAft>
            </a:pPr>
            <a:endParaRPr lang="en-US" b="1" dirty="0"/>
          </a:p>
        </p:txBody>
      </p:sp>
      <p:sp>
        <p:nvSpPr>
          <p:cNvPr id="12322" name="Rectangle 15"/>
          <p:cNvSpPr>
            <a:spLocks noChangeArrowheads="1"/>
          </p:cNvSpPr>
          <p:nvPr/>
        </p:nvSpPr>
        <p:spPr bwMode="auto">
          <a:xfrm>
            <a:off x="4429124" y="6000768"/>
            <a:ext cx="2357454" cy="428628"/>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GB" sz="1200" b="1" dirty="0">
                <a:latin typeface="Times New Roman" pitchFamily="18" charset="0"/>
              </a:rPr>
              <a:t>Fermented </a:t>
            </a:r>
            <a:r>
              <a:rPr lang="en-GB" sz="1200" b="1" dirty="0" smtClean="0">
                <a:latin typeface="Times New Roman" pitchFamily="18" charset="0"/>
              </a:rPr>
              <a:t>goat’s milk</a:t>
            </a:r>
            <a:endParaRPr lang="en-US" sz="1200" b="1" dirty="0"/>
          </a:p>
        </p:txBody>
      </p:sp>
      <p:cxnSp>
        <p:nvCxnSpPr>
          <p:cNvPr id="12324" name="AutoShape 36"/>
          <p:cNvCxnSpPr>
            <a:cxnSpLocks noChangeShapeType="1"/>
          </p:cNvCxnSpPr>
          <p:nvPr/>
        </p:nvCxnSpPr>
        <p:spPr bwMode="auto">
          <a:xfrm>
            <a:off x="5429256" y="3857628"/>
            <a:ext cx="0" cy="244475"/>
          </a:xfrm>
          <a:prstGeom prst="straightConnector1">
            <a:avLst/>
          </a:prstGeom>
          <a:noFill/>
          <a:ln w="9525">
            <a:solidFill>
              <a:srgbClr val="000000"/>
            </a:solidFill>
            <a:round/>
            <a:headEnd/>
            <a:tailEnd type="triangle" w="med" len="med"/>
          </a:ln>
        </p:spPr>
      </p:cxnSp>
      <p:sp>
        <p:nvSpPr>
          <p:cNvPr id="12326" name="Rectangle 41"/>
          <p:cNvSpPr>
            <a:spLocks noChangeArrowheads="1"/>
          </p:cNvSpPr>
          <p:nvPr/>
        </p:nvSpPr>
        <p:spPr bwMode="auto">
          <a:xfrm>
            <a:off x="4451839" y="90489"/>
            <a:ext cx="261610" cy="276999"/>
          </a:xfrm>
          <a:prstGeom prst="rect">
            <a:avLst/>
          </a:prstGeom>
          <a:noFill/>
          <a:ln w="9525">
            <a:noFill/>
            <a:miter lim="800000"/>
            <a:headEnd/>
            <a:tailEnd/>
          </a:ln>
        </p:spPr>
        <p:txBody>
          <a:bodyPr wrap="none" anchor="ctr">
            <a:spAutoFit/>
          </a:bodyPr>
          <a:lstStyle/>
          <a:p>
            <a:pPr algn="just" eaLnBrk="0" hangingPunct="0"/>
            <a:r>
              <a:rPr lang="en-GB" sz="1200" b="1">
                <a:latin typeface="Times New Roman" pitchFamily="18" charset="0"/>
                <a:cs typeface="Calibri" pitchFamily="34" charset="0"/>
              </a:rPr>
              <a:t>  </a:t>
            </a:r>
            <a:endParaRPr lang="en-GB"/>
          </a:p>
        </p:txBody>
      </p:sp>
      <p:sp>
        <p:nvSpPr>
          <p:cNvPr id="12329" name="Rectangle 70"/>
          <p:cNvSpPr>
            <a:spLocks noChangeArrowheads="1"/>
          </p:cNvSpPr>
          <p:nvPr/>
        </p:nvSpPr>
        <p:spPr bwMode="auto">
          <a:xfrm>
            <a:off x="2500298" y="6000768"/>
            <a:ext cx="1814792" cy="276999"/>
          </a:xfrm>
          <a:prstGeom prst="rect">
            <a:avLst/>
          </a:prstGeom>
          <a:noFill/>
          <a:ln w="9525">
            <a:noFill/>
            <a:miter lim="800000"/>
            <a:headEnd/>
            <a:tailEnd/>
          </a:ln>
        </p:spPr>
        <p:txBody>
          <a:bodyPr wrap="none">
            <a:spAutoFit/>
          </a:bodyPr>
          <a:lstStyle/>
          <a:p>
            <a:pPr marL="0" lvl="1" indent="0" algn="just">
              <a:spcAft>
                <a:spcPts val="813"/>
              </a:spcAft>
            </a:pPr>
            <a:r>
              <a:rPr lang="en-US" sz="1200" b="1" dirty="0" smtClean="0"/>
              <a:t>Analyses at 2h interval</a:t>
            </a:r>
            <a:endParaRPr lang="en-US" sz="1200" b="1" dirty="0"/>
          </a:p>
        </p:txBody>
      </p:sp>
      <p:sp>
        <p:nvSpPr>
          <p:cNvPr id="12330" name="Rectangle 44"/>
          <p:cNvSpPr>
            <a:spLocks noChangeArrowheads="1"/>
          </p:cNvSpPr>
          <p:nvPr/>
        </p:nvSpPr>
        <p:spPr bwMode="auto">
          <a:xfrm>
            <a:off x="1071538" y="5072074"/>
            <a:ext cx="1500198" cy="1285884"/>
          </a:xfrm>
          <a:prstGeom prst="rect">
            <a:avLst/>
          </a:prstGeom>
          <a:solidFill>
            <a:srgbClr val="FFFFFF"/>
          </a:solidFill>
          <a:ln w="9525">
            <a:solidFill>
              <a:srgbClr val="000000"/>
            </a:solidFill>
            <a:miter lim="800000"/>
            <a:headEnd/>
            <a:tailEnd/>
          </a:ln>
        </p:spPr>
        <p:txBody>
          <a:bodyPr/>
          <a:lstStyle/>
          <a:p>
            <a:pPr marL="0" lvl="1" indent="0">
              <a:spcAft>
                <a:spcPts val="1000"/>
              </a:spcAft>
              <a:buFont typeface="Symbol" pitchFamily="18" charset="2"/>
              <a:buChar char="·"/>
            </a:pPr>
            <a:r>
              <a:rPr lang="en-GB" sz="1400" b="1" dirty="0">
                <a:latin typeface="Times New Roman" pitchFamily="18" charset="0"/>
              </a:rPr>
              <a:t>Microbial  growth/counts </a:t>
            </a:r>
          </a:p>
          <a:p>
            <a:pPr>
              <a:spcAft>
                <a:spcPts val="1000"/>
              </a:spcAft>
              <a:buFont typeface="Symbol" pitchFamily="18" charset="2"/>
              <a:buChar char="·"/>
            </a:pPr>
            <a:r>
              <a:rPr lang="en-GB" sz="1400" b="1" dirty="0">
                <a:latin typeface="Times New Roman" pitchFamily="18" charset="0"/>
              </a:rPr>
              <a:t>pH (pH meter)</a:t>
            </a:r>
          </a:p>
          <a:p>
            <a:pPr>
              <a:spcAft>
                <a:spcPts val="1000"/>
              </a:spcAft>
              <a:buFont typeface="Symbol" pitchFamily="18" charset="2"/>
              <a:buChar char="·"/>
            </a:pPr>
            <a:r>
              <a:rPr lang="en-GB" sz="1400" b="1" dirty="0">
                <a:latin typeface="Times New Roman" pitchFamily="18" charset="0"/>
              </a:rPr>
              <a:t>TTA</a:t>
            </a:r>
          </a:p>
        </p:txBody>
      </p:sp>
      <p:sp>
        <p:nvSpPr>
          <p:cNvPr id="53" name="AutoShape 4"/>
          <p:cNvSpPr>
            <a:spLocks noChangeArrowheads="1"/>
          </p:cNvSpPr>
          <p:nvPr/>
        </p:nvSpPr>
        <p:spPr bwMode="auto">
          <a:xfrm>
            <a:off x="6643702" y="928670"/>
            <a:ext cx="2357454" cy="428628"/>
          </a:xfrm>
          <a:prstGeom prst="flowChartProcess">
            <a:avLst/>
          </a:prstGeom>
          <a:solidFill>
            <a:srgbClr val="FFFFFF"/>
          </a:solidFill>
          <a:ln w="9525">
            <a:solidFill>
              <a:srgbClr val="000000"/>
            </a:solidFill>
            <a:miter lim="800000"/>
            <a:headEnd/>
            <a:tailEnd/>
          </a:ln>
        </p:spPr>
        <p:txBody>
          <a:bodyPr lIns="74021" tIns="37010" rIns="74021" bIns="37010" anchor="ctr"/>
          <a:lstStyle/>
          <a:p>
            <a:pPr algn="just"/>
            <a:r>
              <a:rPr lang="en-US" sz="1200" b="1" dirty="0" smtClean="0"/>
              <a:t>Environmental </a:t>
            </a:r>
            <a:r>
              <a:rPr lang="en-US" sz="1200" b="1" i="1" dirty="0" smtClean="0"/>
              <a:t>E. coli strains</a:t>
            </a:r>
            <a:endParaRPr lang="en-US" sz="1200" b="1" dirty="0"/>
          </a:p>
        </p:txBody>
      </p:sp>
      <p:cxnSp>
        <p:nvCxnSpPr>
          <p:cNvPr id="54" name="AutoShape 36"/>
          <p:cNvCxnSpPr>
            <a:cxnSpLocks noChangeShapeType="1"/>
          </p:cNvCxnSpPr>
          <p:nvPr/>
        </p:nvCxnSpPr>
        <p:spPr bwMode="auto">
          <a:xfrm>
            <a:off x="7858148" y="1357298"/>
            <a:ext cx="0" cy="244475"/>
          </a:xfrm>
          <a:prstGeom prst="straightConnector1">
            <a:avLst/>
          </a:prstGeom>
          <a:noFill/>
          <a:ln w="9525">
            <a:solidFill>
              <a:srgbClr val="000000"/>
            </a:solidFill>
            <a:round/>
            <a:headEnd/>
            <a:tailEnd type="triangle" w="med" len="med"/>
          </a:ln>
        </p:spPr>
      </p:cxnSp>
      <p:sp>
        <p:nvSpPr>
          <p:cNvPr id="55" name="Rectangle 7"/>
          <p:cNvSpPr>
            <a:spLocks noChangeArrowheads="1"/>
          </p:cNvSpPr>
          <p:nvPr/>
        </p:nvSpPr>
        <p:spPr bwMode="auto">
          <a:xfrm>
            <a:off x="6715140" y="1643050"/>
            <a:ext cx="1928826" cy="571504"/>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US" sz="1200" b="1" dirty="0" smtClean="0"/>
              <a:t>Induction  of acid  resistance in TS broth at pH 4.5 </a:t>
            </a:r>
            <a:endParaRPr lang="en-US" sz="1200" b="1" dirty="0"/>
          </a:p>
        </p:txBody>
      </p:sp>
      <p:sp>
        <p:nvSpPr>
          <p:cNvPr id="56" name="AutoShape 37"/>
          <p:cNvSpPr>
            <a:spLocks noChangeArrowheads="1"/>
          </p:cNvSpPr>
          <p:nvPr/>
        </p:nvSpPr>
        <p:spPr bwMode="auto">
          <a:xfrm>
            <a:off x="4429124" y="5000637"/>
            <a:ext cx="2428923" cy="642942"/>
          </a:xfrm>
          <a:prstGeom prst="flowChartProcess">
            <a:avLst/>
          </a:prstGeom>
          <a:solidFill>
            <a:srgbClr val="FFFFFF"/>
          </a:solidFill>
          <a:ln w="9525">
            <a:solidFill>
              <a:srgbClr val="000000"/>
            </a:solidFill>
            <a:miter lim="800000"/>
            <a:headEnd/>
            <a:tailEnd/>
          </a:ln>
        </p:spPr>
        <p:txBody>
          <a:bodyPr/>
          <a:lstStyle/>
          <a:p>
            <a:pPr marL="0" lvl="1" indent="0" algn="just">
              <a:spcAft>
                <a:spcPts val="1000"/>
              </a:spcAft>
            </a:pPr>
            <a:r>
              <a:rPr lang="en-GB" sz="1200" b="1" dirty="0">
                <a:latin typeface="Times New Roman" pitchFamily="18" charset="0"/>
              </a:rPr>
              <a:t>Inoculation </a:t>
            </a:r>
            <a:r>
              <a:rPr lang="en-GB" sz="1200" b="1" dirty="0" smtClean="0">
                <a:latin typeface="Times New Roman" pitchFamily="18" charset="0"/>
              </a:rPr>
              <a:t>with acid </a:t>
            </a:r>
            <a:r>
              <a:rPr lang="en-GB" sz="1200" b="1" dirty="0">
                <a:latin typeface="Times New Roman" pitchFamily="18" charset="0"/>
              </a:rPr>
              <a:t>adapted </a:t>
            </a:r>
            <a:r>
              <a:rPr lang="en-GB" sz="1200" b="1" dirty="0" smtClean="0">
                <a:latin typeface="Times New Roman" pitchFamily="18" charset="0"/>
              </a:rPr>
              <a:t>and Non-adapted </a:t>
            </a:r>
            <a:r>
              <a:rPr lang="en-GB" sz="1200" b="1" i="1" dirty="0" smtClean="0">
                <a:latin typeface="Times New Roman" pitchFamily="18" charset="0"/>
              </a:rPr>
              <a:t>E</a:t>
            </a:r>
            <a:r>
              <a:rPr lang="en-GB" sz="1200" b="1" i="1" dirty="0">
                <a:latin typeface="Times New Roman" pitchFamily="18" charset="0"/>
              </a:rPr>
              <a:t>. coli </a:t>
            </a:r>
            <a:r>
              <a:rPr lang="en-GB" sz="1200" b="1" dirty="0" smtClean="0">
                <a:latin typeface="Times New Roman" pitchFamily="18" charset="0"/>
              </a:rPr>
              <a:t>strains when </a:t>
            </a:r>
            <a:r>
              <a:rPr lang="en-GB" sz="1200" b="1" dirty="0">
                <a:latin typeface="Times New Roman" pitchFamily="18" charset="0"/>
              </a:rPr>
              <a:t>the pH is at 4.5</a:t>
            </a:r>
          </a:p>
          <a:p>
            <a:endParaRPr lang="en-US" b="1" dirty="0"/>
          </a:p>
        </p:txBody>
      </p:sp>
      <p:sp>
        <p:nvSpPr>
          <p:cNvPr id="57" name="Rectangle 7"/>
          <p:cNvSpPr>
            <a:spLocks noChangeArrowheads="1"/>
          </p:cNvSpPr>
          <p:nvPr/>
        </p:nvSpPr>
        <p:spPr bwMode="auto">
          <a:xfrm>
            <a:off x="6643702" y="2571744"/>
            <a:ext cx="1975337" cy="428628"/>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US" sz="1200" b="1" dirty="0" smtClean="0"/>
              <a:t>Incubation at 37</a:t>
            </a:r>
            <a:r>
              <a:rPr lang="en-US" sz="1200" b="1" baseline="30000" dirty="0" smtClean="0"/>
              <a:t>0</a:t>
            </a:r>
            <a:r>
              <a:rPr lang="en-US" sz="1200" b="1" dirty="0" smtClean="0"/>
              <a:t>C for 18h</a:t>
            </a:r>
            <a:r>
              <a:rPr lang="en-ZA" sz="1200" b="1" baseline="30000" dirty="0" smtClean="0"/>
              <a:t>  </a:t>
            </a:r>
            <a:endParaRPr lang="en-US" sz="1200" b="1" dirty="0"/>
          </a:p>
        </p:txBody>
      </p:sp>
      <p:cxnSp>
        <p:nvCxnSpPr>
          <p:cNvPr id="59" name="Straight Arrow Connector 58"/>
          <p:cNvCxnSpPr/>
          <p:nvPr/>
        </p:nvCxnSpPr>
        <p:spPr>
          <a:xfrm rot="5400000">
            <a:off x="7715272" y="2428868"/>
            <a:ext cx="286546"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AutoShape 38"/>
          <p:cNvSpPr>
            <a:spLocks noChangeArrowheads="1"/>
          </p:cNvSpPr>
          <p:nvPr/>
        </p:nvSpPr>
        <p:spPr bwMode="auto">
          <a:xfrm>
            <a:off x="6715140" y="3857628"/>
            <a:ext cx="1643074" cy="428628"/>
          </a:xfrm>
          <a:prstGeom prst="flowChartProcess">
            <a:avLst/>
          </a:prstGeom>
          <a:solidFill>
            <a:srgbClr val="FFFFFF"/>
          </a:solidFill>
          <a:ln w="9525">
            <a:solidFill>
              <a:srgbClr val="000000"/>
            </a:solidFill>
            <a:miter lim="800000"/>
            <a:headEnd/>
            <a:tailEnd/>
          </a:ln>
        </p:spPr>
        <p:txBody>
          <a:bodyPr/>
          <a:lstStyle/>
          <a:p>
            <a:pPr>
              <a:spcAft>
                <a:spcPts val="1000"/>
              </a:spcAft>
            </a:pPr>
            <a:r>
              <a:rPr lang="en-US" sz="1200" b="1" dirty="0" smtClean="0">
                <a:latin typeface="Times New Roman" pitchFamily="18" charset="0"/>
                <a:cs typeface="Times New Roman" pitchFamily="18" charset="0"/>
              </a:rPr>
              <a:t>Acid adapted </a:t>
            </a:r>
            <a:r>
              <a:rPr lang="en-US" sz="1200" b="1" i="1" dirty="0" smtClean="0">
                <a:latin typeface="Times New Roman" pitchFamily="18" charset="0"/>
                <a:cs typeface="Times New Roman" pitchFamily="18" charset="0"/>
              </a:rPr>
              <a:t>E. coli </a:t>
            </a:r>
            <a:r>
              <a:rPr lang="en-US" sz="1200" b="1" dirty="0" smtClean="0">
                <a:latin typeface="Times New Roman" pitchFamily="18" charset="0"/>
                <a:cs typeface="Times New Roman" pitchFamily="18" charset="0"/>
              </a:rPr>
              <a:t>strains</a:t>
            </a:r>
            <a:endParaRPr lang="en-US" sz="1200" b="1" dirty="0">
              <a:latin typeface="Times New Roman" pitchFamily="18" charset="0"/>
              <a:cs typeface="Times New Roman" pitchFamily="18" charset="0"/>
            </a:endParaRPr>
          </a:p>
        </p:txBody>
      </p:sp>
      <p:cxnSp>
        <p:nvCxnSpPr>
          <p:cNvPr id="61" name="Straight Arrow Connector 60"/>
          <p:cNvCxnSpPr/>
          <p:nvPr/>
        </p:nvCxnSpPr>
        <p:spPr>
          <a:xfrm rot="5400000">
            <a:off x="7716066" y="3713958"/>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10800000" flipV="1">
            <a:off x="6929454" y="4357694"/>
            <a:ext cx="1144596"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AutoShape 36"/>
          <p:cNvCxnSpPr>
            <a:cxnSpLocks noChangeShapeType="1"/>
          </p:cNvCxnSpPr>
          <p:nvPr/>
        </p:nvCxnSpPr>
        <p:spPr bwMode="auto">
          <a:xfrm rot="5400000">
            <a:off x="5343531" y="5800741"/>
            <a:ext cx="315913" cy="1588"/>
          </a:xfrm>
          <a:prstGeom prst="straightConnector1">
            <a:avLst/>
          </a:prstGeom>
          <a:noFill/>
          <a:ln w="9525">
            <a:solidFill>
              <a:srgbClr val="000000"/>
            </a:solidFill>
            <a:round/>
            <a:headEnd/>
            <a:tailEnd type="triangle" w="med" len="med"/>
          </a:ln>
        </p:spPr>
      </p:cxnSp>
      <p:cxnSp>
        <p:nvCxnSpPr>
          <p:cNvPr id="68" name="AutoShape 36"/>
          <p:cNvCxnSpPr>
            <a:cxnSpLocks noChangeShapeType="1"/>
          </p:cNvCxnSpPr>
          <p:nvPr/>
        </p:nvCxnSpPr>
        <p:spPr bwMode="auto">
          <a:xfrm rot="16200000" flipH="1">
            <a:off x="5179224" y="4750602"/>
            <a:ext cx="500065" cy="1"/>
          </a:xfrm>
          <a:prstGeom prst="straightConnector1">
            <a:avLst/>
          </a:prstGeom>
          <a:noFill/>
          <a:ln w="9525">
            <a:solidFill>
              <a:srgbClr val="000000"/>
            </a:solidFill>
            <a:round/>
            <a:headEnd/>
            <a:tailEnd type="triangle" w="med" len="med"/>
          </a:ln>
        </p:spPr>
      </p:cxnSp>
      <p:cxnSp>
        <p:nvCxnSpPr>
          <p:cNvPr id="69" name="Straight Arrow Connector 68"/>
          <p:cNvCxnSpPr/>
          <p:nvPr/>
        </p:nvCxnSpPr>
        <p:spPr>
          <a:xfrm rot="10800000" flipV="1">
            <a:off x="2714612" y="4714882"/>
            <a:ext cx="4643470"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5400000">
            <a:off x="7178693" y="4535495"/>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7"/>
          <p:cNvSpPr>
            <a:spLocks noChangeArrowheads="1"/>
          </p:cNvSpPr>
          <p:nvPr/>
        </p:nvSpPr>
        <p:spPr bwMode="auto">
          <a:xfrm>
            <a:off x="6929454" y="3286124"/>
            <a:ext cx="1571636" cy="260350"/>
          </a:xfrm>
          <a:prstGeom prst="rect">
            <a:avLst/>
          </a:prstGeom>
          <a:solidFill>
            <a:srgbClr val="FFFFFF"/>
          </a:solidFill>
          <a:ln w="9525">
            <a:solidFill>
              <a:srgbClr val="000000"/>
            </a:solidFill>
            <a:miter lim="800000"/>
            <a:headEnd/>
            <a:tailEnd/>
          </a:ln>
        </p:spPr>
        <p:txBody>
          <a:bodyPr lIns="74021" tIns="37010" rIns="74021" bIns="37010"/>
          <a:lstStyle/>
          <a:p>
            <a:pPr algn="ctr">
              <a:spcAft>
                <a:spcPts val="813"/>
              </a:spcAft>
            </a:pPr>
            <a:r>
              <a:rPr lang="en-US" sz="1200" b="1" dirty="0" smtClean="0"/>
              <a:t>Centrifugation</a:t>
            </a:r>
            <a:endParaRPr lang="en-US" sz="1200" b="1" dirty="0"/>
          </a:p>
        </p:txBody>
      </p:sp>
      <p:cxnSp>
        <p:nvCxnSpPr>
          <p:cNvPr id="88" name="Straight Arrow Connector 87"/>
          <p:cNvCxnSpPr/>
          <p:nvPr/>
        </p:nvCxnSpPr>
        <p:spPr>
          <a:xfrm rot="5400000">
            <a:off x="7750991" y="3106735"/>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AutoShape 36"/>
          <p:cNvCxnSpPr>
            <a:cxnSpLocks noChangeShapeType="1"/>
          </p:cNvCxnSpPr>
          <p:nvPr/>
        </p:nvCxnSpPr>
        <p:spPr bwMode="auto">
          <a:xfrm>
            <a:off x="5429256" y="2143116"/>
            <a:ext cx="0" cy="244475"/>
          </a:xfrm>
          <a:prstGeom prst="straightConnector1">
            <a:avLst/>
          </a:prstGeom>
          <a:noFill/>
          <a:ln w="9525">
            <a:solidFill>
              <a:srgbClr val="000000"/>
            </a:solidFill>
            <a:round/>
            <a:headEnd/>
            <a:tailEnd type="triangle" w="med" len="med"/>
          </a:ln>
        </p:spPr>
      </p:cxnSp>
      <p:sp>
        <p:nvSpPr>
          <p:cNvPr id="1025" name="Rectangle 1"/>
          <p:cNvSpPr>
            <a:spLocks noChangeArrowheads="1"/>
          </p:cNvSpPr>
          <p:nvPr/>
        </p:nvSpPr>
        <p:spPr bwMode="auto">
          <a:xfrm>
            <a:off x="1357290" y="214290"/>
            <a:ext cx="557216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ZA" sz="2800" b="1" dirty="0" smtClean="0">
                <a:solidFill>
                  <a:srgbClr val="0000FF"/>
                </a:solidFill>
                <a:latin typeface="Arial" pitchFamily="34" charset="0"/>
                <a:cs typeface="Arial" pitchFamily="34" charset="0"/>
              </a:rPr>
              <a:t>M</a:t>
            </a:r>
            <a:r>
              <a:rPr kumimoji="0" lang="en-ZA" sz="2800" b="1" i="0" u="none" strike="noStrike" cap="none" normalizeH="0" baseline="0" dirty="0" smtClean="0">
                <a:ln>
                  <a:noFill/>
                </a:ln>
                <a:solidFill>
                  <a:srgbClr val="0000FF"/>
                </a:solidFill>
                <a:effectLst/>
                <a:latin typeface="Arial" pitchFamily="34" charset="0"/>
                <a:cs typeface="Arial" pitchFamily="34" charset="0"/>
              </a:rPr>
              <a:t>ethodology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Rectangle 70"/>
          <p:cNvSpPr>
            <a:spLocks noChangeArrowheads="1"/>
          </p:cNvSpPr>
          <p:nvPr/>
        </p:nvSpPr>
        <p:spPr bwMode="auto">
          <a:xfrm>
            <a:off x="3217085" y="4429132"/>
            <a:ext cx="854849" cy="276999"/>
          </a:xfrm>
          <a:prstGeom prst="rect">
            <a:avLst/>
          </a:prstGeom>
          <a:noFill/>
          <a:ln w="9525">
            <a:noFill/>
            <a:miter lim="800000"/>
            <a:headEnd/>
            <a:tailEnd/>
          </a:ln>
        </p:spPr>
        <p:txBody>
          <a:bodyPr wrap="none">
            <a:spAutoFit/>
          </a:bodyPr>
          <a:lstStyle/>
          <a:p>
            <a:pPr marL="0" lvl="1" indent="0" algn="just">
              <a:spcAft>
                <a:spcPts val="813"/>
              </a:spcAft>
            </a:pPr>
            <a:r>
              <a:rPr lang="en-US" sz="1200" b="1" dirty="0" smtClean="0"/>
              <a:t>Analyses </a:t>
            </a:r>
            <a:endParaRPr lang="en-US" sz="1200" b="1" dirty="0"/>
          </a:p>
        </p:txBody>
      </p:sp>
      <p:sp>
        <p:nvSpPr>
          <p:cNvPr id="42" name="AutoShape 4"/>
          <p:cNvSpPr>
            <a:spLocks noChangeArrowheads="1"/>
          </p:cNvSpPr>
          <p:nvPr/>
        </p:nvSpPr>
        <p:spPr bwMode="auto">
          <a:xfrm>
            <a:off x="6072198" y="357166"/>
            <a:ext cx="2928958" cy="428628"/>
          </a:xfrm>
          <a:prstGeom prst="flowChartProcess">
            <a:avLst/>
          </a:prstGeom>
          <a:solidFill>
            <a:srgbClr val="FFFFFF"/>
          </a:solidFill>
          <a:ln w="9525">
            <a:solidFill>
              <a:srgbClr val="000000"/>
            </a:solidFill>
            <a:miter lim="800000"/>
            <a:headEnd/>
            <a:tailEnd/>
          </a:ln>
        </p:spPr>
        <p:txBody>
          <a:bodyPr lIns="74021" tIns="37010" rIns="74021" bIns="37010" anchor="ctr"/>
          <a:lstStyle/>
          <a:p>
            <a:pPr algn="just"/>
            <a:r>
              <a:rPr lang="en-US" b="1" dirty="0" smtClean="0">
                <a:latin typeface="Times New Roman" pitchFamily="18" charset="0"/>
                <a:cs typeface="Times New Roman" pitchFamily="18" charset="0"/>
              </a:rPr>
              <a:t>Acid Adaptation procedure</a:t>
            </a:r>
            <a:endParaRPr lang="en-US" b="1" dirty="0">
              <a:latin typeface="Times New Roman" pitchFamily="18" charset="0"/>
              <a:cs typeface="Times New Roman" pitchFamily="18" charset="0"/>
            </a:endParaRPr>
          </a:p>
        </p:txBody>
      </p:sp>
      <p:cxnSp>
        <p:nvCxnSpPr>
          <p:cNvPr id="70" name="Straight Connector 69"/>
          <p:cNvCxnSpPr/>
          <p:nvPr/>
        </p:nvCxnSpPr>
        <p:spPr>
          <a:xfrm rot="5400000">
            <a:off x="6823091" y="3464719"/>
            <a:ext cx="3928296" cy="79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rot="10800000">
            <a:off x="6929454" y="5429264"/>
            <a:ext cx="18573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1" name="Picture 2" descr="http://t2.gstatic.com/images?q=tbn:ANd9GcRn96eTnzTaOuinNb_0sRxxXXaXeuOFb_TNVsvT9hrShcP4JBKm"/>
          <p:cNvPicPr>
            <a:picLocks noChangeAspect="1" noChangeArrowheads="1"/>
          </p:cNvPicPr>
          <p:nvPr/>
        </p:nvPicPr>
        <p:blipFill>
          <a:blip r:embed="rId2" cstate="print"/>
          <a:srcRect/>
          <a:stretch>
            <a:fillRect/>
          </a:stretch>
        </p:blipFill>
        <p:spPr bwMode="auto">
          <a:xfrm>
            <a:off x="27423" y="63410"/>
            <a:ext cx="2088232" cy="192176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linds(horizontal)">
                                      <p:cBhvr>
                                        <p:cTn id="13" dur="500"/>
                                        <p:tgtEl>
                                          <p:spTgt spid="5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horizontal)">
                                      <p:cBhvr>
                                        <p:cTn id="16" dur="500"/>
                                        <p:tgtEl>
                                          <p:spTgt spid="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linds(horizontal)">
                                      <p:cBhvr>
                                        <p:cTn id="19" dur="500"/>
                                        <p:tgtEl>
                                          <p:spTgt spid="57"/>
                                        </p:tgtEl>
                                      </p:cBhvr>
                                    </p:animEffect>
                                  </p:childTnLst>
                                </p:cTn>
                              </p:par>
                              <p:par>
                                <p:cTn id="20" presetID="3" presetClass="entr" presetSubtype="1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par>
                                <p:cTn id="23" presetID="3" presetClass="entr" presetSubtype="1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par>
                                <p:cTn id="26" presetID="3" presetClass="entr" presetSubtype="1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blinds(horizontal)">
                                      <p:cBhvr>
                                        <p:cTn id="28" dur="500"/>
                                        <p:tgtEl>
                                          <p:spTgt spid="8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blinds(horizontal)">
                                      <p:cBhvr>
                                        <p:cTn id="31" dur="500"/>
                                        <p:tgtEl>
                                          <p:spTgt spid="84"/>
                                        </p:tgtEl>
                                      </p:cBhvr>
                                    </p:animEffect>
                                  </p:childTnLst>
                                </p:cTn>
                              </p:par>
                              <p:par>
                                <p:cTn id="32" presetID="3" presetClass="entr" presetSubtype="1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linds(horizontal)">
                                      <p:cBhvr>
                                        <p:cTn id="34" dur="500"/>
                                        <p:tgtEl>
                                          <p:spTgt spid="6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ppt_x"/>
                                          </p:val>
                                        </p:tav>
                                        <p:tav tm="100000">
                                          <p:val>
                                            <p:strVal val="#ppt_x"/>
                                          </p:val>
                                        </p:tav>
                                      </p:tavLst>
                                    </p:anim>
                                    <p:anim calcmode="lin" valueType="num">
                                      <p:cBhvr additive="base">
                                        <p:cTn id="43" dur="500" fill="hold"/>
                                        <p:tgtEl>
                                          <p:spTgt spid="7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fill="hold"/>
                                        <p:tgtEl>
                                          <p:spTgt spid="115"/>
                                        </p:tgtEl>
                                        <p:attrNameLst>
                                          <p:attrName>ppt_x</p:attrName>
                                        </p:attrNameLst>
                                      </p:cBhvr>
                                      <p:tavLst>
                                        <p:tav tm="0">
                                          <p:val>
                                            <p:strVal val="#ppt_x"/>
                                          </p:val>
                                        </p:tav>
                                        <p:tav tm="100000">
                                          <p:val>
                                            <p:strVal val="#ppt_x"/>
                                          </p:val>
                                        </p:tav>
                                      </p:tavLst>
                                    </p:anim>
                                    <p:anim calcmode="lin" valueType="num">
                                      <p:cBhvr additive="base">
                                        <p:cTn id="51" dur="500" fill="hold"/>
                                        <p:tgtEl>
                                          <p:spTgt spid="1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295"/>
                                        </p:tgtEl>
                                        <p:attrNameLst>
                                          <p:attrName>style.visibility</p:attrName>
                                        </p:attrNameLst>
                                      </p:cBhvr>
                                      <p:to>
                                        <p:strVal val="visible"/>
                                      </p:to>
                                    </p:set>
                                    <p:anim calcmode="lin" valueType="num">
                                      <p:cBhvr additive="base">
                                        <p:cTn id="54" dur="500" fill="hold"/>
                                        <p:tgtEl>
                                          <p:spTgt spid="12295"/>
                                        </p:tgtEl>
                                        <p:attrNameLst>
                                          <p:attrName>ppt_x</p:attrName>
                                        </p:attrNameLst>
                                      </p:cBhvr>
                                      <p:tavLst>
                                        <p:tav tm="0">
                                          <p:val>
                                            <p:strVal val="#ppt_x"/>
                                          </p:val>
                                        </p:tav>
                                        <p:tav tm="100000">
                                          <p:val>
                                            <p:strVal val="#ppt_x"/>
                                          </p:val>
                                        </p:tav>
                                      </p:tavLst>
                                    </p:anim>
                                    <p:anim calcmode="lin" valueType="num">
                                      <p:cBhvr additive="base">
                                        <p:cTn id="55" dur="500" fill="hold"/>
                                        <p:tgtEl>
                                          <p:spTgt spid="1229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2294"/>
                                        </p:tgtEl>
                                        <p:attrNameLst>
                                          <p:attrName>style.visibility</p:attrName>
                                        </p:attrNameLst>
                                      </p:cBhvr>
                                      <p:to>
                                        <p:strVal val="visible"/>
                                      </p:to>
                                    </p:set>
                                    <p:anim calcmode="lin" valueType="num">
                                      <p:cBhvr additive="base">
                                        <p:cTn id="58" dur="500" fill="hold"/>
                                        <p:tgtEl>
                                          <p:spTgt spid="12294"/>
                                        </p:tgtEl>
                                        <p:attrNameLst>
                                          <p:attrName>ppt_x</p:attrName>
                                        </p:attrNameLst>
                                      </p:cBhvr>
                                      <p:tavLst>
                                        <p:tav tm="0">
                                          <p:val>
                                            <p:strVal val="#ppt_x"/>
                                          </p:val>
                                        </p:tav>
                                        <p:tav tm="100000">
                                          <p:val>
                                            <p:strVal val="#ppt_x"/>
                                          </p:val>
                                        </p:tav>
                                      </p:tavLst>
                                    </p:anim>
                                    <p:anim calcmode="lin" valueType="num">
                                      <p:cBhvr additive="base">
                                        <p:cTn id="59"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291"/>
                                        </p:tgtEl>
                                        <p:attrNameLst>
                                          <p:attrName>style.visibility</p:attrName>
                                        </p:attrNameLst>
                                      </p:cBhvr>
                                      <p:to>
                                        <p:strVal val="visible"/>
                                      </p:to>
                                    </p:set>
                                    <p:anim calcmode="lin" valueType="num">
                                      <p:cBhvr additive="base">
                                        <p:cTn id="64" dur="500" fill="hold"/>
                                        <p:tgtEl>
                                          <p:spTgt spid="12291"/>
                                        </p:tgtEl>
                                        <p:attrNameLst>
                                          <p:attrName>ppt_x</p:attrName>
                                        </p:attrNameLst>
                                      </p:cBhvr>
                                      <p:tavLst>
                                        <p:tav tm="0">
                                          <p:val>
                                            <p:strVal val="#ppt_x"/>
                                          </p:val>
                                        </p:tav>
                                        <p:tav tm="100000">
                                          <p:val>
                                            <p:strVal val="#ppt_x"/>
                                          </p:val>
                                        </p:tav>
                                      </p:tavLst>
                                    </p:anim>
                                    <p:anim calcmode="lin" valueType="num">
                                      <p:cBhvr additive="base">
                                        <p:cTn id="65" dur="500" fill="hold"/>
                                        <p:tgtEl>
                                          <p:spTgt spid="12291"/>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2307"/>
                                        </p:tgtEl>
                                        <p:attrNameLst>
                                          <p:attrName>style.visibility</p:attrName>
                                        </p:attrNameLst>
                                      </p:cBhvr>
                                      <p:to>
                                        <p:strVal val="visible"/>
                                      </p:to>
                                    </p:set>
                                    <p:anim calcmode="lin" valueType="num">
                                      <p:cBhvr additive="base">
                                        <p:cTn id="68" dur="500" fill="hold"/>
                                        <p:tgtEl>
                                          <p:spTgt spid="12307"/>
                                        </p:tgtEl>
                                        <p:attrNameLst>
                                          <p:attrName>ppt_x</p:attrName>
                                        </p:attrNameLst>
                                      </p:cBhvr>
                                      <p:tavLst>
                                        <p:tav tm="0">
                                          <p:val>
                                            <p:strVal val="#ppt_x"/>
                                          </p:val>
                                        </p:tav>
                                        <p:tav tm="100000">
                                          <p:val>
                                            <p:strVal val="#ppt_x"/>
                                          </p:val>
                                        </p:tav>
                                      </p:tavLst>
                                    </p:anim>
                                    <p:anim calcmode="lin" valueType="num">
                                      <p:cBhvr additive="base">
                                        <p:cTn id="69" dur="500" fill="hold"/>
                                        <p:tgtEl>
                                          <p:spTgt spid="1230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292"/>
                                        </p:tgtEl>
                                        <p:attrNameLst>
                                          <p:attrName>style.visibility</p:attrName>
                                        </p:attrNameLst>
                                      </p:cBhvr>
                                      <p:to>
                                        <p:strVal val="visible"/>
                                      </p:to>
                                    </p:set>
                                    <p:anim calcmode="lin" valueType="num">
                                      <p:cBhvr additive="base">
                                        <p:cTn id="72" dur="500" fill="hold"/>
                                        <p:tgtEl>
                                          <p:spTgt spid="12292"/>
                                        </p:tgtEl>
                                        <p:attrNameLst>
                                          <p:attrName>ppt_x</p:attrName>
                                        </p:attrNameLst>
                                      </p:cBhvr>
                                      <p:tavLst>
                                        <p:tav tm="0">
                                          <p:val>
                                            <p:strVal val="#ppt_x"/>
                                          </p:val>
                                        </p:tav>
                                        <p:tav tm="100000">
                                          <p:val>
                                            <p:strVal val="#ppt_x"/>
                                          </p:val>
                                        </p:tav>
                                      </p:tavLst>
                                    </p:anim>
                                    <p:anim calcmode="lin" valueType="num">
                                      <p:cBhvr additive="base">
                                        <p:cTn id="73" dur="500" fill="hold"/>
                                        <p:tgtEl>
                                          <p:spTgt spid="1229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500" fill="hold"/>
                                        <p:tgtEl>
                                          <p:spTgt spid="92"/>
                                        </p:tgtEl>
                                        <p:attrNameLst>
                                          <p:attrName>ppt_x</p:attrName>
                                        </p:attrNameLst>
                                      </p:cBhvr>
                                      <p:tavLst>
                                        <p:tav tm="0">
                                          <p:val>
                                            <p:strVal val="#ppt_x"/>
                                          </p:val>
                                        </p:tav>
                                        <p:tav tm="100000">
                                          <p:val>
                                            <p:strVal val="#ppt_x"/>
                                          </p:val>
                                        </p:tav>
                                      </p:tavLst>
                                    </p:anim>
                                    <p:anim calcmode="lin" valueType="num">
                                      <p:cBhvr additive="base">
                                        <p:cTn id="77" dur="500" fill="hold"/>
                                        <p:tgtEl>
                                          <p:spTgt spid="9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2293"/>
                                        </p:tgtEl>
                                        <p:attrNameLst>
                                          <p:attrName>style.visibility</p:attrName>
                                        </p:attrNameLst>
                                      </p:cBhvr>
                                      <p:to>
                                        <p:strVal val="visible"/>
                                      </p:to>
                                    </p:set>
                                    <p:anim calcmode="lin" valueType="num">
                                      <p:cBhvr additive="base">
                                        <p:cTn id="80" dur="500" fill="hold"/>
                                        <p:tgtEl>
                                          <p:spTgt spid="12293"/>
                                        </p:tgtEl>
                                        <p:attrNameLst>
                                          <p:attrName>ppt_x</p:attrName>
                                        </p:attrNameLst>
                                      </p:cBhvr>
                                      <p:tavLst>
                                        <p:tav tm="0">
                                          <p:val>
                                            <p:strVal val="#ppt_x"/>
                                          </p:val>
                                        </p:tav>
                                        <p:tav tm="100000">
                                          <p:val>
                                            <p:strVal val="#ppt_x"/>
                                          </p:val>
                                        </p:tav>
                                      </p:tavLst>
                                    </p:anim>
                                    <p:anim calcmode="lin" valueType="num">
                                      <p:cBhvr additive="base">
                                        <p:cTn id="81" dur="500" fill="hold"/>
                                        <p:tgtEl>
                                          <p:spTgt spid="1229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2314"/>
                                        </p:tgtEl>
                                        <p:attrNameLst>
                                          <p:attrName>style.visibility</p:attrName>
                                        </p:attrNameLst>
                                      </p:cBhvr>
                                      <p:to>
                                        <p:strVal val="visible"/>
                                      </p:to>
                                    </p:set>
                                    <p:anim calcmode="lin" valueType="num">
                                      <p:cBhvr additive="base">
                                        <p:cTn id="88" dur="500" fill="hold"/>
                                        <p:tgtEl>
                                          <p:spTgt spid="12314"/>
                                        </p:tgtEl>
                                        <p:attrNameLst>
                                          <p:attrName>ppt_x</p:attrName>
                                        </p:attrNameLst>
                                      </p:cBhvr>
                                      <p:tavLst>
                                        <p:tav tm="0">
                                          <p:val>
                                            <p:strVal val="#ppt_x"/>
                                          </p:val>
                                        </p:tav>
                                        <p:tav tm="100000">
                                          <p:val>
                                            <p:strVal val="#ppt_x"/>
                                          </p:val>
                                        </p:tav>
                                      </p:tavLst>
                                    </p:anim>
                                    <p:anim calcmode="lin" valueType="num">
                                      <p:cBhvr additive="base">
                                        <p:cTn id="89" dur="500" fill="hold"/>
                                        <p:tgtEl>
                                          <p:spTgt spid="12314"/>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2324"/>
                                        </p:tgtEl>
                                        <p:attrNameLst>
                                          <p:attrName>style.visibility</p:attrName>
                                        </p:attrNameLst>
                                      </p:cBhvr>
                                      <p:to>
                                        <p:strVal val="visible"/>
                                      </p:to>
                                    </p:set>
                                    <p:anim calcmode="lin" valueType="num">
                                      <p:cBhvr additive="base">
                                        <p:cTn id="92" dur="500" fill="hold"/>
                                        <p:tgtEl>
                                          <p:spTgt spid="12324"/>
                                        </p:tgtEl>
                                        <p:attrNameLst>
                                          <p:attrName>ppt_x</p:attrName>
                                        </p:attrNameLst>
                                      </p:cBhvr>
                                      <p:tavLst>
                                        <p:tav tm="0">
                                          <p:val>
                                            <p:strVal val="#ppt_x"/>
                                          </p:val>
                                        </p:tav>
                                        <p:tav tm="100000">
                                          <p:val>
                                            <p:strVal val="#ppt_x"/>
                                          </p:val>
                                        </p:tav>
                                      </p:tavLst>
                                    </p:anim>
                                    <p:anim calcmode="lin" valueType="num">
                                      <p:cBhvr additive="base">
                                        <p:cTn id="93" dur="500" fill="hold"/>
                                        <p:tgtEl>
                                          <p:spTgt spid="1232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2320"/>
                                        </p:tgtEl>
                                        <p:attrNameLst>
                                          <p:attrName>style.visibility</p:attrName>
                                        </p:attrNameLst>
                                      </p:cBhvr>
                                      <p:to>
                                        <p:strVal val="visible"/>
                                      </p:to>
                                    </p:set>
                                    <p:anim calcmode="lin" valueType="num">
                                      <p:cBhvr additive="base">
                                        <p:cTn id="96" dur="500" fill="hold"/>
                                        <p:tgtEl>
                                          <p:spTgt spid="12320"/>
                                        </p:tgtEl>
                                        <p:attrNameLst>
                                          <p:attrName>ppt_x</p:attrName>
                                        </p:attrNameLst>
                                      </p:cBhvr>
                                      <p:tavLst>
                                        <p:tav tm="0">
                                          <p:val>
                                            <p:strVal val="#ppt_x"/>
                                          </p:val>
                                        </p:tav>
                                        <p:tav tm="100000">
                                          <p:val>
                                            <p:strVal val="#ppt_x"/>
                                          </p:val>
                                        </p:tav>
                                      </p:tavLst>
                                    </p:anim>
                                    <p:anim calcmode="lin" valueType="num">
                                      <p:cBhvr additive="base">
                                        <p:cTn id="97" dur="500" fill="hold"/>
                                        <p:tgtEl>
                                          <p:spTgt spid="1232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additive="base">
                                        <p:cTn id="106" dur="500" fill="hold"/>
                                        <p:tgtEl>
                                          <p:spTgt spid="56"/>
                                        </p:tgtEl>
                                        <p:attrNameLst>
                                          <p:attrName>ppt_x</p:attrName>
                                        </p:attrNameLst>
                                      </p:cBhvr>
                                      <p:tavLst>
                                        <p:tav tm="0">
                                          <p:val>
                                            <p:strVal val="#ppt_x"/>
                                          </p:val>
                                        </p:tav>
                                        <p:tav tm="100000">
                                          <p:val>
                                            <p:strVal val="#ppt_x"/>
                                          </p:val>
                                        </p:tav>
                                      </p:tavLst>
                                    </p:anim>
                                    <p:anim calcmode="lin" valueType="num">
                                      <p:cBhvr additive="base">
                                        <p:cTn id="107" dur="500" fill="hold"/>
                                        <p:tgtEl>
                                          <p:spTgt spid="56"/>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67"/>
                                        </p:tgtEl>
                                        <p:attrNameLst>
                                          <p:attrName>style.visibility</p:attrName>
                                        </p:attrNameLst>
                                      </p:cBhvr>
                                      <p:to>
                                        <p:strVal val="visible"/>
                                      </p:to>
                                    </p:set>
                                    <p:anim calcmode="lin" valueType="num">
                                      <p:cBhvr additive="base">
                                        <p:cTn id="110" dur="500" fill="hold"/>
                                        <p:tgtEl>
                                          <p:spTgt spid="67"/>
                                        </p:tgtEl>
                                        <p:attrNameLst>
                                          <p:attrName>ppt_x</p:attrName>
                                        </p:attrNameLst>
                                      </p:cBhvr>
                                      <p:tavLst>
                                        <p:tav tm="0">
                                          <p:val>
                                            <p:strVal val="#ppt_x"/>
                                          </p:val>
                                        </p:tav>
                                        <p:tav tm="100000">
                                          <p:val>
                                            <p:strVal val="#ppt_x"/>
                                          </p:val>
                                        </p:tav>
                                      </p:tavLst>
                                    </p:anim>
                                    <p:anim calcmode="lin" valueType="num">
                                      <p:cBhvr additive="base">
                                        <p:cTn id="111" dur="500" fill="hold"/>
                                        <p:tgtEl>
                                          <p:spTgt spid="6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2322"/>
                                        </p:tgtEl>
                                        <p:attrNameLst>
                                          <p:attrName>style.visibility</p:attrName>
                                        </p:attrNameLst>
                                      </p:cBhvr>
                                      <p:to>
                                        <p:strVal val="visible"/>
                                      </p:to>
                                    </p:set>
                                    <p:anim calcmode="lin" valueType="num">
                                      <p:cBhvr additive="base">
                                        <p:cTn id="114" dur="500" fill="hold"/>
                                        <p:tgtEl>
                                          <p:spTgt spid="12322"/>
                                        </p:tgtEl>
                                        <p:attrNameLst>
                                          <p:attrName>ppt_x</p:attrName>
                                        </p:attrNameLst>
                                      </p:cBhvr>
                                      <p:tavLst>
                                        <p:tav tm="0">
                                          <p:val>
                                            <p:strVal val="#ppt_x"/>
                                          </p:val>
                                        </p:tav>
                                        <p:tav tm="100000">
                                          <p:val>
                                            <p:strVal val="#ppt_x"/>
                                          </p:val>
                                        </p:tav>
                                      </p:tavLst>
                                    </p:anim>
                                    <p:anim calcmode="lin" valueType="num">
                                      <p:cBhvr additive="base">
                                        <p:cTn id="115" dur="500" fill="hold"/>
                                        <p:tgtEl>
                                          <p:spTgt spid="12322"/>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additive="base">
                                        <p:cTn id="118" dur="500" fill="hold"/>
                                        <p:tgtEl>
                                          <p:spTgt spid="52"/>
                                        </p:tgtEl>
                                        <p:attrNameLst>
                                          <p:attrName>ppt_x</p:attrName>
                                        </p:attrNameLst>
                                      </p:cBhvr>
                                      <p:tavLst>
                                        <p:tav tm="0">
                                          <p:val>
                                            <p:strVal val="#ppt_x"/>
                                          </p:val>
                                        </p:tav>
                                        <p:tav tm="100000">
                                          <p:val>
                                            <p:strVal val="#ppt_x"/>
                                          </p:val>
                                        </p:tav>
                                      </p:tavLst>
                                    </p:anim>
                                    <p:anim calcmode="lin" valueType="num">
                                      <p:cBhvr additive="base">
                                        <p:cTn id="119" dur="500" fill="hold"/>
                                        <p:tgtEl>
                                          <p:spTgt spid="5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2329"/>
                                        </p:tgtEl>
                                        <p:attrNameLst>
                                          <p:attrName>style.visibility</p:attrName>
                                        </p:attrNameLst>
                                      </p:cBhvr>
                                      <p:to>
                                        <p:strVal val="visible"/>
                                      </p:to>
                                    </p:set>
                                    <p:anim calcmode="lin" valueType="num">
                                      <p:cBhvr additive="base">
                                        <p:cTn id="122" dur="500" fill="hold"/>
                                        <p:tgtEl>
                                          <p:spTgt spid="12329"/>
                                        </p:tgtEl>
                                        <p:attrNameLst>
                                          <p:attrName>ppt_x</p:attrName>
                                        </p:attrNameLst>
                                      </p:cBhvr>
                                      <p:tavLst>
                                        <p:tav tm="0">
                                          <p:val>
                                            <p:strVal val="#ppt_x"/>
                                          </p:val>
                                        </p:tav>
                                        <p:tav tm="100000">
                                          <p:val>
                                            <p:strVal val="#ppt_x"/>
                                          </p:val>
                                        </p:tav>
                                      </p:tavLst>
                                    </p:anim>
                                    <p:anim calcmode="lin" valueType="num">
                                      <p:cBhvr additive="base">
                                        <p:cTn id="123" dur="500" fill="hold"/>
                                        <p:tgtEl>
                                          <p:spTgt spid="1232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2330"/>
                                        </p:tgtEl>
                                        <p:attrNameLst>
                                          <p:attrName>style.visibility</p:attrName>
                                        </p:attrNameLst>
                                      </p:cBhvr>
                                      <p:to>
                                        <p:strVal val="visible"/>
                                      </p:to>
                                    </p:set>
                                    <p:anim calcmode="lin" valueType="num">
                                      <p:cBhvr additive="base">
                                        <p:cTn id="126" dur="500" fill="hold"/>
                                        <p:tgtEl>
                                          <p:spTgt spid="12330"/>
                                        </p:tgtEl>
                                        <p:attrNameLst>
                                          <p:attrName>ppt_x</p:attrName>
                                        </p:attrNameLst>
                                      </p:cBhvr>
                                      <p:tavLst>
                                        <p:tav tm="0">
                                          <p:val>
                                            <p:strVal val="#ppt_x"/>
                                          </p:val>
                                        </p:tav>
                                        <p:tav tm="100000">
                                          <p:val>
                                            <p:strVal val="#ppt_x"/>
                                          </p:val>
                                        </p:tav>
                                      </p:tavLst>
                                    </p:anim>
                                    <p:anim calcmode="lin" valueType="num">
                                      <p:cBhvr additive="base">
                                        <p:cTn id="127" dur="500" fill="hold"/>
                                        <p:tgtEl>
                                          <p:spTgt spid="12330"/>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 calcmode="lin" valueType="num">
                                      <p:cBhvr additive="base">
                                        <p:cTn id="130" dur="500" fill="hold"/>
                                        <p:tgtEl>
                                          <p:spTgt spid="65"/>
                                        </p:tgtEl>
                                        <p:attrNameLst>
                                          <p:attrName>ppt_x</p:attrName>
                                        </p:attrNameLst>
                                      </p:cBhvr>
                                      <p:tavLst>
                                        <p:tav tm="0">
                                          <p:val>
                                            <p:strVal val="#ppt_x"/>
                                          </p:val>
                                        </p:tav>
                                        <p:tav tm="100000">
                                          <p:val>
                                            <p:strVal val="#ppt_x"/>
                                          </p:val>
                                        </p:tav>
                                      </p:tavLst>
                                    </p:anim>
                                    <p:anim calcmode="lin" valueType="num">
                                      <p:cBhvr additive="base">
                                        <p:cTn id="13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blinds(horizontal)">
                                      <p:cBhvr>
                                        <p:cTn id="136" dur="500"/>
                                        <p:tgtEl>
                                          <p:spTgt spid="70"/>
                                        </p:tgtEl>
                                      </p:cBhvr>
                                    </p:animEffect>
                                  </p:childTnLst>
                                </p:cTn>
                              </p:par>
                              <p:par>
                                <p:cTn id="137" presetID="3" presetClass="entr" presetSubtype="10" fill="hold" nodeType="with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blinds(horizontal)">
                                      <p:cBhvr>
                                        <p:cTn id="1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animBg="1"/>
      <p:bldP spid="12295" grpId="0" animBg="1"/>
      <p:bldP spid="12314" grpId="0" animBg="1"/>
      <p:bldP spid="12320" grpId="0" animBg="1"/>
      <p:bldP spid="12322" grpId="0" animBg="1"/>
      <p:bldP spid="12329" grpId="0"/>
      <p:bldP spid="12330" grpId="0" animBg="1"/>
      <p:bldP spid="53" grpId="0" animBg="1"/>
      <p:bldP spid="55" grpId="0" animBg="1"/>
      <p:bldP spid="56" grpId="0" animBg="1"/>
      <p:bldP spid="57" grpId="0" animBg="1"/>
      <p:bldP spid="60" grpId="0" animBg="1"/>
      <p:bldP spid="84" grpId="0" animBg="1"/>
      <p:bldP spid="115" grpId="0"/>
      <p:bldP spid="4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E coli">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E coli</Template>
  <TotalTime>8067</TotalTime>
  <Words>388</Words>
  <Application>Microsoft Office PowerPoint</Application>
  <PresentationFormat>On-screen Show (4:3)</PresentationFormat>
  <Paragraphs>95</Paragraphs>
  <Slides>17</Slides>
  <Notes>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Theme E coli</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IN THE PH DURING THE FERMENTATION OF GOAT’S MILK  </vt:lpstr>
      <vt:lpstr>CHANGES IN THE TITRATABLE ACIDITY DURING THE FERMENTATION OF GOAT’S MILK.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Fayemis</dc:creator>
  <cp:lastModifiedBy>The fayemis</cp:lastModifiedBy>
  <cp:revision>304</cp:revision>
  <dcterms:created xsi:type="dcterms:W3CDTF">2013-04-12T15:34:31Z</dcterms:created>
  <dcterms:modified xsi:type="dcterms:W3CDTF">2018-12-02T04:55:46Z</dcterms:modified>
</cp:coreProperties>
</file>