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00DC5AD-1C58-467B-8BA2-F79B61A65977}" type="datetimeFigureOut">
              <a:rPr lang="en-GB" smtClean="0"/>
              <a:t>21/08/2021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C221BD-0854-42B4-B3DC-C2162BC5C41F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352800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Presented by</a:t>
            </a:r>
            <a:r>
              <a:rPr lang="en-US" b="1" i="1" dirty="0" smtClean="0">
                <a:solidFill>
                  <a:schemeClr val="tx1"/>
                </a:solidFill>
              </a:rPr>
              <a:t>: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DR. OLOGUNDUDU</a:t>
            </a:r>
            <a:r>
              <a:rPr lang="en-US" b="1" dirty="0" smtClean="0">
                <a:solidFill>
                  <a:schemeClr val="tx1"/>
                </a:solidFill>
              </a:rPr>
              <a:t>, MOJEED </a:t>
            </a:r>
            <a:r>
              <a:rPr lang="en-US" b="1" dirty="0" err="1" smtClean="0">
                <a:solidFill>
                  <a:schemeClr val="tx1"/>
                </a:solidFill>
              </a:rPr>
              <a:t>Muhammed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>
                <a:solidFill>
                  <a:schemeClr val="tx1"/>
                </a:solidFill>
              </a:rPr>
              <a:t> Mountain </a:t>
            </a:r>
            <a:r>
              <a:rPr lang="en-US" b="1" dirty="0" smtClean="0">
                <a:solidFill>
                  <a:schemeClr val="tx1"/>
                </a:solidFill>
              </a:rPr>
              <a:t>top university international conference on entrepreneurship 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14</a:t>
            </a:r>
            <a:r>
              <a:rPr lang="en-US" b="1" baseline="30000" dirty="0" smtClean="0">
                <a:solidFill>
                  <a:schemeClr val="tx1"/>
                </a:solidFill>
              </a:rPr>
              <a:t>th</a:t>
            </a:r>
            <a:r>
              <a:rPr lang="en-US" b="1" dirty="0" smtClean="0">
                <a:solidFill>
                  <a:schemeClr val="tx1"/>
                </a:solidFill>
              </a:rPr>
              <a:t> October</a:t>
            </a:r>
            <a:r>
              <a:rPr lang="en-US" b="1" dirty="0" smtClean="0">
                <a:solidFill>
                  <a:schemeClr val="tx1"/>
                </a:solidFill>
              </a:rPr>
              <a:t>, 2020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7526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 IMPACT OF ENTREPRENEURIAL INNOVATION AND INTENTION IN SELECTED SMALL SCALE FOOD PROCESSING INDUSTRIES ON ECONOMIC </a:t>
            </a:r>
            <a:r>
              <a:rPr lang="en-US" sz="2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DEVELOPMENT IN NIGERIA</a:t>
            </a:r>
            <a:endParaRPr lang="en-GB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842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1.0. </a:t>
            </a:r>
            <a:r>
              <a:rPr lang="en-US" sz="4800" dirty="0" smtClean="0"/>
              <a:t>INTRODUCTION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Schumpeter one of the foremost classical Economists argued that economic development is a direct function of creativity and innovation.</a:t>
            </a:r>
          </a:p>
          <a:p>
            <a:endParaRPr lang="en-US" dirty="0" smtClean="0"/>
          </a:p>
          <a:p>
            <a:r>
              <a:rPr lang="en-US" dirty="0" smtClean="0"/>
              <a:t>Creativity and innovation leads to increase in productivity.</a:t>
            </a:r>
          </a:p>
          <a:p>
            <a:endParaRPr lang="en-US" dirty="0" smtClean="0"/>
          </a:p>
          <a:p>
            <a:r>
              <a:rPr lang="en-US" dirty="0" smtClean="0"/>
              <a:t>The engine behind such creativity and innovation is the entrepreneurial tendencies</a:t>
            </a:r>
          </a:p>
          <a:p>
            <a:endParaRPr lang="en-US" dirty="0" smtClean="0"/>
          </a:p>
          <a:p>
            <a:r>
              <a:rPr lang="en-US" dirty="0" smtClean="0"/>
              <a:t>For an entrepreneur to innovate there should be an intention to create an enterprise.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177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determine the entrepreneurial innovation and intention od small scale businesses in selected food processing industries.</a:t>
            </a:r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err="1" smtClean="0"/>
              <a:t>analyse</a:t>
            </a:r>
            <a:r>
              <a:rPr lang="en-US" dirty="0" smtClean="0"/>
              <a:t> the relationship between entrepreneurial activities and economic development in Nigeria.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018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1.2. </a:t>
            </a:r>
            <a:r>
              <a:rPr lang="en-US" b="1" dirty="0" smtClean="0"/>
              <a:t>THEORETICAL FRAMEWORK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8448"/>
            <a:ext cx="8503920" cy="525475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Various approaches have been used to analyses the features of entrepreneurial </a:t>
            </a:r>
            <a:r>
              <a:rPr lang="en-US" dirty="0" smtClean="0"/>
              <a:t>activities: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Early studies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Personality Trait  - </a:t>
            </a:r>
            <a:r>
              <a:rPr lang="en-US" dirty="0">
                <a:solidFill>
                  <a:schemeClr val="tx1"/>
                </a:solidFill>
              </a:rPr>
              <a:t>innovativeness, risk bearing ability, independence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Demographic Variables – Age, gender, origin, religion, level of studies and </a:t>
            </a:r>
            <a:r>
              <a:rPr lang="en-US" dirty="0" err="1" smtClean="0">
                <a:solidFill>
                  <a:schemeClr val="tx1"/>
                </a:solidFill>
              </a:rPr>
              <a:t>labour</a:t>
            </a:r>
            <a:r>
              <a:rPr lang="en-US" dirty="0" smtClean="0">
                <a:solidFill>
                  <a:schemeClr val="tx1"/>
                </a:solidFill>
              </a:rPr>
              <a:t> experience.  </a:t>
            </a:r>
          </a:p>
          <a:p>
            <a:pPr lvl="1">
              <a:buFont typeface="Wingdings" pitchFamily="2" charset="2"/>
              <a:buChar char="Ø"/>
            </a:pPr>
            <a:r>
              <a:rPr lang="en-GB" sz="2400" dirty="0" smtClean="0">
                <a:solidFill>
                  <a:schemeClr val="tx1"/>
                </a:solidFill>
              </a:rPr>
              <a:t>Recent studies 	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Entrepreneur innovation and intention – single best predictor of actual behaviour.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/>
              <a:t>Personal factors.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Situational factor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/>
              <a:t>Exogenous factor (Reynolds, 1996, Kruger, 1998, </a:t>
            </a:r>
            <a:r>
              <a:rPr lang="en-GB" dirty="0" err="1" smtClean="0"/>
              <a:t>Shapero</a:t>
            </a:r>
            <a:r>
              <a:rPr lang="en-GB" dirty="0" smtClean="0"/>
              <a:t> &amp; </a:t>
            </a:r>
            <a:r>
              <a:rPr lang="en-GB" dirty="0" err="1" smtClean="0"/>
              <a:t>Sokol</a:t>
            </a:r>
            <a:r>
              <a:rPr lang="en-GB" dirty="0" smtClean="0"/>
              <a:t>, 2000, </a:t>
            </a:r>
            <a:r>
              <a:rPr lang="en-GB" dirty="0" err="1" smtClean="0"/>
              <a:t>Gulruh</a:t>
            </a:r>
            <a:r>
              <a:rPr lang="en-GB" dirty="0" smtClean="0"/>
              <a:t> et al, 2010).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Plan behaviour – best predictor of behaviour.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 smtClean="0"/>
              <a:t>Money, time, skills, talents, corporation of other people (</a:t>
            </a:r>
            <a:r>
              <a:rPr lang="en-GB" dirty="0" err="1" smtClean="0"/>
              <a:t>Ajzen’s</a:t>
            </a:r>
            <a:r>
              <a:rPr lang="en-GB" dirty="0" smtClean="0"/>
              <a:t>, 1996, Kruger, 2000).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41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1.3.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were collected from Ninety-one randomly selected small scale businesses in the food processing industries using a structured questionnaire.</a:t>
            </a:r>
          </a:p>
          <a:p>
            <a:r>
              <a:rPr lang="en-US" dirty="0" smtClean="0"/>
              <a:t>The data were analyzed using both descriptive and inferential statistics.</a:t>
            </a:r>
          </a:p>
          <a:p>
            <a:r>
              <a:rPr lang="en-US" dirty="0" smtClean="0"/>
              <a:t>Frequency charts and percentages analysis were used to describe the demographic characteristics of respondents.</a:t>
            </a:r>
          </a:p>
          <a:p>
            <a:r>
              <a:rPr lang="en-US" dirty="0"/>
              <a:t>The hypothesis formulated was analyzed through the binary logistic regression technique.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65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534400" cy="533400"/>
          </a:xfrm>
        </p:spPr>
        <p:txBody>
          <a:bodyPr anchor="ctr">
            <a:normAutofit fontScale="90000"/>
          </a:bodyPr>
          <a:lstStyle/>
          <a:p>
            <a:r>
              <a:rPr lang="en-US" b="1" dirty="0" smtClean="0"/>
              <a:t>1.4 RESULTS AND DISCUSSION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56345038"/>
              </p:ext>
            </p:extLst>
          </p:nvPr>
        </p:nvGraphicFramePr>
        <p:xfrm>
          <a:off x="381000" y="1923367"/>
          <a:ext cx="8458201" cy="4325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3163"/>
                <a:gridCol w="1153017"/>
                <a:gridCol w="1235375"/>
                <a:gridCol w="1482451"/>
                <a:gridCol w="1194195"/>
              </a:tblGrid>
              <a:tr h="3313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Variable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S.E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wald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Exp (B)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Nature of Programme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-0.131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0.279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Entrepreneurship Educ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2.918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Entre 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-0.390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0.836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0.677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Entre 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1.207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0.841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2.063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3.345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Entre 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0.612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.001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1.022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Job Experience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-0.048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0.456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0.953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0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Parent Entrepreneurship Status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0.158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0.478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0.741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1.171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Constant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-0.765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0.652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1.376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0.465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Likelihood Ratio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117.652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Chi-square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3.554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Percent Correct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67%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334869"/>
            <a:ext cx="7669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Table 3: Logistic Regression Result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Dependent Variable: Entrepreneurship innovation &amp; intention (Categorical)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2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1.5. FINDINGS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findings of this study reveal that a large proportion (80%) of small scale businesses in food processing industries have good awareness of entrepreneurial creativity and innovation around them.</a:t>
            </a:r>
          </a:p>
          <a:p>
            <a:r>
              <a:rPr lang="en-US" dirty="0" smtClean="0"/>
              <a:t>Only a relatively small (30%) proportion have the intention of becoming one of them either now or in the future.</a:t>
            </a:r>
          </a:p>
          <a:p>
            <a:r>
              <a:rPr lang="en-US" dirty="0" smtClean="0"/>
              <a:t>Major constraints is funding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35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1.6. CONCLUSION &amp; RECOMMENDATION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study  suggest entrepreneurial education programmes should be vigorously pursued in tertiary institutions</a:t>
            </a:r>
          </a:p>
          <a:p>
            <a:pPr algn="just"/>
            <a:r>
              <a:rPr lang="en-US" dirty="0" smtClean="0"/>
              <a:t>Government should make fund available for entrepreneurial graduates as soon as they show entrepreneurial intention in their different areas of interest right from the higher intuitions.</a:t>
            </a:r>
          </a:p>
          <a:p>
            <a:pPr algn="just"/>
            <a:r>
              <a:rPr lang="en-US" dirty="0" smtClean="0"/>
              <a:t>Government should establish </a:t>
            </a:r>
            <a:r>
              <a:rPr lang="en-US" dirty="0"/>
              <a:t>Entrepreneurship Development Centre through which institutional support could be provided to would be entrepreneurs</a:t>
            </a:r>
            <a:r>
              <a:rPr lang="en-US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190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157</TotalTime>
  <Words>453</Words>
  <Application>Microsoft Office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THE IMPACT OF ENTREPRENEURIAL INNOVATION AND INTENTION IN SELECTED SMALL SCALE FOOD PROCESSING INDUSTRIES ON ECONOMIC DEVELOPMENT IN NIGERIA</vt:lpstr>
      <vt:lpstr>1.0. INTRODUCTION</vt:lpstr>
      <vt:lpstr>1.1. OBJECTIVES</vt:lpstr>
      <vt:lpstr>1.2. THEORETICAL FRAMEWORK </vt:lpstr>
      <vt:lpstr>1.3. METHODOLOGY</vt:lpstr>
      <vt:lpstr>1.4 RESULTS AND DISCUSSION  </vt:lpstr>
      <vt:lpstr>  1.5. FINDINGS </vt:lpstr>
      <vt:lpstr>1.6. CONCLUSION &amp; RECOMMENDATION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ENTREPRENEURIAL INNOVATION AND INTENTION IN SELECTED SMALL SCALE FOOD PROCESSING INDUSTRIES ON ECONOMIC DEVELOPMENT</dc:title>
  <dc:creator>ACADEMIC MTU</dc:creator>
  <cp:lastModifiedBy>Uche Pat</cp:lastModifiedBy>
  <cp:revision>28</cp:revision>
  <dcterms:created xsi:type="dcterms:W3CDTF">2020-10-14T12:23:40Z</dcterms:created>
  <dcterms:modified xsi:type="dcterms:W3CDTF">2021-08-21T13:52:26Z</dcterms:modified>
</cp:coreProperties>
</file>