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78" r:id="rId2"/>
    <p:sldId id="256" r:id="rId3"/>
    <p:sldId id="259" r:id="rId4"/>
    <p:sldId id="257" r:id="rId5"/>
    <p:sldId id="260" r:id="rId6"/>
    <p:sldId id="261" r:id="rId7"/>
    <p:sldId id="262" r:id="rId8"/>
    <p:sldId id="266" r:id="rId9"/>
    <p:sldId id="263" r:id="rId10"/>
    <p:sldId id="264" r:id="rId11"/>
    <p:sldId id="265" r:id="rId12"/>
    <p:sldId id="276" r:id="rId13"/>
    <p:sldId id="275" r:id="rId14"/>
    <p:sldId id="270" r:id="rId15"/>
    <p:sldId id="271" r:id="rId16"/>
    <p:sldId id="272" r:id="rId17"/>
    <p:sldId id="277" r:id="rId18"/>
    <p:sldId id="273" r:id="rId19"/>
    <p:sldId id="27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660"/>
  </p:normalViewPr>
  <p:slideViewPr>
    <p:cSldViewPr snapToGrid="0">
      <p:cViewPr varScale="1">
        <p:scale>
          <a:sx n="58" d="100"/>
          <a:sy n="58" d="100"/>
        </p:scale>
        <p:origin x="24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en-US" smtClean="0"/>
              <a:t>Click to edit Master title style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9334D819-9F07-4261-B09B-9E467E5D9002}" type="datetimeFigureOut">
              <a:rPr lang="en-US" dirty="0"/>
              <a:pPr/>
              <a:t>12/13/2018</a:t>
            </a:fld>
            <a:endParaRPr lang="en-US" dirty="0"/>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71766878-3199-4EAB-94E7-2D6D11070E14}" type="slidenum">
              <a:rPr lang="en-US" dirty="0"/>
              <a:pPr/>
              <a:t>‹#›</a:t>
            </a:fld>
            <a:endParaRPr lang="en-US" dirty="0"/>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12/13/2018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12/13/2018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12/13/2018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9334D819-9F07-4261-B09B-9E467E5D9002}" type="datetimeFigureOut">
              <a:rPr lang="en-US" dirty="0"/>
              <a:pPr/>
              <a:t>12/13/2018</a:t>
            </a:fld>
            <a:endParaRPr lang="en-US" dirty="0"/>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1766878-3199-4EAB-94E7-2D6D11070E14}" type="slidenum">
              <a:rPr lang="en-US" dirty="0"/>
              <a:pPr/>
              <a:t>‹#›</a:t>
            </a:fld>
            <a:endParaRPr lang="en-US" dirty="0"/>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334D819-9F07-4261-B09B-9E467E5D9002}" type="datetimeFigureOut">
              <a:rPr lang="en-US" dirty="0"/>
              <a:t>12/13/2018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257300" y="2909102"/>
            <a:ext cx="4800600" cy="299639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33864" y="2909102"/>
            <a:ext cx="4800600" cy="299639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334D819-9F07-4261-B09B-9E467E5D9002}" type="datetimeFigureOut">
              <a:rPr lang="en-US" dirty="0"/>
              <a:t>12/13/2018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334D819-9F07-4261-B09B-9E467E5D9002}" type="datetimeFigureOut">
              <a:rPr lang="en-US" dirty="0"/>
              <a:t>12/13/2018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4D819-9F07-4261-B09B-9E467E5D9002}" type="datetimeFigureOut">
              <a:rPr lang="en-US" dirty="0"/>
              <a:t>12/13/2018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en-US" smtClean="0"/>
              <a:t>Click to edit Master title style</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65051" y="6375679"/>
            <a:ext cx="1233355" cy="348462"/>
          </a:xfrm>
        </p:spPr>
        <p:txBody>
          <a:bodyPr/>
          <a:lstStyle/>
          <a:p>
            <a:fld id="{9334D819-9F07-4261-B09B-9E467E5D9002}" type="datetimeFigureOut">
              <a:rPr lang="en-US" dirty="0"/>
              <a:t>12/13/2018</a:t>
            </a:fld>
            <a:endParaRPr lang="en-US" dirty="0"/>
          </a:p>
        </p:txBody>
      </p:sp>
      <p:sp>
        <p:nvSpPr>
          <p:cNvPr id="6" name="Footer Placeholder 5"/>
          <p:cNvSpPr>
            <a:spLocks noGrp="1"/>
          </p:cNvSpPr>
          <p:nvPr>
            <p:ph type="ftr" sz="quarter" idx="11"/>
          </p:nvPr>
        </p:nvSpPr>
        <p:spPr>
          <a:xfrm>
            <a:off x="2103620" y="6375679"/>
            <a:ext cx="3482179" cy="345796"/>
          </a:xfrm>
        </p:spPr>
        <p:txBody>
          <a:bodyPr/>
          <a:lstStyle/>
          <a:p>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71766878-3199-4EAB-94E7-2D6D11070E14}" type="slidenum">
              <a:rPr lang="en-US" dirty="0"/>
              <a:t>‹#›</a:t>
            </a:fld>
            <a:endParaRPr lang="en-US" dirty="0"/>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extLst mod="1">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65950" y="6375679"/>
            <a:ext cx="1232456" cy="348462"/>
          </a:xfrm>
        </p:spPr>
        <p:txBody>
          <a:bodyPr/>
          <a:lstStyle/>
          <a:p>
            <a:fld id="{9334D819-9F07-4261-B09B-9E467E5D9002}" type="datetimeFigureOut">
              <a:rPr lang="en-US" dirty="0"/>
              <a:t>12/13/2018</a:t>
            </a:fld>
            <a:endParaRPr lang="en-US" dirty="0"/>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71766878-3199-4EAB-94E7-2D6D11070E14}"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9334D819-9F07-4261-B09B-9E467E5D9002}" type="datetimeFigureOut">
              <a:rPr lang="en-US" dirty="0"/>
              <a:pPr/>
              <a:t>12/13/2018</a:t>
            </a:fld>
            <a:endParaRPr lang="en-US" dirty="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1766878-3199-4EAB-94E7-2D6D11070E14}" type="slidenum">
              <a:rPr lang="en-US" dirty="0"/>
              <a:pPr/>
              <a:t>‹#›</a:t>
            </a:fld>
            <a:endParaRPr lang="en-US" dirty="0"/>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78523" y="1098388"/>
            <a:ext cx="10318418" cy="4208398"/>
          </a:xfrm>
        </p:spPr>
        <p:txBody>
          <a:bodyPr/>
          <a:lstStyle/>
          <a:p>
            <a:r>
              <a:rPr lang="en-US" sz="4800" dirty="0" smtClean="0"/>
              <a:t>BRITISH COUNCIL- LANGUAGE AND DEVELOPMENT CONFERENCE, 2017</a:t>
            </a:r>
            <a:br>
              <a:rPr lang="en-US" sz="4800" dirty="0" smtClean="0"/>
            </a:br>
            <a:r>
              <a:rPr lang="en-US" sz="4800" dirty="0" smtClean="0"/>
              <a:t/>
            </a:r>
            <a:br>
              <a:rPr lang="en-US" sz="4800" dirty="0" smtClean="0"/>
            </a:br>
            <a:r>
              <a:rPr lang="en-US" sz="4800" dirty="0" smtClean="0"/>
              <a:t>Dakar, Senegal</a:t>
            </a:r>
            <a:br>
              <a:rPr lang="en-US" sz="4800" dirty="0" smtClean="0"/>
            </a:br>
            <a:endParaRPr lang="en-US" sz="4800" dirty="0"/>
          </a:p>
        </p:txBody>
      </p:sp>
      <p:sp>
        <p:nvSpPr>
          <p:cNvPr id="3" name="Subtitle 2"/>
          <p:cNvSpPr>
            <a:spLocks noGrp="1"/>
          </p:cNvSpPr>
          <p:nvPr>
            <p:ph type="subTitle" idx="1"/>
          </p:nvPr>
        </p:nvSpPr>
        <p:spPr>
          <a:xfrm>
            <a:off x="2215045" y="5306786"/>
            <a:ext cx="8045373" cy="1240971"/>
          </a:xfrm>
        </p:spPr>
        <p:txBody>
          <a:bodyPr>
            <a:noAutofit/>
          </a:bodyPr>
          <a:lstStyle/>
          <a:p>
            <a:r>
              <a:rPr lang="en-US" sz="2400" dirty="0" smtClean="0"/>
              <a:t>LANGUAGE AND THE SUSTAINABLE DEVELOPMENT GOALS</a:t>
            </a:r>
            <a:endParaRPr lang="en-US" sz="2400" dirty="0"/>
          </a:p>
        </p:txBody>
      </p:sp>
    </p:spTree>
    <p:extLst>
      <p:ext uri="{BB962C8B-B14F-4D97-AF65-F5344CB8AC3E}">
        <p14:creationId xmlns:p14="http://schemas.microsoft.com/office/powerpoint/2010/main" val="27354164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Study location &amp; Participants</a:t>
            </a:r>
            <a:br>
              <a:rPr lang="en-US" dirty="0" smtClean="0"/>
            </a:br>
            <a:endParaRPr lang="en-US" dirty="0"/>
          </a:p>
        </p:txBody>
      </p:sp>
      <p:sp>
        <p:nvSpPr>
          <p:cNvPr id="3" name="Content Placeholder 2"/>
          <p:cNvSpPr>
            <a:spLocks noGrp="1"/>
          </p:cNvSpPr>
          <p:nvPr>
            <p:ph idx="1"/>
          </p:nvPr>
        </p:nvSpPr>
        <p:spPr>
          <a:xfrm>
            <a:off x="1251678" y="1315844"/>
            <a:ext cx="10178322" cy="5352586"/>
          </a:xfrm>
        </p:spPr>
        <p:txBody>
          <a:bodyPr>
            <a:normAutofit lnSpcReduction="10000"/>
          </a:bodyPr>
          <a:lstStyle/>
          <a:p>
            <a:r>
              <a:rPr lang="en-US" sz="4000" dirty="0" smtClean="0"/>
              <a:t>Three Diabetes Clinics in Nigeria</a:t>
            </a:r>
          </a:p>
          <a:p>
            <a:pPr marL="0" indent="0">
              <a:buNone/>
            </a:pPr>
            <a:r>
              <a:rPr lang="en-US" sz="4000" dirty="0"/>
              <a:t> </a:t>
            </a:r>
            <a:r>
              <a:rPr lang="en-US" sz="4000" dirty="0" smtClean="0"/>
              <a:t>    -  Two in </a:t>
            </a:r>
            <a:r>
              <a:rPr lang="en-US" sz="4000" dirty="0" err="1" smtClean="0"/>
              <a:t>Ogun</a:t>
            </a:r>
            <a:r>
              <a:rPr lang="en-US" sz="4000" dirty="0" smtClean="0"/>
              <a:t> state (a rural and semi-urban area) – OOUTH and TDC</a:t>
            </a:r>
          </a:p>
          <a:p>
            <a:pPr marL="0" indent="0">
              <a:buNone/>
            </a:pPr>
            <a:r>
              <a:rPr lang="en-US" sz="4000" dirty="0" smtClean="0"/>
              <a:t>     -  One in Lagos state ( an urban </a:t>
            </a:r>
            <a:r>
              <a:rPr lang="en-US" sz="4000" dirty="0" err="1" smtClean="0"/>
              <a:t>centre</a:t>
            </a:r>
            <a:r>
              <a:rPr lang="en-US" sz="4000" dirty="0" smtClean="0"/>
              <a:t>) – LASUTH</a:t>
            </a:r>
          </a:p>
          <a:p>
            <a:r>
              <a:rPr lang="en-US" sz="4000" dirty="0" smtClean="0"/>
              <a:t>Study participants are made up of Persons Living With Diabetes (PLWD) from different tribes and social classes in Nigeria</a:t>
            </a:r>
          </a:p>
          <a:p>
            <a:endParaRPr lang="en-US" sz="4000" dirty="0"/>
          </a:p>
        </p:txBody>
      </p:sp>
    </p:spTree>
    <p:extLst>
      <p:ext uri="{BB962C8B-B14F-4D97-AF65-F5344CB8AC3E}">
        <p14:creationId xmlns:p14="http://schemas.microsoft.com/office/powerpoint/2010/main" val="20894292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382385"/>
            <a:ext cx="10178322" cy="766191"/>
          </a:xfrm>
        </p:spPr>
        <p:txBody>
          <a:bodyPr>
            <a:normAutofit/>
          </a:bodyPr>
          <a:lstStyle/>
          <a:p>
            <a:r>
              <a:rPr lang="en-US" sz="4400" dirty="0" smtClean="0"/>
              <a:t>Sample size and sampling technique</a:t>
            </a:r>
            <a:endParaRPr lang="en-US" sz="4400" dirty="0"/>
          </a:p>
        </p:txBody>
      </p:sp>
      <p:sp>
        <p:nvSpPr>
          <p:cNvPr id="3" name="Content Placeholder 2"/>
          <p:cNvSpPr>
            <a:spLocks noGrp="1"/>
          </p:cNvSpPr>
          <p:nvPr>
            <p:ph idx="1"/>
          </p:nvPr>
        </p:nvSpPr>
        <p:spPr>
          <a:xfrm>
            <a:off x="1251678" y="1405054"/>
            <a:ext cx="10178322" cy="5084955"/>
          </a:xfrm>
        </p:spPr>
        <p:txBody>
          <a:bodyPr>
            <a:noAutofit/>
          </a:bodyPr>
          <a:lstStyle/>
          <a:p>
            <a:r>
              <a:rPr lang="en-US" sz="4000" dirty="0" smtClean="0"/>
              <a:t>Systematic sampling technique using the clinics’ register was adopted.</a:t>
            </a:r>
          </a:p>
          <a:p>
            <a:r>
              <a:rPr lang="en-US" sz="4000" dirty="0" smtClean="0"/>
              <a:t>40 Persons Living With Diabetes (PLWD)</a:t>
            </a:r>
            <a:r>
              <a:rPr lang="en-US" sz="1600" dirty="0" smtClean="0"/>
              <a:t> </a:t>
            </a:r>
            <a:r>
              <a:rPr lang="en-US" sz="4000" dirty="0" smtClean="0"/>
              <a:t>were</a:t>
            </a:r>
            <a:r>
              <a:rPr lang="en-US" sz="1600" dirty="0" smtClean="0"/>
              <a:t>  </a:t>
            </a:r>
            <a:r>
              <a:rPr lang="en-US" sz="4000" dirty="0" smtClean="0"/>
              <a:t>selected from each study </a:t>
            </a:r>
            <a:r>
              <a:rPr lang="en-US" sz="4000" dirty="0" err="1" smtClean="0"/>
              <a:t>centre</a:t>
            </a:r>
            <a:r>
              <a:rPr lang="en-US" sz="4000" dirty="0" smtClean="0"/>
              <a:t> for the FGD (total = 120).</a:t>
            </a:r>
          </a:p>
          <a:p>
            <a:r>
              <a:rPr lang="en-US" sz="4000" dirty="0" smtClean="0"/>
              <a:t>3 health professionals from each </a:t>
            </a:r>
            <a:r>
              <a:rPr lang="en-US" sz="4000" dirty="0" err="1" smtClean="0"/>
              <a:t>centre</a:t>
            </a:r>
            <a:r>
              <a:rPr lang="en-US" sz="4000" dirty="0" smtClean="0"/>
              <a:t> were  </a:t>
            </a:r>
            <a:r>
              <a:rPr lang="en-US" sz="4000" dirty="0"/>
              <a:t>purposefully </a:t>
            </a:r>
            <a:r>
              <a:rPr lang="en-US" sz="4000" dirty="0" smtClean="0"/>
              <a:t>selected.</a:t>
            </a:r>
            <a:endParaRPr lang="en-US" sz="4000" dirty="0"/>
          </a:p>
          <a:p>
            <a:endParaRPr lang="en-US" sz="4000" dirty="0" smtClean="0"/>
          </a:p>
          <a:p>
            <a:endParaRPr lang="en-US" sz="4000" dirty="0"/>
          </a:p>
        </p:txBody>
      </p:sp>
    </p:spTree>
    <p:extLst>
      <p:ext uri="{BB962C8B-B14F-4D97-AF65-F5344CB8AC3E}">
        <p14:creationId xmlns:p14="http://schemas.microsoft.com/office/powerpoint/2010/main" val="27646617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37884" y="278781"/>
            <a:ext cx="3092115" cy="1014760"/>
          </a:xfrm>
        </p:spPr>
        <p:txBody>
          <a:bodyPr>
            <a:normAutofit/>
          </a:bodyPr>
          <a:lstStyle/>
          <a:p>
            <a:r>
              <a:rPr lang="en-US" sz="2800" dirty="0"/>
              <a:t>findings – </a:t>
            </a:r>
            <a:r>
              <a:rPr lang="en-US" sz="2800" dirty="0">
                <a:solidFill>
                  <a:srgbClr val="FF0000"/>
                </a:solidFill>
              </a:rPr>
              <a:t>objective 1</a:t>
            </a:r>
            <a:endParaRPr lang="en-US" sz="2800" dirty="0"/>
          </a:p>
        </p:txBody>
      </p:sp>
      <p:sp>
        <p:nvSpPr>
          <p:cNvPr id="3" name="Content Placeholder 2"/>
          <p:cNvSpPr>
            <a:spLocks noGrp="1"/>
          </p:cNvSpPr>
          <p:nvPr>
            <p:ph idx="1"/>
          </p:nvPr>
        </p:nvSpPr>
        <p:spPr>
          <a:xfrm>
            <a:off x="591015" y="278780"/>
            <a:ext cx="6735336" cy="6345044"/>
          </a:xfrm>
        </p:spPr>
        <p:txBody>
          <a:bodyPr>
            <a:normAutofit fontScale="92500" lnSpcReduction="20000"/>
          </a:bodyPr>
          <a:lstStyle/>
          <a:p>
            <a:pPr>
              <a:buFont typeface="Wingdings" panose="05000000000000000000" pitchFamily="2" charset="2"/>
              <a:buChar char="v"/>
            </a:pPr>
            <a:r>
              <a:rPr lang="en-US" sz="3500" dirty="0"/>
              <a:t>The indigenous languages are rarely used for DE in all the </a:t>
            </a:r>
            <a:r>
              <a:rPr lang="en-US" sz="3500" dirty="0" err="1"/>
              <a:t>centres</a:t>
            </a:r>
            <a:r>
              <a:rPr lang="en-US" sz="3500" dirty="0" smtClean="0"/>
              <a:t>.</a:t>
            </a:r>
            <a:r>
              <a:rPr lang="en-US" sz="3500" dirty="0"/>
              <a:t> </a:t>
            </a:r>
            <a:endParaRPr lang="en-US" sz="3500" dirty="0" smtClean="0"/>
          </a:p>
          <a:p>
            <a:pPr>
              <a:buFont typeface="Wingdings" panose="05000000000000000000" pitchFamily="2" charset="2"/>
              <a:buChar char="v"/>
            </a:pPr>
            <a:r>
              <a:rPr lang="en-US" sz="3500" dirty="0" smtClean="0"/>
              <a:t>Reasons </a:t>
            </a:r>
            <a:r>
              <a:rPr lang="en-US" sz="3500" dirty="0"/>
              <a:t>adduced by the educators </a:t>
            </a:r>
            <a:r>
              <a:rPr lang="en-US" sz="3500" dirty="0" smtClean="0"/>
              <a:t>and </a:t>
            </a:r>
            <a:r>
              <a:rPr lang="en-US" sz="3500" dirty="0"/>
              <a:t>health   </a:t>
            </a:r>
            <a:r>
              <a:rPr lang="en-US" sz="3500" dirty="0" smtClean="0"/>
              <a:t>personnel include </a:t>
            </a:r>
            <a:r>
              <a:rPr lang="en-US" sz="3500" dirty="0"/>
              <a:t>– </a:t>
            </a:r>
            <a:r>
              <a:rPr lang="en-US" sz="3500" dirty="0" smtClean="0"/>
              <a:t>a heterogeneous audience</a:t>
            </a:r>
            <a:r>
              <a:rPr lang="en-US" sz="3500" dirty="0"/>
              <a:t>, an </a:t>
            </a:r>
            <a:r>
              <a:rPr lang="en-US" sz="3500" dirty="0" smtClean="0"/>
              <a:t>enlightened </a:t>
            </a:r>
            <a:r>
              <a:rPr lang="en-US" sz="3500" dirty="0"/>
              <a:t>population and the lack of </a:t>
            </a:r>
            <a:r>
              <a:rPr lang="en-US" sz="3500" dirty="0" smtClean="0"/>
              <a:t>information, education and communication materials (IEC) </a:t>
            </a:r>
            <a:r>
              <a:rPr lang="en-US" sz="3500" dirty="0"/>
              <a:t>in the </a:t>
            </a:r>
            <a:r>
              <a:rPr lang="en-US" sz="3500" dirty="0" smtClean="0"/>
              <a:t>local languages</a:t>
            </a:r>
            <a:r>
              <a:rPr lang="en-US" sz="3500" dirty="0">
                <a:solidFill>
                  <a:srgbClr val="FF0000"/>
                </a:solidFill>
              </a:rPr>
              <a:t>.</a:t>
            </a:r>
          </a:p>
          <a:p>
            <a:pPr>
              <a:buFont typeface="Wingdings" panose="05000000000000000000" pitchFamily="2" charset="2"/>
              <a:buChar char="v"/>
            </a:pPr>
            <a:r>
              <a:rPr lang="en-US" sz="3500" dirty="0" err="1" smtClean="0"/>
              <a:t>Talabi</a:t>
            </a:r>
            <a:r>
              <a:rPr lang="en-US" sz="3500" dirty="0" smtClean="0"/>
              <a:t> </a:t>
            </a:r>
            <a:r>
              <a:rPr lang="en-US" sz="3500" dirty="0"/>
              <a:t>Diabetes Centre – TDC - (located in a rural community) is the only location where the local language is used for DE</a:t>
            </a:r>
          </a:p>
          <a:p>
            <a:endParaRPr lang="en-US" dirty="0"/>
          </a:p>
        </p:txBody>
      </p:sp>
      <p:sp>
        <p:nvSpPr>
          <p:cNvPr id="4" name="Text Placeholder 3"/>
          <p:cNvSpPr>
            <a:spLocks noGrp="1"/>
          </p:cNvSpPr>
          <p:nvPr>
            <p:ph type="body" sz="half" idx="2"/>
          </p:nvPr>
        </p:nvSpPr>
        <p:spPr>
          <a:xfrm>
            <a:off x="8073483" y="1293541"/>
            <a:ext cx="3746809" cy="4973444"/>
          </a:xfrm>
        </p:spPr>
        <p:txBody>
          <a:bodyPr>
            <a:noAutofit/>
          </a:bodyPr>
          <a:lstStyle/>
          <a:p>
            <a:r>
              <a:rPr lang="en-US" sz="3200" dirty="0">
                <a:solidFill>
                  <a:schemeClr val="accent1"/>
                </a:solidFill>
              </a:rPr>
              <a:t>To determine the extent the indigenous languages are used for diabetes education in Nigerian urban and semi-urban </a:t>
            </a:r>
            <a:r>
              <a:rPr lang="en-US" sz="3200" dirty="0" err="1">
                <a:solidFill>
                  <a:schemeClr val="accent1"/>
                </a:solidFill>
              </a:rPr>
              <a:t>centres</a:t>
            </a:r>
            <a:r>
              <a:rPr lang="en-US" sz="3200" dirty="0">
                <a:solidFill>
                  <a:schemeClr val="accent1"/>
                </a:solidFill>
              </a:rPr>
              <a:t>. </a:t>
            </a:r>
          </a:p>
          <a:p>
            <a:endParaRPr lang="en-US" sz="3200" dirty="0"/>
          </a:p>
        </p:txBody>
      </p:sp>
    </p:spTree>
    <p:extLst>
      <p:ext uri="{BB962C8B-B14F-4D97-AF65-F5344CB8AC3E}">
        <p14:creationId xmlns:p14="http://schemas.microsoft.com/office/powerpoint/2010/main" val="5535108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37884" y="457199"/>
            <a:ext cx="3092115" cy="1059367"/>
          </a:xfrm>
        </p:spPr>
        <p:txBody>
          <a:bodyPr>
            <a:normAutofit/>
          </a:bodyPr>
          <a:lstStyle/>
          <a:p>
            <a:r>
              <a:rPr lang="en-US" sz="2800" dirty="0"/>
              <a:t>Findings - </a:t>
            </a:r>
            <a:r>
              <a:rPr lang="en-US" sz="2800" dirty="0">
                <a:solidFill>
                  <a:srgbClr val="FF0000"/>
                </a:solidFill>
              </a:rPr>
              <a:t>objective 2</a:t>
            </a:r>
            <a:endParaRPr lang="en-US" sz="2800" dirty="0"/>
          </a:p>
        </p:txBody>
      </p:sp>
      <p:sp>
        <p:nvSpPr>
          <p:cNvPr id="3" name="Content Placeholder 2"/>
          <p:cNvSpPr>
            <a:spLocks noGrp="1"/>
          </p:cNvSpPr>
          <p:nvPr>
            <p:ph idx="1"/>
          </p:nvPr>
        </p:nvSpPr>
        <p:spPr>
          <a:xfrm>
            <a:off x="765050" y="334538"/>
            <a:ext cx="6516695" cy="6266984"/>
          </a:xfrm>
        </p:spPr>
        <p:txBody>
          <a:bodyPr>
            <a:normAutofit/>
          </a:bodyPr>
          <a:lstStyle/>
          <a:p>
            <a:pPr>
              <a:buFont typeface="Wingdings" panose="05000000000000000000" pitchFamily="2" charset="2"/>
              <a:buChar char="v"/>
            </a:pPr>
            <a:r>
              <a:rPr lang="en-US" sz="3600" dirty="0"/>
              <a:t>Low level of diabetes knowledge found among study participants in the key areas of diabetes management</a:t>
            </a:r>
          </a:p>
          <a:p>
            <a:pPr>
              <a:buFont typeface="Wingdings" panose="05000000000000000000" pitchFamily="2" charset="2"/>
              <a:buChar char="v"/>
            </a:pPr>
            <a:r>
              <a:rPr lang="en-US" sz="3600" dirty="0"/>
              <a:t>Various misconceptions about diabetes were found in the study population (mostly emanating from the difference between the language of presentation and the indigenous language)</a:t>
            </a:r>
          </a:p>
          <a:p>
            <a:endParaRPr lang="en-US" dirty="0"/>
          </a:p>
        </p:txBody>
      </p:sp>
      <p:sp>
        <p:nvSpPr>
          <p:cNvPr id="4" name="Text Placeholder 3"/>
          <p:cNvSpPr>
            <a:spLocks noGrp="1"/>
          </p:cNvSpPr>
          <p:nvPr>
            <p:ph type="body" sz="half" idx="2"/>
          </p:nvPr>
        </p:nvSpPr>
        <p:spPr/>
        <p:txBody>
          <a:bodyPr>
            <a:noAutofit/>
          </a:bodyPr>
          <a:lstStyle/>
          <a:p>
            <a:r>
              <a:rPr lang="en-US" sz="3200" dirty="0">
                <a:solidFill>
                  <a:schemeClr val="accent1"/>
                </a:solidFill>
              </a:rPr>
              <a:t>To establish the knowledge level about diabetes and its management among study participants.</a:t>
            </a:r>
          </a:p>
          <a:p>
            <a:endParaRPr lang="en-US" sz="3200" dirty="0"/>
          </a:p>
        </p:txBody>
      </p:sp>
    </p:spTree>
    <p:extLst>
      <p:ext uri="{BB962C8B-B14F-4D97-AF65-F5344CB8AC3E}">
        <p14:creationId xmlns:p14="http://schemas.microsoft.com/office/powerpoint/2010/main" val="8621011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37884" y="334537"/>
            <a:ext cx="3092115" cy="892097"/>
          </a:xfrm>
        </p:spPr>
        <p:txBody>
          <a:bodyPr>
            <a:normAutofit/>
          </a:bodyPr>
          <a:lstStyle/>
          <a:p>
            <a:r>
              <a:rPr lang="en-US" sz="2400" dirty="0"/>
              <a:t>Findings – </a:t>
            </a:r>
            <a:r>
              <a:rPr lang="en-US" sz="2400" dirty="0">
                <a:solidFill>
                  <a:srgbClr val="FF0000"/>
                </a:solidFill>
              </a:rPr>
              <a:t>objective 3</a:t>
            </a:r>
            <a:endParaRPr lang="en-US" sz="2400" dirty="0"/>
          </a:p>
        </p:txBody>
      </p:sp>
      <p:sp>
        <p:nvSpPr>
          <p:cNvPr id="3" name="Content Placeholder 2"/>
          <p:cNvSpPr>
            <a:spLocks noGrp="1"/>
          </p:cNvSpPr>
          <p:nvPr>
            <p:ph idx="1"/>
          </p:nvPr>
        </p:nvSpPr>
        <p:spPr>
          <a:xfrm>
            <a:off x="635620" y="334536"/>
            <a:ext cx="6501159" cy="6322741"/>
          </a:xfrm>
        </p:spPr>
        <p:txBody>
          <a:bodyPr>
            <a:normAutofit lnSpcReduction="10000"/>
          </a:bodyPr>
          <a:lstStyle/>
          <a:p>
            <a:pPr>
              <a:buFont typeface="Wingdings" panose="05000000000000000000" pitchFamily="2" charset="2"/>
              <a:buChar char="v"/>
            </a:pPr>
            <a:r>
              <a:rPr lang="en-US" dirty="0"/>
              <a:t>Better understanding </a:t>
            </a:r>
            <a:r>
              <a:rPr lang="en-US" dirty="0" smtClean="0"/>
              <a:t>of </a:t>
            </a:r>
            <a:r>
              <a:rPr lang="en-US" dirty="0"/>
              <a:t>diabetes self-management activities especially food </a:t>
            </a:r>
            <a:r>
              <a:rPr lang="en-US" dirty="0" smtClean="0"/>
              <a:t>types</a:t>
            </a:r>
            <a:r>
              <a:rPr lang="en-US" dirty="0"/>
              <a:t> </a:t>
            </a:r>
            <a:r>
              <a:rPr lang="en-US" dirty="0" smtClean="0"/>
              <a:t>was observed.</a:t>
            </a:r>
            <a:endParaRPr lang="en-US" dirty="0"/>
          </a:p>
          <a:p>
            <a:pPr>
              <a:buFont typeface="Wingdings" panose="05000000000000000000" pitchFamily="2" charset="2"/>
              <a:buChar char="v"/>
            </a:pPr>
            <a:r>
              <a:rPr lang="en-US" dirty="0"/>
              <a:t>A</a:t>
            </a:r>
            <a:r>
              <a:rPr lang="en-US" dirty="0" smtClean="0"/>
              <a:t> </a:t>
            </a:r>
            <a:r>
              <a:rPr lang="en-US" dirty="0"/>
              <a:t>feeling of </a:t>
            </a:r>
            <a:r>
              <a:rPr lang="en-US" dirty="0" smtClean="0"/>
              <a:t>exclusion and  disenchantment was found</a:t>
            </a:r>
            <a:r>
              <a:rPr lang="en-US" dirty="0"/>
              <a:t> among participants from other indigenous language </a:t>
            </a:r>
            <a:r>
              <a:rPr lang="en-US" dirty="0" smtClean="0"/>
              <a:t>groups.</a:t>
            </a:r>
          </a:p>
          <a:p>
            <a:pPr>
              <a:buFont typeface="Wingdings" panose="05000000000000000000" pitchFamily="2" charset="2"/>
              <a:buChar char="v"/>
            </a:pPr>
            <a:r>
              <a:rPr lang="en-US" dirty="0" smtClean="0"/>
              <a:t>Most participants preferred DE sessions in their native tongues and are more willing to accept and adopt self-management activities explained to them in their native tongue.</a:t>
            </a:r>
          </a:p>
          <a:p>
            <a:pPr>
              <a:buFont typeface="Wingdings" panose="05000000000000000000" pitchFamily="2" charset="2"/>
              <a:buChar char="v"/>
            </a:pPr>
            <a:endParaRPr lang="en-US" dirty="0" smtClean="0"/>
          </a:p>
          <a:p>
            <a:pPr>
              <a:buFont typeface="Wingdings" panose="05000000000000000000" pitchFamily="2" charset="2"/>
              <a:buChar char="v"/>
            </a:pPr>
            <a:endParaRPr lang="en-US" dirty="0"/>
          </a:p>
          <a:p>
            <a:endParaRPr lang="en-US" dirty="0"/>
          </a:p>
        </p:txBody>
      </p:sp>
      <p:sp>
        <p:nvSpPr>
          <p:cNvPr id="4" name="Text Placeholder 3"/>
          <p:cNvSpPr>
            <a:spLocks noGrp="1"/>
          </p:cNvSpPr>
          <p:nvPr>
            <p:ph type="body" sz="half" idx="2"/>
          </p:nvPr>
        </p:nvSpPr>
        <p:spPr>
          <a:xfrm>
            <a:off x="8017727" y="1371600"/>
            <a:ext cx="3880624" cy="5051502"/>
          </a:xfrm>
        </p:spPr>
        <p:txBody>
          <a:bodyPr>
            <a:noAutofit/>
          </a:bodyPr>
          <a:lstStyle/>
          <a:p>
            <a:r>
              <a:rPr lang="en-US" sz="2800" dirty="0">
                <a:solidFill>
                  <a:schemeClr val="accent1"/>
                </a:solidFill>
              </a:rPr>
              <a:t>To determine the extent the indigenous language use for diabetes education can influence improved diabetes knowledge and positive attitude to diabetes self-management practices among PLWD.</a:t>
            </a:r>
          </a:p>
          <a:p>
            <a:endParaRPr lang="en-US" sz="2400" dirty="0"/>
          </a:p>
        </p:txBody>
      </p:sp>
    </p:spTree>
    <p:extLst>
      <p:ext uri="{BB962C8B-B14F-4D97-AF65-F5344CB8AC3E}">
        <p14:creationId xmlns:p14="http://schemas.microsoft.com/office/powerpoint/2010/main" val="26605713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156118"/>
            <a:ext cx="10178322" cy="635620"/>
          </a:xfrm>
        </p:spPr>
        <p:txBody>
          <a:bodyPr>
            <a:normAutofit fontScale="90000"/>
          </a:bodyPr>
          <a:lstStyle/>
          <a:p>
            <a:r>
              <a:rPr lang="en-US" dirty="0" smtClean="0"/>
              <a:t>General findings</a:t>
            </a:r>
            <a:endParaRPr lang="en-US" dirty="0"/>
          </a:p>
        </p:txBody>
      </p:sp>
      <p:sp>
        <p:nvSpPr>
          <p:cNvPr id="3" name="Content Placeholder 2"/>
          <p:cNvSpPr>
            <a:spLocks noGrp="1"/>
          </p:cNvSpPr>
          <p:nvPr>
            <p:ph idx="1"/>
          </p:nvPr>
        </p:nvSpPr>
        <p:spPr>
          <a:xfrm>
            <a:off x="858644" y="892098"/>
            <a:ext cx="10961649" cy="5709424"/>
          </a:xfrm>
        </p:spPr>
        <p:txBody>
          <a:bodyPr>
            <a:noAutofit/>
          </a:bodyPr>
          <a:lstStyle/>
          <a:p>
            <a:r>
              <a:rPr lang="en-US" sz="3200" dirty="0" smtClean="0"/>
              <a:t>Diabetes education is a challenging activity in Nigeria because of Nigeria’s multi-lingual nature.</a:t>
            </a:r>
          </a:p>
          <a:p>
            <a:r>
              <a:rPr lang="en-US" sz="3200" dirty="0" smtClean="0"/>
              <a:t>English language sessions flawed by lack of clarity in explaining some concepts and conditions in diabetes and diabetes management.</a:t>
            </a:r>
          </a:p>
          <a:p>
            <a:r>
              <a:rPr lang="en-US" sz="3200" dirty="0" smtClean="0"/>
              <a:t>Local language sessions run the risk of causing division among the many tribes present and rousing ethnic sentiments.</a:t>
            </a:r>
          </a:p>
          <a:p>
            <a:r>
              <a:rPr lang="en-US" sz="3200" dirty="0" smtClean="0"/>
              <a:t>Majority of the diabetes educators interviewed preferred using the English language for reason of ease, availability of teaching aids and to avoid generating ethnic bias and sentiments.</a:t>
            </a:r>
          </a:p>
          <a:p>
            <a:endParaRPr lang="en-US" sz="3200" dirty="0"/>
          </a:p>
        </p:txBody>
      </p:sp>
    </p:spTree>
    <p:extLst>
      <p:ext uri="{BB962C8B-B14F-4D97-AF65-F5344CB8AC3E}">
        <p14:creationId xmlns:p14="http://schemas.microsoft.com/office/powerpoint/2010/main" val="9214567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189571"/>
            <a:ext cx="10178322" cy="769433"/>
          </a:xfrm>
        </p:spPr>
        <p:txBody>
          <a:bodyPr>
            <a:normAutofit fontScale="90000"/>
          </a:bodyPr>
          <a:lstStyle/>
          <a:p>
            <a:r>
              <a:rPr lang="en-US" dirty="0" smtClean="0"/>
              <a:t>  conclusion</a:t>
            </a:r>
            <a:endParaRPr lang="en-US" dirty="0"/>
          </a:p>
        </p:txBody>
      </p:sp>
      <p:sp>
        <p:nvSpPr>
          <p:cNvPr id="3" name="Content Placeholder 2"/>
          <p:cNvSpPr>
            <a:spLocks noGrp="1"/>
          </p:cNvSpPr>
          <p:nvPr>
            <p:ph idx="1"/>
          </p:nvPr>
        </p:nvSpPr>
        <p:spPr>
          <a:xfrm>
            <a:off x="1048215" y="1048215"/>
            <a:ext cx="10582507" cy="5553307"/>
          </a:xfrm>
        </p:spPr>
        <p:txBody>
          <a:bodyPr>
            <a:noAutofit/>
          </a:bodyPr>
          <a:lstStyle/>
          <a:p>
            <a:r>
              <a:rPr lang="en-US" sz="4000" dirty="0" smtClean="0"/>
              <a:t>Nigeria is a multi-lingual nation and diabetes education has been found to be provided in the English language in majority of the </a:t>
            </a:r>
            <a:r>
              <a:rPr lang="en-US" sz="4000" dirty="0" err="1" smtClean="0"/>
              <a:t>centres</a:t>
            </a:r>
            <a:r>
              <a:rPr lang="en-US" sz="4000" dirty="0" smtClean="0"/>
              <a:t> studied.  Although this hampers the effectiveness of the DE in engendering positive diabetes health outcome, educators see it as the only way to avoid some of the identified challenges of local language use in Nigeria’s multi-lingual setting.</a:t>
            </a:r>
            <a:endParaRPr lang="en-US" sz="4000" dirty="0"/>
          </a:p>
        </p:txBody>
      </p:sp>
    </p:spTree>
    <p:extLst>
      <p:ext uri="{BB962C8B-B14F-4D97-AF65-F5344CB8AC3E}">
        <p14:creationId xmlns:p14="http://schemas.microsoft.com/office/powerpoint/2010/main" val="10306945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382385"/>
            <a:ext cx="10178322" cy="520864"/>
          </a:xfrm>
        </p:spPr>
        <p:txBody>
          <a:bodyPr>
            <a:normAutofit fontScale="90000"/>
          </a:bodyPr>
          <a:lstStyle/>
          <a:p>
            <a:endParaRPr lang="en-US" dirty="0"/>
          </a:p>
        </p:txBody>
      </p:sp>
      <p:sp>
        <p:nvSpPr>
          <p:cNvPr id="3" name="Content Placeholder 2"/>
          <p:cNvSpPr>
            <a:spLocks noGrp="1"/>
          </p:cNvSpPr>
          <p:nvPr>
            <p:ph idx="1"/>
          </p:nvPr>
        </p:nvSpPr>
        <p:spPr/>
        <p:txBody>
          <a:bodyPr>
            <a:noAutofit/>
          </a:bodyPr>
          <a:lstStyle/>
          <a:p>
            <a:r>
              <a:rPr lang="en-US" sz="5400" dirty="0" smtClean="0"/>
              <a:t>The question is: Is that the only way? Are there other ways? Future research should point towards this direction.</a:t>
            </a:r>
            <a:endParaRPr lang="en-US" sz="5400" dirty="0"/>
          </a:p>
        </p:txBody>
      </p:sp>
    </p:spTree>
    <p:extLst>
      <p:ext uri="{BB962C8B-B14F-4D97-AF65-F5344CB8AC3E}">
        <p14:creationId xmlns:p14="http://schemas.microsoft.com/office/powerpoint/2010/main" val="8120246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200723"/>
            <a:ext cx="10178322" cy="735980"/>
          </a:xfrm>
        </p:spPr>
        <p:txBody>
          <a:bodyPr>
            <a:normAutofit fontScale="90000"/>
          </a:bodyPr>
          <a:lstStyle/>
          <a:p>
            <a:r>
              <a:rPr lang="en-US" dirty="0" smtClean="0"/>
              <a:t>recommendations</a:t>
            </a:r>
            <a:endParaRPr lang="en-US" dirty="0"/>
          </a:p>
        </p:txBody>
      </p:sp>
      <p:sp>
        <p:nvSpPr>
          <p:cNvPr id="3" name="Content Placeholder 2"/>
          <p:cNvSpPr>
            <a:spLocks noGrp="1"/>
          </p:cNvSpPr>
          <p:nvPr>
            <p:ph idx="1"/>
          </p:nvPr>
        </p:nvSpPr>
        <p:spPr>
          <a:xfrm>
            <a:off x="936703" y="1092821"/>
            <a:ext cx="10794380" cy="5586760"/>
          </a:xfrm>
        </p:spPr>
        <p:txBody>
          <a:bodyPr>
            <a:noAutofit/>
          </a:bodyPr>
          <a:lstStyle/>
          <a:p>
            <a:r>
              <a:rPr lang="en-US" sz="3600" dirty="0" smtClean="0"/>
              <a:t>There is need for IEC materials to be produced in the local languages to assist the diabetes educators.</a:t>
            </a:r>
          </a:p>
          <a:p>
            <a:r>
              <a:rPr lang="en-US" sz="3600" dirty="0" smtClean="0"/>
              <a:t>Interpreters/Translators should be employed and trained in the major ethnic languages to assist diabetes educators at the sessions.</a:t>
            </a:r>
          </a:p>
          <a:p>
            <a:r>
              <a:rPr lang="en-US" sz="3600" dirty="0" smtClean="0"/>
              <a:t>There should be a profiling of the PLWD in every </a:t>
            </a:r>
            <a:r>
              <a:rPr lang="en-US" sz="3600" dirty="0" err="1" smtClean="0"/>
              <a:t>centre</a:t>
            </a:r>
            <a:r>
              <a:rPr lang="en-US" sz="3600" dirty="0" smtClean="0"/>
              <a:t>. Their language of education and other preferences should be taken and arrangement made to meet them in the interest of inclusiveness.</a:t>
            </a:r>
            <a:endParaRPr lang="en-US" sz="3600" dirty="0"/>
          </a:p>
        </p:txBody>
      </p:sp>
    </p:spTree>
    <p:extLst>
      <p:ext uri="{BB962C8B-B14F-4D97-AF65-F5344CB8AC3E}">
        <p14:creationId xmlns:p14="http://schemas.microsoft.com/office/powerpoint/2010/main" val="39663280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1527717"/>
            <a:ext cx="10178322" cy="4795024"/>
          </a:xfrm>
        </p:spPr>
        <p:txBody>
          <a:bodyPr>
            <a:normAutofit/>
          </a:bodyPr>
          <a:lstStyle/>
          <a:p>
            <a:r>
              <a:rPr lang="en-US" sz="9600" dirty="0" smtClean="0"/>
              <a:t>     Thank you for     			listening</a:t>
            </a:r>
            <a:endParaRPr lang="en-US" sz="9600" dirty="0"/>
          </a:p>
        </p:txBody>
      </p:sp>
    </p:spTree>
    <p:extLst>
      <p:ext uri="{BB962C8B-B14F-4D97-AF65-F5344CB8AC3E}">
        <p14:creationId xmlns:p14="http://schemas.microsoft.com/office/powerpoint/2010/main" val="3585399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sz="6000" dirty="0" smtClean="0"/>
              <a:t/>
            </a:r>
            <a:br>
              <a:rPr lang="en-GB" sz="6000" dirty="0" smtClean="0"/>
            </a:br>
            <a:r>
              <a:rPr lang="en-GB" sz="6000" dirty="0"/>
              <a:t/>
            </a:r>
            <a:br>
              <a:rPr lang="en-GB" sz="6000" dirty="0"/>
            </a:br>
            <a:r>
              <a:rPr lang="en-GB" sz="6000" dirty="0" smtClean="0"/>
              <a:t>The </a:t>
            </a:r>
            <a:r>
              <a:rPr lang="en-GB" sz="6000" dirty="0"/>
              <a:t>Language Challenge of Diabetes Information and Education in Nigeria’s Multi-lingual Setting</a:t>
            </a:r>
            <a:r>
              <a:rPr lang="en-US" sz="6000" dirty="0"/>
              <a:t/>
            </a:r>
            <a:br>
              <a:rPr lang="en-US" sz="6000" dirty="0"/>
            </a:br>
            <a:r>
              <a:rPr lang="en-GB" sz="6000" dirty="0"/>
              <a:t> </a:t>
            </a:r>
            <a:r>
              <a:rPr lang="en-US" sz="6000" dirty="0"/>
              <a:t/>
            </a:r>
            <a:br>
              <a:rPr lang="en-US" sz="6000" dirty="0"/>
            </a:br>
            <a:endParaRPr lang="en-US" sz="6000" dirty="0"/>
          </a:p>
        </p:txBody>
      </p:sp>
      <p:sp>
        <p:nvSpPr>
          <p:cNvPr id="3" name="Subtitle 2"/>
          <p:cNvSpPr>
            <a:spLocks noGrp="1"/>
          </p:cNvSpPr>
          <p:nvPr>
            <p:ph type="subTitle" idx="1"/>
          </p:nvPr>
        </p:nvSpPr>
        <p:spPr/>
        <p:txBody>
          <a:bodyPr>
            <a:normAutofit/>
          </a:bodyPr>
          <a:lstStyle/>
          <a:p>
            <a:r>
              <a:rPr lang="en-US" sz="3600" smtClean="0"/>
              <a:t> </a:t>
            </a:r>
            <a:r>
              <a:rPr lang="en-US" sz="3600" smtClean="0"/>
              <a:t>CHINYERE </a:t>
            </a:r>
            <a:r>
              <a:rPr lang="en-US" sz="3600" smtClean="0"/>
              <a:t>AZUKA MBAKA</a:t>
            </a:r>
            <a:endParaRPr lang="en-US" sz="3600" dirty="0"/>
          </a:p>
        </p:txBody>
      </p:sp>
    </p:spTree>
    <p:extLst>
      <p:ext uri="{BB962C8B-B14F-4D97-AF65-F5344CB8AC3E}">
        <p14:creationId xmlns:p14="http://schemas.microsoft.com/office/powerpoint/2010/main" val="669328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introduction</a:t>
            </a:r>
            <a:endParaRPr lang="en-US" dirty="0"/>
          </a:p>
        </p:txBody>
      </p:sp>
      <p:sp>
        <p:nvSpPr>
          <p:cNvPr id="3" name="Content Placeholder 2"/>
          <p:cNvSpPr>
            <a:spLocks noGrp="1"/>
          </p:cNvSpPr>
          <p:nvPr>
            <p:ph idx="1"/>
          </p:nvPr>
        </p:nvSpPr>
        <p:spPr>
          <a:xfrm>
            <a:off x="1251678" y="1137424"/>
            <a:ext cx="10178322" cy="5586761"/>
          </a:xfrm>
        </p:spPr>
        <p:txBody>
          <a:bodyPr>
            <a:noAutofit/>
          </a:bodyPr>
          <a:lstStyle/>
          <a:p>
            <a:pPr>
              <a:buFont typeface="Wingdings" panose="05000000000000000000" pitchFamily="2" charset="2"/>
              <a:buChar char="Ø"/>
            </a:pPr>
            <a:r>
              <a:rPr lang="en-US" sz="4000" dirty="0" smtClean="0"/>
              <a:t>The role of language in development cannot be over-emphasized. </a:t>
            </a:r>
            <a:endParaRPr lang="en-US" sz="1600" dirty="0" smtClean="0">
              <a:solidFill>
                <a:srgbClr val="FF0000"/>
              </a:solidFill>
            </a:endParaRPr>
          </a:p>
          <a:p>
            <a:pPr>
              <a:buFont typeface="Wingdings" panose="05000000000000000000" pitchFamily="2" charset="2"/>
              <a:buChar char="Ø"/>
            </a:pPr>
            <a:r>
              <a:rPr lang="en-US" sz="4000" dirty="0" smtClean="0"/>
              <a:t>Development information given through appropriate channels using a generally acceptable and inclusive language produces the required result among the target audience.</a:t>
            </a:r>
          </a:p>
          <a:p>
            <a:pPr>
              <a:buFont typeface="Wingdings" panose="05000000000000000000" pitchFamily="2" charset="2"/>
              <a:buChar char="Ø"/>
            </a:pPr>
            <a:r>
              <a:rPr lang="en-US" sz="4000" dirty="0" smtClean="0"/>
              <a:t>This study is situated in health communication for development.</a:t>
            </a:r>
            <a:endParaRPr lang="en-US" sz="4000" dirty="0">
              <a:solidFill>
                <a:srgbClr val="FF0000"/>
              </a:solidFill>
            </a:endParaRPr>
          </a:p>
        </p:txBody>
      </p:sp>
    </p:spTree>
    <p:extLst>
      <p:ext uri="{BB962C8B-B14F-4D97-AF65-F5344CB8AC3E}">
        <p14:creationId xmlns:p14="http://schemas.microsoft.com/office/powerpoint/2010/main" val="17873046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379141"/>
            <a:ext cx="10178322" cy="791737"/>
          </a:xfrm>
        </p:spPr>
        <p:txBody>
          <a:bodyPr>
            <a:normAutofit/>
          </a:bodyPr>
          <a:lstStyle/>
          <a:p>
            <a:r>
              <a:rPr lang="en-US" dirty="0" smtClean="0"/>
              <a:t>                Background</a:t>
            </a:r>
            <a:endParaRPr lang="en-US" dirty="0"/>
          </a:p>
        </p:txBody>
      </p:sp>
      <p:sp>
        <p:nvSpPr>
          <p:cNvPr id="3" name="Content Placeholder 2"/>
          <p:cNvSpPr>
            <a:spLocks noGrp="1"/>
          </p:cNvSpPr>
          <p:nvPr>
            <p:ph idx="1"/>
          </p:nvPr>
        </p:nvSpPr>
        <p:spPr>
          <a:xfrm>
            <a:off x="1251678" y="1081668"/>
            <a:ext cx="10178322" cy="5687122"/>
          </a:xfrm>
        </p:spPr>
        <p:txBody>
          <a:bodyPr>
            <a:noAutofit/>
          </a:bodyPr>
          <a:lstStyle/>
          <a:p>
            <a:pPr>
              <a:buFont typeface="Wingdings" panose="05000000000000000000" pitchFamily="2" charset="2"/>
              <a:buChar char="Ø"/>
            </a:pPr>
            <a:r>
              <a:rPr lang="en-US" sz="4800" dirty="0"/>
              <a:t>Diabetes is a major health challenge in </a:t>
            </a:r>
            <a:r>
              <a:rPr lang="en-US" sz="4800" dirty="0" smtClean="0"/>
              <a:t>    </a:t>
            </a:r>
          </a:p>
          <a:p>
            <a:pPr marL="0" indent="0">
              <a:buNone/>
            </a:pPr>
            <a:r>
              <a:rPr lang="en-US" sz="4800" dirty="0"/>
              <a:t> </a:t>
            </a:r>
            <a:r>
              <a:rPr lang="en-US" sz="4800" dirty="0" smtClean="0"/>
              <a:t>  the </a:t>
            </a:r>
            <a:r>
              <a:rPr lang="en-US" sz="4800" dirty="0"/>
              <a:t>world </a:t>
            </a:r>
            <a:r>
              <a:rPr lang="en-US" sz="4800" dirty="0" smtClean="0"/>
              <a:t>today.</a:t>
            </a:r>
            <a:endParaRPr lang="en-US" sz="4800" dirty="0" smtClean="0">
              <a:solidFill>
                <a:srgbClr val="FF0000"/>
              </a:solidFill>
            </a:endParaRPr>
          </a:p>
          <a:p>
            <a:pPr>
              <a:buFont typeface="Wingdings" panose="05000000000000000000" pitchFamily="2" charset="2"/>
              <a:buChar char="Ø"/>
            </a:pPr>
            <a:r>
              <a:rPr lang="en-US" sz="4800" dirty="0" smtClean="0"/>
              <a:t>Countries </a:t>
            </a:r>
            <a:r>
              <a:rPr lang="en-US" sz="4800" dirty="0"/>
              <a:t>in Africa, especially Nigeria </a:t>
            </a:r>
            <a:r>
              <a:rPr lang="en-US" sz="4800" dirty="0" smtClean="0"/>
              <a:t>   are affected </a:t>
            </a:r>
            <a:r>
              <a:rPr lang="en-US" sz="4800" dirty="0"/>
              <a:t>daily by the financial burdens and human capital loses brought about by </a:t>
            </a:r>
            <a:r>
              <a:rPr lang="en-US" sz="4800" dirty="0" smtClean="0"/>
              <a:t>the </a:t>
            </a:r>
            <a:r>
              <a:rPr lang="en-US" sz="4800" dirty="0"/>
              <a:t>debilitating disease</a:t>
            </a:r>
            <a:r>
              <a:rPr lang="en-US" sz="4400" dirty="0"/>
              <a:t>. </a:t>
            </a:r>
            <a:endParaRPr lang="en-US" sz="4400" dirty="0" smtClean="0"/>
          </a:p>
        </p:txBody>
      </p:sp>
    </p:spTree>
    <p:extLst>
      <p:ext uri="{BB962C8B-B14F-4D97-AF65-F5344CB8AC3E}">
        <p14:creationId xmlns:p14="http://schemas.microsoft.com/office/powerpoint/2010/main" val="29344483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51678" y="382385"/>
            <a:ext cx="10178322" cy="665830"/>
          </a:xfrm>
        </p:spPr>
        <p:txBody>
          <a:bodyPr>
            <a:normAutofit fontScale="90000"/>
          </a:bodyPr>
          <a:lstStyle/>
          <a:p>
            <a:r>
              <a:rPr lang="en-US" dirty="0" smtClean="0"/>
              <a:t>Facts about type 2 diabetes</a:t>
            </a:r>
            <a:endParaRPr lang="en-US" dirty="0"/>
          </a:p>
        </p:txBody>
      </p:sp>
      <p:sp>
        <p:nvSpPr>
          <p:cNvPr id="5" name="Content Placeholder 4"/>
          <p:cNvSpPr>
            <a:spLocks noGrp="1"/>
          </p:cNvSpPr>
          <p:nvPr>
            <p:ph idx="1"/>
          </p:nvPr>
        </p:nvSpPr>
        <p:spPr>
          <a:xfrm>
            <a:off x="1251678" y="1282391"/>
            <a:ext cx="10178322" cy="5241072"/>
          </a:xfrm>
        </p:spPr>
        <p:txBody>
          <a:bodyPr>
            <a:normAutofit/>
          </a:bodyPr>
          <a:lstStyle/>
          <a:p>
            <a:r>
              <a:rPr lang="en-US" sz="4000" dirty="0"/>
              <a:t> M</a:t>
            </a:r>
            <a:r>
              <a:rPr lang="en-US" sz="4000" dirty="0" smtClean="0"/>
              <a:t>ostly a disease of life-style or personal </a:t>
            </a:r>
            <a:r>
              <a:rPr lang="en-US" sz="4000" dirty="0" err="1" smtClean="0"/>
              <a:t>behaviours</a:t>
            </a:r>
            <a:endParaRPr lang="en-US" sz="4000" dirty="0" smtClean="0"/>
          </a:p>
          <a:p>
            <a:r>
              <a:rPr lang="en-US" sz="4000" dirty="0"/>
              <a:t> </a:t>
            </a:r>
            <a:r>
              <a:rPr lang="en-US" sz="4000" dirty="0" smtClean="0"/>
              <a:t>Can also be hereditary</a:t>
            </a:r>
          </a:p>
          <a:p>
            <a:r>
              <a:rPr lang="en-US" sz="4000" dirty="0" smtClean="0"/>
              <a:t> No permanent cure yet</a:t>
            </a:r>
          </a:p>
          <a:p>
            <a:r>
              <a:rPr lang="en-US" sz="4000" dirty="0" smtClean="0"/>
              <a:t> Can be prevented or effectively managed without leading to morbidity or mortality.</a:t>
            </a:r>
            <a:endParaRPr lang="en-US" sz="4000" dirty="0"/>
          </a:p>
        </p:txBody>
      </p:sp>
    </p:spTree>
    <p:extLst>
      <p:ext uri="{BB962C8B-B14F-4D97-AF65-F5344CB8AC3E}">
        <p14:creationId xmlns:p14="http://schemas.microsoft.com/office/powerpoint/2010/main" val="40624669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9727" y="234177"/>
            <a:ext cx="10404087" cy="892096"/>
          </a:xfrm>
        </p:spPr>
        <p:txBody>
          <a:bodyPr>
            <a:normAutofit fontScale="90000"/>
          </a:bodyPr>
          <a:lstStyle/>
          <a:p>
            <a:r>
              <a:rPr lang="en-US" sz="3200" dirty="0" smtClean="0"/>
              <a:t>The role of information &amp; education in Diabetes Self-  management</a:t>
            </a:r>
            <a:endParaRPr lang="en-US" sz="3200" dirty="0"/>
          </a:p>
        </p:txBody>
      </p:sp>
      <p:sp>
        <p:nvSpPr>
          <p:cNvPr id="3" name="Content Placeholder 2"/>
          <p:cNvSpPr>
            <a:spLocks noGrp="1"/>
          </p:cNvSpPr>
          <p:nvPr>
            <p:ph idx="1"/>
          </p:nvPr>
        </p:nvSpPr>
        <p:spPr>
          <a:xfrm>
            <a:off x="814038" y="1014761"/>
            <a:ext cx="11073161" cy="5798634"/>
          </a:xfrm>
        </p:spPr>
        <p:txBody>
          <a:bodyPr>
            <a:noAutofit/>
          </a:bodyPr>
          <a:lstStyle/>
          <a:p>
            <a:r>
              <a:rPr lang="en-US" sz="3200" dirty="0" smtClean="0"/>
              <a:t>Knowledge has been identified as a very powerful asset in the fight against diabetes (</a:t>
            </a:r>
            <a:r>
              <a:rPr lang="en-US" sz="3200" dirty="0" err="1" smtClean="0"/>
              <a:t>Moodley</a:t>
            </a:r>
            <a:r>
              <a:rPr lang="en-US" sz="3200" dirty="0" smtClean="0"/>
              <a:t> &amp; </a:t>
            </a:r>
            <a:r>
              <a:rPr lang="en-US" sz="3200" dirty="0" err="1" smtClean="0"/>
              <a:t>Rambiritch</a:t>
            </a:r>
            <a:r>
              <a:rPr lang="en-US" sz="3200" dirty="0" smtClean="0"/>
              <a:t>, 2007).</a:t>
            </a:r>
          </a:p>
          <a:p>
            <a:r>
              <a:rPr lang="en-US" sz="3200" dirty="0" smtClean="0"/>
              <a:t>It helps people assess their risk level.</a:t>
            </a:r>
          </a:p>
          <a:p>
            <a:r>
              <a:rPr lang="en-US" sz="3200" dirty="0" smtClean="0"/>
              <a:t>It motivates them to seek for and adhere to proper treatment and care.</a:t>
            </a:r>
          </a:p>
          <a:p>
            <a:r>
              <a:rPr lang="en-US" sz="3200" dirty="0" smtClean="0"/>
              <a:t>It inspires them to be in control of the disease throughout their lifetime.</a:t>
            </a:r>
          </a:p>
          <a:p>
            <a:r>
              <a:rPr lang="en-US" sz="3200" dirty="0" smtClean="0"/>
              <a:t>This kind of knowledge can only be gained through diabetes information and education given in a language that is mutually intelligible and culturally acceptable to the audience. </a:t>
            </a:r>
            <a:endParaRPr lang="en-US" sz="3200" dirty="0"/>
          </a:p>
        </p:txBody>
      </p:sp>
    </p:spTree>
    <p:extLst>
      <p:ext uri="{BB962C8B-B14F-4D97-AF65-F5344CB8AC3E}">
        <p14:creationId xmlns:p14="http://schemas.microsoft.com/office/powerpoint/2010/main" val="28445587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200723"/>
            <a:ext cx="10178322" cy="669072"/>
          </a:xfrm>
        </p:spPr>
        <p:txBody>
          <a:bodyPr>
            <a:normAutofit fontScale="90000"/>
          </a:bodyPr>
          <a:lstStyle/>
          <a:p>
            <a:r>
              <a:rPr lang="en-US" dirty="0" smtClean="0"/>
              <a:t>                  </a:t>
            </a:r>
            <a:r>
              <a:rPr lang="en-US" sz="4400" dirty="0" smtClean="0"/>
              <a:t>The problem</a:t>
            </a:r>
            <a:endParaRPr lang="en-US" sz="4400" dirty="0"/>
          </a:p>
        </p:txBody>
      </p:sp>
      <p:sp>
        <p:nvSpPr>
          <p:cNvPr id="3" name="Content Placeholder 2"/>
          <p:cNvSpPr>
            <a:spLocks noGrp="1"/>
          </p:cNvSpPr>
          <p:nvPr>
            <p:ph idx="1"/>
          </p:nvPr>
        </p:nvSpPr>
        <p:spPr>
          <a:xfrm>
            <a:off x="1003610" y="959006"/>
            <a:ext cx="10604810" cy="5687122"/>
          </a:xfrm>
        </p:spPr>
        <p:txBody>
          <a:bodyPr>
            <a:noAutofit/>
          </a:bodyPr>
          <a:lstStyle/>
          <a:p>
            <a:r>
              <a:rPr lang="en-US" sz="2800" dirty="0" smtClean="0"/>
              <a:t>Knowledge gained through diabetes education and information is said to be key to effective diabetes management.</a:t>
            </a:r>
          </a:p>
          <a:p>
            <a:r>
              <a:rPr lang="en-US" sz="2800" dirty="0" smtClean="0"/>
              <a:t>Language of any education is as important as the education itself.</a:t>
            </a:r>
            <a:endParaRPr lang="en-US" sz="2800" dirty="0" smtClean="0">
              <a:solidFill>
                <a:srgbClr val="FF0000"/>
              </a:solidFill>
            </a:endParaRPr>
          </a:p>
          <a:p>
            <a:r>
              <a:rPr lang="en-US" sz="2800" dirty="0" smtClean="0"/>
              <a:t>However, so far, the focus has been on the communication media and strategies used by the diabetes educators and the clinical and self-management methods they advice.</a:t>
            </a:r>
          </a:p>
          <a:p>
            <a:r>
              <a:rPr lang="en-US" sz="2800" dirty="0" smtClean="0"/>
              <a:t>The language of the education needs to be examined and its overall influence on the effectiveness or otherwise of the diabetes education needs to be measured</a:t>
            </a:r>
            <a:r>
              <a:rPr lang="en-US" sz="2800" dirty="0"/>
              <a:t> </a:t>
            </a:r>
            <a:r>
              <a:rPr lang="en-US" sz="2800" dirty="0" smtClean="0"/>
              <a:t>especially in a multi-lingual nation such as Nigeria</a:t>
            </a:r>
            <a:endParaRPr lang="en-US" sz="2800" dirty="0"/>
          </a:p>
        </p:txBody>
      </p:sp>
    </p:spTree>
    <p:extLst>
      <p:ext uri="{BB962C8B-B14F-4D97-AF65-F5344CB8AC3E}">
        <p14:creationId xmlns:p14="http://schemas.microsoft.com/office/powerpoint/2010/main" val="11997182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223024"/>
            <a:ext cx="10178322" cy="702527"/>
          </a:xfrm>
        </p:spPr>
        <p:txBody>
          <a:bodyPr>
            <a:normAutofit/>
          </a:bodyPr>
          <a:lstStyle/>
          <a:p>
            <a:r>
              <a:rPr lang="en-US" sz="4400" dirty="0" smtClean="0"/>
              <a:t>                   Study objectives</a:t>
            </a:r>
            <a:endParaRPr lang="en-US" sz="4400" dirty="0"/>
          </a:p>
        </p:txBody>
      </p:sp>
      <p:sp>
        <p:nvSpPr>
          <p:cNvPr id="3" name="Content Placeholder 2"/>
          <p:cNvSpPr>
            <a:spLocks noGrp="1"/>
          </p:cNvSpPr>
          <p:nvPr>
            <p:ph idx="1"/>
          </p:nvPr>
        </p:nvSpPr>
        <p:spPr>
          <a:xfrm>
            <a:off x="1251678" y="1048215"/>
            <a:ext cx="10178322" cy="5709424"/>
          </a:xfrm>
        </p:spPr>
        <p:txBody>
          <a:bodyPr>
            <a:noAutofit/>
          </a:bodyPr>
          <a:lstStyle/>
          <a:p>
            <a:pPr marL="457200" indent="-457200">
              <a:buFont typeface="+mj-lt"/>
              <a:buAutoNum type="arabicPeriod"/>
            </a:pPr>
            <a:r>
              <a:rPr lang="en-US" sz="3600" dirty="0"/>
              <a:t>To determine the </a:t>
            </a:r>
            <a:r>
              <a:rPr lang="en-US" sz="3600" dirty="0" smtClean="0"/>
              <a:t>extent the local </a:t>
            </a:r>
            <a:r>
              <a:rPr lang="en-US" sz="3600" dirty="0"/>
              <a:t>languages </a:t>
            </a:r>
            <a:r>
              <a:rPr lang="en-US" sz="3600" dirty="0" smtClean="0"/>
              <a:t>are used for diabetes </a:t>
            </a:r>
            <a:r>
              <a:rPr lang="en-US" sz="3600" dirty="0"/>
              <a:t>education in Nigerian urban and semi-urban </a:t>
            </a:r>
            <a:r>
              <a:rPr lang="en-US" sz="3600" dirty="0" err="1"/>
              <a:t>centres</a:t>
            </a:r>
            <a:r>
              <a:rPr lang="en-US" sz="3600" dirty="0"/>
              <a:t>. </a:t>
            </a:r>
          </a:p>
          <a:p>
            <a:pPr marL="457200" indent="-457200">
              <a:buFont typeface="+mj-lt"/>
              <a:buAutoNum type="arabicPeriod"/>
            </a:pPr>
            <a:r>
              <a:rPr lang="en-US" sz="3600" dirty="0" smtClean="0"/>
              <a:t>To establish the knowledge level about diabetes and its management among study participants.</a:t>
            </a:r>
          </a:p>
          <a:p>
            <a:pPr marL="457200" indent="-457200">
              <a:buFont typeface="+mj-lt"/>
              <a:buAutoNum type="arabicPeriod"/>
            </a:pPr>
            <a:r>
              <a:rPr lang="en-US" sz="3600" dirty="0" smtClean="0">
                <a:solidFill>
                  <a:schemeClr val="tx1">
                    <a:lumMod val="75000"/>
                    <a:lumOff val="25000"/>
                  </a:schemeClr>
                </a:solidFill>
              </a:rPr>
              <a:t>To determine the extent the local language use for diabetes education can influence improved diabetes knowledge and </a:t>
            </a:r>
            <a:r>
              <a:rPr lang="en-US" sz="3600" dirty="0" smtClean="0"/>
              <a:t>positive attitude to </a:t>
            </a:r>
            <a:r>
              <a:rPr lang="en-US" sz="3600" dirty="0"/>
              <a:t>diabetes </a:t>
            </a:r>
            <a:r>
              <a:rPr lang="en-US" sz="3600" dirty="0" smtClean="0"/>
              <a:t>self-management</a:t>
            </a:r>
            <a:r>
              <a:rPr lang="en-US" sz="3200" dirty="0"/>
              <a:t> </a:t>
            </a:r>
            <a:r>
              <a:rPr lang="en-US" sz="3200" dirty="0" smtClean="0"/>
              <a:t>practices among PLWD.</a:t>
            </a:r>
          </a:p>
          <a:p>
            <a:pPr marL="0" indent="0">
              <a:buNone/>
            </a:pPr>
            <a:endParaRPr lang="en-US" sz="3200" dirty="0"/>
          </a:p>
        </p:txBody>
      </p:sp>
    </p:spTree>
    <p:extLst>
      <p:ext uri="{BB962C8B-B14F-4D97-AF65-F5344CB8AC3E}">
        <p14:creationId xmlns:p14="http://schemas.microsoft.com/office/powerpoint/2010/main" val="10975108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0"/>
            <a:ext cx="10178322" cy="780585"/>
          </a:xfrm>
        </p:spPr>
        <p:txBody>
          <a:bodyPr>
            <a:noAutofit/>
          </a:bodyPr>
          <a:lstStyle/>
          <a:p>
            <a:r>
              <a:rPr lang="en-US" sz="4800" dirty="0" smtClean="0"/>
              <a:t>              Methodology</a:t>
            </a:r>
            <a:endParaRPr lang="en-US" sz="4800" dirty="0"/>
          </a:p>
        </p:txBody>
      </p:sp>
      <p:sp>
        <p:nvSpPr>
          <p:cNvPr id="3" name="Content Placeholder 2"/>
          <p:cNvSpPr>
            <a:spLocks noGrp="1"/>
          </p:cNvSpPr>
          <p:nvPr>
            <p:ph idx="1"/>
          </p:nvPr>
        </p:nvSpPr>
        <p:spPr>
          <a:xfrm>
            <a:off x="1251678" y="992460"/>
            <a:ext cx="10178322" cy="5631364"/>
          </a:xfrm>
        </p:spPr>
        <p:txBody>
          <a:bodyPr>
            <a:normAutofit/>
          </a:bodyPr>
          <a:lstStyle/>
          <a:p>
            <a:r>
              <a:rPr lang="en-US" sz="4400" dirty="0" smtClean="0"/>
              <a:t>Qualitative study </a:t>
            </a:r>
            <a:endParaRPr lang="en-US" sz="4400" dirty="0"/>
          </a:p>
          <a:p>
            <a:r>
              <a:rPr lang="en-US" sz="4400" dirty="0" smtClean="0"/>
              <a:t>Focus Group Discussion (FGD), In-depth Interview and personal observation were methods used.</a:t>
            </a:r>
          </a:p>
          <a:p>
            <a:r>
              <a:rPr lang="en-US" sz="4400" dirty="0" smtClean="0"/>
              <a:t>Data were coded and </a:t>
            </a:r>
            <a:r>
              <a:rPr lang="en-US" sz="4400" dirty="0" err="1" smtClean="0"/>
              <a:t>analysed</a:t>
            </a:r>
            <a:r>
              <a:rPr lang="en-US" sz="4400" dirty="0" smtClean="0"/>
              <a:t> using the thematic approach and explanation building for qualitative content analysis.</a:t>
            </a:r>
          </a:p>
          <a:p>
            <a:endParaRPr lang="en-US" sz="4400" dirty="0"/>
          </a:p>
        </p:txBody>
      </p:sp>
    </p:spTree>
    <p:extLst>
      <p:ext uri="{BB962C8B-B14F-4D97-AF65-F5344CB8AC3E}">
        <p14:creationId xmlns:p14="http://schemas.microsoft.com/office/powerpoint/2010/main" val="2459366064"/>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TM10001106[[fn=Badge]]</Template>
  <TotalTime>1132</TotalTime>
  <Words>1024</Words>
  <Application>Microsoft Office PowerPoint</Application>
  <PresentationFormat>Widescreen</PresentationFormat>
  <Paragraphs>73</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Gill Sans MT</vt:lpstr>
      <vt:lpstr>Impact</vt:lpstr>
      <vt:lpstr>Wingdings</vt:lpstr>
      <vt:lpstr>Badge</vt:lpstr>
      <vt:lpstr>BRITISH COUNCIL- LANGUAGE AND DEVELOPMENT CONFERENCE, 2017  Dakar, Senegal </vt:lpstr>
      <vt:lpstr>  The Language Challenge of Diabetes Information and Education in Nigeria’s Multi-lingual Setting   </vt:lpstr>
      <vt:lpstr>                  introduction</vt:lpstr>
      <vt:lpstr>                Background</vt:lpstr>
      <vt:lpstr>Facts about type 2 diabetes</vt:lpstr>
      <vt:lpstr>The role of information &amp; education in Diabetes Self-  management</vt:lpstr>
      <vt:lpstr>                  The problem</vt:lpstr>
      <vt:lpstr>                   Study objectives</vt:lpstr>
      <vt:lpstr>              Methodology</vt:lpstr>
      <vt:lpstr>Study location &amp; Participants </vt:lpstr>
      <vt:lpstr>Sample size and sampling technique</vt:lpstr>
      <vt:lpstr>findings – objective 1</vt:lpstr>
      <vt:lpstr>Findings - objective 2</vt:lpstr>
      <vt:lpstr>Findings – objective 3</vt:lpstr>
      <vt:lpstr>General findings</vt:lpstr>
      <vt:lpstr>  conclusion</vt:lpstr>
      <vt:lpstr>PowerPoint Presentation</vt:lpstr>
      <vt:lpstr>recommendations</vt:lpstr>
      <vt:lpstr>     Thank you for        listening</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Language Challenge of Diabetes Information and Education in Nigeria’s Multi-lingual Setting</dc:title>
  <dc:creator>USER</dc:creator>
  <cp:lastModifiedBy>USER</cp:lastModifiedBy>
  <cp:revision>76</cp:revision>
  <dcterms:created xsi:type="dcterms:W3CDTF">2017-11-11T03:52:01Z</dcterms:created>
  <dcterms:modified xsi:type="dcterms:W3CDTF">2018-12-13T14:43:34Z</dcterms:modified>
</cp:coreProperties>
</file>