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673" r:id="rId2"/>
    <p:sldMasterId id="2147483734" r:id="rId3"/>
  </p:sldMasterIdLst>
  <p:notesMasterIdLst>
    <p:notesMasterId r:id="rId44"/>
  </p:notesMasterIdLst>
  <p:sldIdLst>
    <p:sldId id="360" r:id="rId4"/>
    <p:sldId id="294" r:id="rId5"/>
    <p:sldId id="299" r:id="rId6"/>
    <p:sldId id="352" r:id="rId7"/>
    <p:sldId id="354" r:id="rId8"/>
    <p:sldId id="324" r:id="rId9"/>
    <p:sldId id="325" r:id="rId10"/>
    <p:sldId id="327" r:id="rId11"/>
    <p:sldId id="326" r:id="rId12"/>
    <p:sldId id="329" r:id="rId13"/>
    <p:sldId id="331" r:id="rId14"/>
    <p:sldId id="333" r:id="rId15"/>
    <p:sldId id="335" r:id="rId16"/>
    <p:sldId id="336" r:id="rId17"/>
    <p:sldId id="337" r:id="rId18"/>
    <p:sldId id="338" r:id="rId19"/>
    <p:sldId id="339" r:id="rId20"/>
    <p:sldId id="303" r:id="rId21"/>
    <p:sldId id="346" r:id="rId22"/>
    <p:sldId id="311" r:id="rId23"/>
    <p:sldId id="312" r:id="rId24"/>
    <p:sldId id="342" r:id="rId25"/>
    <p:sldId id="358" r:id="rId26"/>
    <p:sldId id="318" r:id="rId27"/>
    <p:sldId id="319" r:id="rId28"/>
    <p:sldId id="313" r:id="rId29"/>
    <p:sldId id="304" r:id="rId30"/>
    <p:sldId id="323" r:id="rId31"/>
    <p:sldId id="314" r:id="rId32"/>
    <p:sldId id="287" r:id="rId33"/>
    <p:sldId id="284" r:id="rId34"/>
    <p:sldId id="265" r:id="rId35"/>
    <p:sldId id="264" r:id="rId36"/>
    <p:sldId id="292" r:id="rId37"/>
    <p:sldId id="278" r:id="rId38"/>
    <p:sldId id="280" r:id="rId39"/>
    <p:sldId id="271" r:id="rId40"/>
    <p:sldId id="298" r:id="rId41"/>
    <p:sldId id="266" r:id="rId42"/>
    <p:sldId id="283"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912" autoAdjust="0"/>
    <p:restoredTop sz="93369" autoAdjust="0"/>
  </p:normalViewPr>
  <p:slideViewPr>
    <p:cSldViewPr>
      <p:cViewPr>
        <p:scale>
          <a:sx n="70" d="100"/>
          <a:sy n="70" d="100"/>
        </p:scale>
        <p:origin x="-106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F:\PhD%20Raw%20Dat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PhD\PhD\Results\Excel%20Data\PhD%20Raw%20Data.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PhD%20Raw%20Dat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PhD%20Raw%20Dat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F:\PhD\PhD\Results\Excel%20Data\PhD%20Raw%20Data.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F:\PhD%20Raw%20Data.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F:\PhD%20Raw%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575321512105982E-2"/>
          <c:y val="4.0079820574795241E-2"/>
          <c:w val="0.71275135826215164"/>
          <c:h val="0.82020270082485758"/>
        </c:manualLayout>
      </c:layout>
      <c:barChart>
        <c:barDir val="col"/>
        <c:grouping val="clustered"/>
        <c:varyColors val="0"/>
        <c:ser>
          <c:idx val="0"/>
          <c:order val="0"/>
          <c:tx>
            <c:strRef>
              <c:f>'Acid Adaptation Experiment'!$Q$3:$R$3</c:f>
              <c:strCache>
                <c:ptCount val="1"/>
                <c:pt idx="0">
                  <c:v>Growth at pH 4.5</c:v>
                </c:pt>
              </c:strCache>
            </c:strRef>
          </c:tx>
          <c:invertIfNegative val="0"/>
          <c:errBars>
            <c:errBarType val="both"/>
            <c:errValType val="cust"/>
            <c:noEndCap val="0"/>
            <c:plus>
              <c:numRef>
                <c:f>'Acid Adaptation Experiment'!$R$5:$R$20</c:f>
                <c:numCache>
                  <c:formatCode>General</c:formatCode>
                  <c:ptCount val="16"/>
                  <c:pt idx="0">
                    <c:v>0.69111185214730353</c:v>
                  </c:pt>
                  <c:pt idx="1">
                    <c:v>0.54182197551496869</c:v>
                  </c:pt>
                  <c:pt idx="2">
                    <c:v>0.76495190103635213</c:v>
                  </c:pt>
                  <c:pt idx="3">
                    <c:v>0.56518070735086845</c:v>
                  </c:pt>
                  <c:pt idx="4">
                    <c:v>1.028020767179528E-2</c:v>
                  </c:pt>
                  <c:pt idx="5">
                    <c:v>0.54177815196725065</c:v>
                  </c:pt>
                  <c:pt idx="6">
                    <c:v>0.57005485046780102</c:v>
                  </c:pt>
                  <c:pt idx="7">
                    <c:v>0.78658460087549242</c:v>
                  </c:pt>
                  <c:pt idx="8">
                    <c:v>0.29047606927133718</c:v>
                  </c:pt>
                  <c:pt idx="9">
                    <c:v>0.35719482675823905</c:v>
                  </c:pt>
                  <c:pt idx="10">
                    <c:v>4.7612148543166484E-3</c:v>
                  </c:pt>
                  <c:pt idx="11">
                    <c:v>3.023020351719486E-2</c:v>
                  </c:pt>
                  <c:pt idx="12">
                    <c:v>0.18050474539009406</c:v>
                  </c:pt>
                  <c:pt idx="13">
                    <c:v>0.29604396780029113</c:v>
                  </c:pt>
                  <c:pt idx="14">
                    <c:v>0.32820794747452481</c:v>
                  </c:pt>
                  <c:pt idx="15">
                    <c:v>0.76817144958327799</c:v>
                  </c:pt>
                </c:numCache>
              </c:numRef>
            </c:plus>
            <c:minus>
              <c:numRef>
                <c:f>'Acid Adaptation Experiment'!$R$5:$R$20</c:f>
                <c:numCache>
                  <c:formatCode>General</c:formatCode>
                  <c:ptCount val="16"/>
                  <c:pt idx="0">
                    <c:v>0.69111185214730353</c:v>
                  </c:pt>
                  <c:pt idx="1">
                    <c:v>0.54182197551496869</c:v>
                  </c:pt>
                  <c:pt idx="2">
                    <c:v>0.76495190103635213</c:v>
                  </c:pt>
                  <c:pt idx="3">
                    <c:v>0.56518070735086845</c:v>
                  </c:pt>
                  <c:pt idx="4">
                    <c:v>1.028020767179528E-2</c:v>
                  </c:pt>
                  <c:pt idx="5">
                    <c:v>0.54177815196725065</c:v>
                  </c:pt>
                  <c:pt idx="6">
                    <c:v>0.57005485046780102</c:v>
                  </c:pt>
                  <c:pt idx="7">
                    <c:v>0.78658460087549242</c:v>
                  </c:pt>
                  <c:pt idx="8">
                    <c:v>0.29047606927133718</c:v>
                  </c:pt>
                  <c:pt idx="9">
                    <c:v>0.35719482675823905</c:v>
                  </c:pt>
                  <c:pt idx="10">
                    <c:v>4.7612148543166484E-3</c:v>
                  </c:pt>
                  <c:pt idx="11">
                    <c:v>3.023020351719486E-2</c:v>
                  </c:pt>
                  <c:pt idx="12">
                    <c:v>0.18050474539009406</c:v>
                  </c:pt>
                  <c:pt idx="13">
                    <c:v>0.29604396780029113</c:v>
                  </c:pt>
                  <c:pt idx="14">
                    <c:v>0.32820794747452481</c:v>
                  </c:pt>
                  <c:pt idx="15">
                    <c:v>0.76817144958327799</c:v>
                  </c:pt>
                </c:numCache>
              </c:numRef>
            </c:minus>
          </c:errBars>
          <c:cat>
            <c:strRef>
              <c:f>'Acid Adaptation Experiment'!$P$5:$P$20</c:f>
              <c:strCache>
                <c:ptCount val="16"/>
                <c:pt idx="0">
                  <c:v>UPE1</c:v>
                </c:pt>
                <c:pt idx="1">
                  <c:v>UPE2</c:v>
                </c:pt>
                <c:pt idx="2">
                  <c:v>UPE3</c:v>
                </c:pt>
                <c:pt idx="3">
                  <c:v>UPE4</c:v>
                </c:pt>
                <c:pt idx="4">
                  <c:v>UPE5</c:v>
                </c:pt>
                <c:pt idx="5">
                  <c:v>UPE6</c:v>
                </c:pt>
                <c:pt idx="6">
                  <c:v>UPE7</c:v>
                </c:pt>
                <c:pt idx="7">
                  <c:v>UPE8</c:v>
                </c:pt>
                <c:pt idx="8">
                  <c:v>UPE9</c:v>
                </c:pt>
                <c:pt idx="9">
                  <c:v>UPE10</c:v>
                </c:pt>
                <c:pt idx="10">
                  <c:v>UPE11</c:v>
                </c:pt>
                <c:pt idx="11">
                  <c:v>UPE12</c:v>
                </c:pt>
                <c:pt idx="12">
                  <c:v>UPE13</c:v>
                </c:pt>
                <c:pt idx="13">
                  <c:v>UPE14</c:v>
                </c:pt>
                <c:pt idx="14">
                  <c:v>UPE15</c:v>
                </c:pt>
                <c:pt idx="15">
                  <c:v>UPE16</c:v>
                </c:pt>
              </c:strCache>
            </c:strRef>
          </c:cat>
          <c:val>
            <c:numRef>
              <c:f>'Acid Adaptation Experiment'!$Q$5:$Q$20</c:f>
              <c:numCache>
                <c:formatCode>General</c:formatCode>
                <c:ptCount val="16"/>
                <c:pt idx="0">
                  <c:v>7.2146015095067941</c:v>
                </c:pt>
                <c:pt idx="1">
                  <c:v>7.6502977684362854</c:v>
                </c:pt>
                <c:pt idx="2">
                  <c:v>7.9802354098159221</c:v>
                </c:pt>
                <c:pt idx="3">
                  <c:v>7.8044768786781598</c:v>
                </c:pt>
                <c:pt idx="4">
                  <c:v>8.0773070841009194</c:v>
                </c:pt>
                <c:pt idx="5">
                  <c:v>8.4380908800762402</c:v>
                </c:pt>
                <c:pt idx="6">
                  <c:v>6.8010304408154649</c:v>
                </c:pt>
                <c:pt idx="7">
                  <c:v>7.7670528041999107</c:v>
                </c:pt>
                <c:pt idx="8">
                  <c:v>7.2717237287479009</c:v>
                </c:pt>
                <c:pt idx="9">
                  <c:v>7.1276364660796965</c:v>
                </c:pt>
                <c:pt idx="10">
                  <c:v>7.5085167538461359</c:v>
                </c:pt>
                <c:pt idx="11">
                  <c:v>7.4837740846323131</c:v>
                </c:pt>
                <c:pt idx="12">
                  <c:v>6.8266067418495542</c:v>
                </c:pt>
                <c:pt idx="13">
                  <c:v>7.5615173696881017</c:v>
                </c:pt>
                <c:pt idx="14">
                  <c:v>7.4625272038240151</c:v>
                </c:pt>
                <c:pt idx="15">
                  <c:v>6.9411207263849999</c:v>
                </c:pt>
              </c:numCache>
            </c:numRef>
          </c:val>
        </c:ser>
        <c:ser>
          <c:idx val="1"/>
          <c:order val="1"/>
          <c:tx>
            <c:strRef>
              <c:f>'Acid Adaptation Experiment'!$S$3:$T$3</c:f>
              <c:strCache>
                <c:ptCount val="1"/>
                <c:pt idx="0">
                  <c:v>Growth at pH 7.4</c:v>
                </c:pt>
              </c:strCache>
            </c:strRef>
          </c:tx>
          <c:invertIfNegative val="0"/>
          <c:errBars>
            <c:errBarType val="both"/>
            <c:errValType val="cust"/>
            <c:noEndCap val="0"/>
            <c:plus>
              <c:numRef>
                <c:f>'Acid Adaptation Experiment'!$T$5:$T$20</c:f>
                <c:numCache>
                  <c:formatCode>General</c:formatCode>
                  <c:ptCount val="16"/>
                  <c:pt idx="1">
                    <c:v>2.697151359437041E-2</c:v>
                  </c:pt>
                  <c:pt idx="2">
                    <c:v>5.9950486853522382E-2</c:v>
                  </c:pt>
                  <c:pt idx="3">
                    <c:v>0.13046788447600297</c:v>
                  </c:pt>
                  <c:pt idx="4">
                    <c:v>0.21565897048263066</c:v>
                  </c:pt>
                  <c:pt idx="5">
                    <c:v>0.39412773838748388</c:v>
                  </c:pt>
                  <c:pt idx="6">
                    <c:v>2.0125889090324586E-2</c:v>
                  </c:pt>
                  <c:pt idx="7">
                    <c:v>0.16837072307901027</c:v>
                  </c:pt>
                  <c:pt idx="8">
                    <c:v>0.53998211119031458</c:v>
                  </c:pt>
                  <c:pt idx="9">
                    <c:v>2.2170944864959699E-2</c:v>
                  </c:pt>
                  <c:pt idx="10">
                    <c:v>0.11080792794125423</c:v>
                  </c:pt>
                  <c:pt idx="11">
                    <c:v>0.18662353967015116</c:v>
                  </c:pt>
                  <c:pt idx="12">
                    <c:v>2.8776986464863177E-2</c:v>
                  </c:pt>
                  <c:pt idx="13">
                    <c:v>9.3739755127981161E-2</c:v>
                  </c:pt>
                  <c:pt idx="14">
                    <c:v>0.26089797175092588</c:v>
                  </c:pt>
                  <c:pt idx="15">
                    <c:v>4.1111890049045439E-2</c:v>
                  </c:pt>
                </c:numCache>
              </c:numRef>
            </c:plus>
            <c:minus>
              <c:numRef>
                <c:f>'Acid Adaptation Experiment'!$T$5:$T$20</c:f>
                <c:numCache>
                  <c:formatCode>General</c:formatCode>
                  <c:ptCount val="16"/>
                  <c:pt idx="1">
                    <c:v>2.697151359437041E-2</c:v>
                  </c:pt>
                  <c:pt idx="2">
                    <c:v>5.9950486853522382E-2</c:v>
                  </c:pt>
                  <c:pt idx="3">
                    <c:v>0.13046788447600297</c:v>
                  </c:pt>
                  <c:pt idx="4">
                    <c:v>0.21565897048263066</c:v>
                  </c:pt>
                  <c:pt idx="5">
                    <c:v>0.39412773838748388</c:v>
                  </c:pt>
                  <c:pt idx="6">
                    <c:v>2.0125889090324586E-2</c:v>
                  </c:pt>
                  <c:pt idx="7">
                    <c:v>0.16837072307901027</c:v>
                  </c:pt>
                  <c:pt idx="8">
                    <c:v>0.53998211119031458</c:v>
                  </c:pt>
                  <c:pt idx="9">
                    <c:v>2.2170944864959699E-2</c:v>
                  </c:pt>
                  <c:pt idx="10">
                    <c:v>0.11080792794125423</c:v>
                  </c:pt>
                  <c:pt idx="11">
                    <c:v>0.18662353967015116</c:v>
                  </c:pt>
                  <c:pt idx="12">
                    <c:v>2.8776986464863177E-2</c:v>
                  </c:pt>
                  <c:pt idx="13">
                    <c:v>9.3739755127981161E-2</c:v>
                  </c:pt>
                  <c:pt idx="14">
                    <c:v>0.26089797175092588</c:v>
                  </c:pt>
                  <c:pt idx="15">
                    <c:v>4.1111890049045439E-2</c:v>
                  </c:pt>
                </c:numCache>
              </c:numRef>
            </c:minus>
          </c:errBars>
          <c:cat>
            <c:strRef>
              <c:f>'Acid Adaptation Experiment'!$P$5:$P$20</c:f>
              <c:strCache>
                <c:ptCount val="16"/>
                <c:pt idx="0">
                  <c:v>UPE1</c:v>
                </c:pt>
                <c:pt idx="1">
                  <c:v>UPE2</c:v>
                </c:pt>
                <c:pt idx="2">
                  <c:v>UPE3</c:v>
                </c:pt>
                <c:pt idx="3">
                  <c:v>UPE4</c:v>
                </c:pt>
                <c:pt idx="4">
                  <c:v>UPE5</c:v>
                </c:pt>
                <c:pt idx="5">
                  <c:v>UPE6</c:v>
                </c:pt>
                <c:pt idx="6">
                  <c:v>UPE7</c:v>
                </c:pt>
                <c:pt idx="7">
                  <c:v>UPE8</c:v>
                </c:pt>
                <c:pt idx="8">
                  <c:v>UPE9</c:v>
                </c:pt>
                <c:pt idx="9">
                  <c:v>UPE10</c:v>
                </c:pt>
                <c:pt idx="10">
                  <c:v>UPE11</c:v>
                </c:pt>
                <c:pt idx="11">
                  <c:v>UPE12</c:v>
                </c:pt>
                <c:pt idx="12">
                  <c:v>UPE13</c:v>
                </c:pt>
                <c:pt idx="13">
                  <c:v>UPE14</c:v>
                </c:pt>
                <c:pt idx="14">
                  <c:v>UPE15</c:v>
                </c:pt>
                <c:pt idx="15">
                  <c:v>UPE16</c:v>
                </c:pt>
              </c:strCache>
            </c:strRef>
          </c:cat>
          <c:val>
            <c:numRef>
              <c:f>'Acid Adaptation Experiment'!$S$5:$S$20</c:f>
              <c:numCache>
                <c:formatCode>General</c:formatCode>
                <c:ptCount val="16"/>
                <c:pt idx="0">
                  <c:v>9.042969073786562</c:v>
                </c:pt>
                <c:pt idx="1">
                  <c:v>9.1734957137326028</c:v>
                </c:pt>
                <c:pt idx="2">
                  <c:v>9.0402144776264759</c:v>
                </c:pt>
                <c:pt idx="3">
                  <c:v>9.1397243016278811</c:v>
                </c:pt>
                <c:pt idx="4">
                  <c:v>9.0037522710061104</c:v>
                </c:pt>
                <c:pt idx="5">
                  <c:v>8.9896535184200559</c:v>
                </c:pt>
                <c:pt idx="6">
                  <c:v>8.8317965251875776</c:v>
                </c:pt>
                <c:pt idx="7">
                  <c:v>9.3008996692729724</c:v>
                </c:pt>
                <c:pt idx="8">
                  <c:v>8.7547370256334709</c:v>
                </c:pt>
                <c:pt idx="9">
                  <c:v>9.0278815238124999</c:v>
                </c:pt>
                <c:pt idx="10">
                  <c:v>9.1073307449028409</c:v>
                </c:pt>
                <c:pt idx="11">
                  <c:v>9.0232213912389589</c:v>
                </c:pt>
                <c:pt idx="12">
                  <c:v>9.2797033313720814</c:v>
                </c:pt>
                <c:pt idx="13">
                  <c:v>9.1425602748367076</c:v>
                </c:pt>
                <c:pt idx="14">
                  <c:v>9.0230170005737129</c:v>
                </c:pt>
                <c:pt idx="15">
                  <c:v>9.0674919452624838</c:v>
                </c:pt>
              </c:numCache>
            </c:numRef>
          </c:val>
        </c:ser>
        <c:dLbls>
          <c:showLegendKey val="0"/>
          <c:showVal val="0"/>
          <c:showCatName val="0"/>
          <c:showSerName val="0"/>
          <c:showPercent val="0"/>
          <c:showBubbleSize val="0"/>
        </c:dLbls>
        <c:gapWidth val="150"/>
        <c:axId val="143675776"/>
        <c:axId val="143677312"/>
      </c:barChart>
      <c:catAx>
        <c:axId val="143675776"/>
        <c:scaling>
          <c:orientation val="minMax"/>
        </c:scaling>
        <c:delete val="0"/>
        <c:axPos val="b"/>
        <c:majorTickMark val="out"/>
        <c:minorTickMark val="none"/>
        <c:tickLblPos val="nextTo"/>
        <c:txPr>
          <a:bodyPr/>
          <a:lstStyle/>
          <a:p>
            <a:pPr>
              <a:defRPr lang="en-GB">
                <a:latin typeface="Arial Black" pitchFamily="34" charset="0"/>
              </a:defRPr>
            </a:pPr>
            <a:endParaRPr lang="en-US"/>
          </a:p>
        </c:txPr>
        <c:crossAx val="143677312"/>
        <c:crosses val="autoZero"/>
        <c:auto val="1"/>
        <c:lblAlgn val="ctr"/>
        <c:lblOffset val="100"/>
        <c:noMultiLvlLbl val="0"/>
      </c:catAx>
      <c:valAx>
        <c:axId val="143677312"/>
        <c:scaling>
          <c:orientation val="minMax"/>
          <c:min val="4"/>
        </c:scaling>
        <c:delete val="0"/>
        <c:axPos val="l"/>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lang="en-ZA" sz="1000" b="1" i="0" u="none" strike="noStrike" kern="1200" baseline="0">
                    <a:solidFill>
                      <a:prstClr val="black"/>
                    </a:solidFill>
                    <a:latin typeface="+mn-lt"/>
                    <a:ea typeface="+mn-ea"/>
                    <a:cs typeface="+mn-cs"/>
                  </a:defRPr>
                </a:pPr>
                <a:r>
                  <a:rPr lang="en-ZA" sz="1200" dirty="0" smtClean="0">
                    <a:latin typeface="Times New Roman" pitchFamily="18" charset="0"/>
                    <a:cs typeface="Times New Roman" pitchFamily="18" charset="0"/>
                  </a:rPr>
                  <a:t>Log</a:t>
                </a:r>
                <a:r>
                  <a:rPr lang="en-ZA" sz="1200" baseline="-25000" dirty="0" smtClean="0">
                    <a:latin typeface="Times New Roman" pitchFamily="18" charset="0"/>
                    <a:cs typeface="Times New Roman" pitchFamily="18" charset="0"/>
                  </a:rPr>
                  <a:t>10 </a:t>
                </a:r>
                <a:r>
                  <a:rPr lang="en-ZA" sz="1200" dirty="0" smtClean="0">
                    <a:latin typeface="Times New Roman" pitchFamily="18" charset="0"/>
                    <a:cs typeface="Times New Roman" pitchFamily="18" charset="0"/>
                  </a:rPr>
                  <a:t>counts (cfu/ml)</a:t>
                </a:r>
              </a:p>
              <a:p>
                <a:pPr marL="0" marR="0" indent="0" algn="ctr" defTabSz="914400" rtl="0" eaLnBrk="1" fontAlgn="auto" latinLnBrk="0" hangingPunct="1">
                  <a:lnSpc>
                    <a:spcPct val="100000"/>
                  </a:lnSpc>
                  <a:spcBef>
                    <a:spcPts val="0"/>
                  </a:spcBef>
                  <a:spcAft>
                    <a:spcPts val="0"/>
                  </a:spcAft>
                  <a:buClrTx/>
                  <a:buSzTx/>
                  <a:buFontTx/>
                  <a:buNone/>
                  <a:tabLst/>
                  <a:defRPr lang="en-ZA" sz="1000" b="1" i="0" u="none" strike="noStrike" kern="1200" baseline="0">
                    <a:solidFill>
                      <a:prstClr val="black"/>
                    </a:solidFill>
                    <a:latin typeface="+mn-lt"/>
                    <a:ea typeface="+mn-ea"/>
                    <a:cs typeface="+mn-cs"/>
                  </a:defRPr>
                </a:pPr>
                <a:endParaRPr lang="en-ZA" sz="1200" dirty="0">
                  <a:latin typeface="Times New Roman" pitchFamily="18" charset="0"/>
                  <a:cs typeface="Times New Roman" pitchFamily="18" charset="0"/>
                </a:endParaRPr>
              </a:p>
            </c:rich>
          </c:tx>
          <c:layout/>
          <c:overlay val="0"/>
        </c:title>
        <c:numFmt formatCode="General" sourceLinked="1"/>
        <c:majorTickMark val="out"/>
        <c:minorTickMark val="none"/>
        <c:tickLblPos val="nextTo"/>
        <c:txPr>
          <a:bodyPr/>
          <a:lstStyle/>
          <a:p>
            <a:pPr>
              <a:defRPr lang="en-GB"/>
            </a:pPr>
            <a:endParaRPr lang="en-US"/>
          </a:p>
        </c:txPr>
        <c:crossAx val="143675776"/>
        <c:crosses val="autoZero"/>
        <c:crossBetween val="between"/>
      </c:valAx>
    </c:plotArea>
    <c:legend>
      <c:legendPos val="r"/>
      <c:layout>
        <c:manualLayout>
          <c:xMode val="edge"/>
          <c:yMode val="edge"/>
          <c:x val="0.81985574267833095"/>
          <c:y val="0.45071892176899331"/>
          <c:w val="0.17044735549452952"/>
          <c:h val="0.13312981575320937"/>
        </c:manualLayout>
      </c:layout>
      <c:overlay val="0"/>
      <c:txPr>
        <a:bodyPr/>
        <a:lstStyle/>
        <a:p>
          <a:pPr>
            <a:defRPr lang="en-GB" sz="900">
              <a:latin typeface="Arial Black"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275882184449854E-2"/>
          <c:y val="4.7726290117697849E-2"/>
          <c:w val="0.60134323027921155"/>
          <c:h val="0.68618998826100952"/>
        </c:manualLayout>
      </c:layout>
      <c:lineChart>
        <c:grouping val="standard"/>
        <c:varyColors val="0"/>
        <c:ser>
          <c:idx val="1"/>
          <c:order val="0"/>
          <c:tx>
            <c:strRef>
              <c:f>'Goat milk LP'!$P$293</c:f>
              <c:strCache>
                <c:ptCount val="1"/>
                <c:pt idx="0">
                  <c:v>starter + Probiotic +  NA E.coli </c:v>
                </c:pt>
              </c:strCache>
            </c:strRef>
          </c:tx>
          <c:spPr>
            <a:ln w="12700"/>
          </c:spPr>
          <c:marker>
            <c:symbol val="square"/>
            <c:size val="4"/>
          </c:marker>
          <c:errBars>
            <c:errDir val="y"/>
            <c:errBarType val="both"/>
            <c:errValType val="cust"/>
            <c:noEndCap val="0"/>
            <c:plus>
              <c:numRef>
                <c:f>('Goat milk LP'!$N$186,'Goat milk LP'!$N$192,'Goat milk LP'!$N$198,'Goat milk LP'!$N$204)</c:f>
                <c:numCache>
                  <c:formatCode>General</c:formatCode>
                  <c:ptCount val="4"/>
                  <c:pt idx="0">
                    <c:v>3.6055512754640022E-2</c:v>
                  </c:pt>
                  <c:pt idx="1">
                    <c:v>3.6055512754640022E-2</c:v>
                  </c:pt>
                  <c:pt idx="2">
                    <c:v>4.9328828623162443E-2</c:v>
                  </c:pt>
                  <c:pt idx="3">
                    <c:v>5.2915026221291746E-2</c:v>
                  </c:pt>
                </c:numCache>
              </c:numRef>
            </c:plus>
            <c:minus>
              <c:numRef>
                <c:f>('Goat milk LP'!$N$186,'Goat milk LP'!$N$192,'Goat milk LP'!$N$198,'Goat milk LP'!$N$204)</c:f>
                <c:numCache>
                  <c:formatCode>General</c:formatCode>
                  <c:ptCount val="4"/>
                  <c:pt idx="0">
                    <c:v>3.6055512754640022E-2</c:v>
                  </c:pt>
                  <c:pt idx="1">
                    <c:v>3.6055512754640022E-2</c:v>
                  </c:pt>
                  <c:pt idx="2">
                    <c:v>4.9328828623162443E-2</c:v>
                  </c:pt>
                  <c:pt idx="3">
                    <c:v>5.2915026221291746E-2</c:v>
                  </c:pt>
                </c:numCache>
              </c:numRef>
            </c:minus>
          </c:errBars>
          <c:cat>
            <c:numRef>
              <c:f>('Goat milk LP'!$D$183,'Goat milk LP'!$D$190,'Goat milk LP'!$D$195,'Goat milk LP'!$D$201)</c:f>
              <c:numCache>
                <c:formatCode>General</c:formatCode>
                <c:ptCount val="4"/>
                <c:pt idx="0">
                  <c:v>0</c:v>
                </c:pt>
                <c:pt idx="1">
                  <c:v>2</c:v>
                </c:pt>
                <c:pt idx="2">
                  <c:v>4</c:v>
                </c:pt>
                <c:pt idx="3">
                  <c:v>6</c:v>
                </c:pt>
              </c:numCache>
            </c:numRef>
          </c:cat>
          <c:val>
            <c:numRef>
              <c:f>('Goat milk LP'!$M$186,'Goat milk LP'!$M$192,'Goat milk LP'!$M$198,'Goat milk LP'!$M$204)</c:f>
              <c:numCache>
                <c:formatCode>General</c:formatCode>
                <c:ptCount val="4"/>
                <c:pt idx="0">
                  <c:v>4.54</c:v>
                </c:pt>
                <c:pt idx="1">
                  <c:v>4.37</c:v>
                </c:pt>
                <c:pt idx="2">
                  <c:v>4.2766666666666708</c:v>
                </c:pt>
                <c:pt idx="3">
                  <c:v>4.21</c:v>
                </c:pt>
              </c:numCache>
            </c:numRef>
          </c:val>
          <c:smooth val="0"/>
        </c:ser>
        <c:ser>
          <c:idx val="4"/>
          <c:order val="1"/>
          <c:tx>
            <c:strRef>
              <c:f>'Goat milk LP'!$R$290</c:f>
              <c:strCache>
                <c:ptCount val="1"/>
                <c:pt idx="0">
                  <c:v>probiotic + AA E. coli</c:v>
                </c:pt>
              </c:strCache>
            </c:strRef>
          </c:tx>
          <c:spPr>
            <a:ln w="12700"/>
          </c:spPr>
          <c:errBars>
            <c:errDir val="y"/>
            <c:errBarType val="both"/>
            <c:errValType val="cust"/>
            <c:noEndCap val="0"/>
            <c:plus>
              <c:numRef>
                <c:f>('Goat milk LP'!$N$187,'Goat milk LP'!$N$193,'Goat milk LP'!$N$199,'Goat milk LP'!$N$205)</c:f>
                <c:numCache>
                  <c:formatCode>General</c:formatCode>
                  <c:ptCount val="4"/>
                  <c:pt idx="0">
                    <c:v>0.10692676621563617</c:v>
                  </c:pt>
                  <c:pt idx="1">
                    <c:v>4.3588989435406823E-2</c:v>
                  </c:pt>
                  <c:pt idx="2">
                    <c:v>5.0332229568471998E-2</c:v>
                  </c:pt>
                  <c:pt idx="3">
                    <c:v>2.0000000000000032E-2</c:v>
                  </c:pt>
                </c:numCache>
              </c:numRef>
            </c:plus>
            <c:minus>
              <c:numRef>
                <c:f>('Goat milk LP'!$N$187,'Goat milk LP'!$N$193,'Goat milk LP'!$N$199,'Goat milk LP'!$N$205)</c:f>
                <c:numCache>
                  <c:formatCode>General</c:formatCode>
                  <c:ptCount val="4"/>
                  <c:pt idx="0">
                    <c:v>0.10692676621563617</c:v>
                  </c:pt>
                  <c:pt idx="1">
                    <c:v>4.3588989435406823E-2</c:v>
                  </c:pt>
                  <c:pt idx="2">
                    <c:v>5.0332229568471998E-2</c:v>
                  </c:pt>
                  <c:pt idx="3">
                    <c:v>2.0000000000000032E-2</c:v>
                  </c:pt>
                </c:numCache>
              </c:numRef>
            </c:minus>
          </c:errBars>
          <c:val>
            <c:numRef>
              <c:f>('Goat milk LP'!$M$187,'Goat milk LP'!$M$193,'Goat milk LP'!$M$199,'Goat milk LP'!$M$205)</c:f>
              <c:numCache>
                <c:formatCode>General</c:formatCode>
                <c:ptCount val="4"/>
                <c:pt idx="0">
                  <c:v>6.1033333333333388</c:v>
                </c:pt>
                <c:pt idx="1">
                  <c:v>5.94</c:v>
                </c:pt>
                <c:pt idx="2">
                  <c:v>5.6866666666666674</c:v>
                </c:pt>
                <c:pt idx="3">
                  <c:v>5.41</c:v>
                </c:pt>
              </c:numCache>
            </c:numRef>
          </c:val>
          <c:smooth val="0"/>
        </c:ser>
        <c:ser>
          <c:idx val="0"/>
          <c:order val="2"/>
          <c:tx>
            <c:strRef>
              <c:f>'Goat milk LP'!$P$290</c:f>
              <c:strCache>
                <c:ptCount val="1"/>
                <c:pt idx="0">
                  <c:v>starter + AA E.coli</c:v>
                </c:pt>
              </c:strCache>
            </c:strRef>
          </c:tx>
          <c:spPr>
            <a:ln w="12700"/>
          </c:spPr>
          <c:errBars>
            <c:errDir val="y"/>
            <c:errBarType val="both"/>
            <c:errValType val="cust"/>
            <c:noEndCap val="0"/>
            <c:plus>
              <c:numRef>
                <c:f>('Goat milk LP'!$N$183,'Goat milk LP'!$N$189,'Goat milk LP'!$N$195,'Goat milk LP'!$N$201)</c:f>
                <c:numCache>
                  <c:formatCode>General</c:formatCode>
                  <c:ptCount val="4"/>
                  <c:pt idx="0">
                    <c:v>2.3094010767585053E-2</c:v>
                  </c:pt>
                  <c:pt idx="1">
                    <c:v>4.5825756949558802E-2</c:v>
                  </c:pt>
                  <c:pt idx="2">
                    <c:v>2.8867513459481201E-2</c:v>
                  </c:pt>
                  <c:pt idx="3">
                    <c:v>2.3094010767585053E-2</c:v>
                  </c:pt>
                </c:numCache>
              </c:numRef>
            </c:plus>
            <c:minus>
              <c:numRef>
                <c:f>('Goat milk LP'!$N$183,'Goat milk LP'!$N$189,'Goat milk LP'!$N$195,'Goat milk LP'!$N$201)</c:f>
                <c:numCache>
                  <c:formatCode>General</c:formatCode>
                  <c:ptCount val="4"/>
                  <c:pt idx="0">
                    <c:v>2.3094010767585053E-2</c:v>
                  </c:pt>
                  <c:pt idx="1">
                    <c:v>4.5825756949558802E-2</c:v>
                  </c:pt>
                  <c:pt idx="2">
                    <c:v>2.8867513459481201E-2</c:v>
                  </c:pt>
                  <c:pt idx="3">
                    <c:v>2.3094010767585053E-2</c:v>
                  </c:pt>
                </c:numCache>
              </c:numRef>
            </c:minus>
          </c:errBars>
          <c:val>
            <c:numRef>
              <c:f>('Goat milk LP'!$M$183,'Goat milk LP'!$M$189,'Goat milk LP'!$M$195,'Goat milk LP'!$M$201)</c:f>
              <c:numCache>
                <c:formatCode>General</c:formatCode>
                <c:ptCount val="4"/>
                <c:pt idx="0">
                  <c:v>4.5666666666666673</c:v>
                </c:pt>
                <c:pt idx="1">
                  <c:v>4.4300000000000024</c:v>
                </c:pt>
                <c:pt idx="2">
                  <c:v>4.3533333333333388</c:v>
                </c:pt>
                <c:pt idx="3">
                  <c:v>4.2966666666666704</c:v>
                </c:pt>
              </c:numCache>
            </c:numRef>
          </c:val>
          <c:smooth val="0"/>
        </c:ser>
        <c:ser>
          <c:idx val="2"/>
          <c:order val="3"/>
          <c:tx>
            <c:strRef>
              <c:f>'Goat milk LP'!$P$291</c:f>
              <c:strCache>
                <c:ptCount val="1"/>
                <c:pt idx="0">
                  <c:v>starter + NA E.coli</c:v>
                </c:pt>
              </c:strCache>
            </c:strRef>
          </c:tx>
          <c:spPr>
            <a:ln w="12700"/>
          </c:spPr>
          <c:errBars>
            <c:errDir val="y"/>
            <c:errBarType val="both"/>
            <c:errValType val="cust"/>
            <c:noEndCap val="0"/>
            <c:plus>
              <c:numRef>
                <c:f>('Goat milk LP'!$N$184,'Goat milk LP'!$N$190,'Goat milk LP'!$N$196,'Goat milk LP'!$N$202)</c:f>
                <c:numCache>
                  <c:formatCode>General</c:formatCode>
                  <c:ptCount val="4"/>
                  <c:pt idx="0">
                    <c:v>1.1547005383792792E-2</c:v>
                  </c:pt>
                  <c:pt idx="1">
                    <c:v>5.1961524227066291E-2</c:v>
                  </c:pt>
                  <c:pt idx="2">
                    <c:v>2.8867513459481711E-2</c:v>
                  </c:pt>
                  <c:pt idx="3">
                    <c:v>1.5275252316519142E-2</c:v>
                  </c:pt>
                </c:numCache>
              </c:numRef>
            </c:plus>
            <c:minus>
              <c:numRef>
                <c:f>('Goat milk LP'!$N$184,'Goat milk LP'!$N$190,'Goat milk LP'!$N$196,'Goat milk LP'!$N$202)</c:f>
                <c:numCache>
                  <c:formatCode>General</c:formatCode>
                  <c:ptCount val="4"/>
                  <c:pt idx="0">
                    <c:v>1.1547005383792792E-2</c:v>
                  </c:pt>
                  <c:pt idx="1">
                    <c:v>5.1961524227066291E-2</c:v>
                  </c:pt>
                  <c:pt idx="2">
                    <c:v>2.8867513459481711E-2</c:v>
                  </c:pt>
                  <c:pt idx="3">
                    <c:v>1.5275252316519142E-2</c:v>
                  </c:pt>
                </c:numCache>
              </c:numRef>
            </c:minus>
          </c:errBars>
          <c:val>
            <c:numRef>
              <c:f>('Goat milk LP'!$M$184,'Goat milk LP'!$M$190,'Goat milk LP'!$M$196,'Goat milk LP'!$M$202)</c:f>
              <c:numCache>
                <c:formatCode>General</c:formatCode>
                <c:ptCount val="4"/>
                <c:pt idx="0">
                  <c:v>4.5633333333333379</c:v>
                </c:pt>
                <c:pt idx="1">
                  <c:v>4.4300000000000024</c:v>
                </c:pt>
                <c:pt idx="2">
                  <c:v>4.343333333333339</c:v>
                </c:pt>
                <c:pt idx="3">
                  <c:v>4.2966666666666704</c:v>
                </c:pt>
              </c:numCache>
            </c:numRef>
          </c:val>
          <c:smooth val="0"/>
        </c:ser>
        <c:ser>
          <c:idx val="3"/>
          <c:order val="4"/>
          <c:tx>
            <c:strRef>
              <c:f>'Goat milk LP'!$P$292</c:f>
              <c:strCache>
                <c:ptCount val="1"/>
                <c:pt idx="0">
                  <c:v>starter + Probiotic +  AA E.coli </c:v>
                </c:pt>
              </c:strCache>
            </c:strRef>
          </c:tx>
          <c:spPr>
            <a:ln w="12700"/>
          </c:spPr>
          <c:errBars>
            <c:errDir val="y"/>
            <c:errBarType val="both"/>
            <c:errValType val="cust"/>
            <c:noEndCap val="0"/>
            <c:plus>
              <c:numRef>
                <c:f>('Goat milk LP'!$N$185,'Goat milk LP'!$N$191,'Goat milk LP'!$N$197,'Goat milk LP'!$N$203)</c:f>
                <c:numCache>
                  <c:formatCode>General</c:formatCode>
                  <c:ptCount val="4"/>
                  <c:pt idx="0">
                    <c:v>2.0816659994661379E-2</c:v>
                  </c:pt>
                  <c:pt idx="1">
                    <c:v>4.7258156262526066E-2</c:v>
                  </c:pt>
                  <c:pt idx="2">
                    <c:v>5.8594652770823284E-2</c:v>
                  </c:pt>
                  <c:pt idx="3">
                    <c:v>4.1633319989322772E-2</c:v>
                  </c:pt>
                </c:numCache>
              </c:numRef>
            </c:plus>
            <c:minus>
              <c:numRef>
                <c:f>('Goat milk LP'!$N$185,'Goat milk LP'!$N$191,'Goat milk LP'!$N$197,'Goat milk LP'!$N$203)</c:f>
                <c:numCache>
                  <c:formatCode>General</c:formatCode>
                  <c:ptCount val="4"/>
                  <c:pt idx="0">
                    <c:v>2.0816659994661379E-2</c:v>
                  </c:pt>
                  <c:pt idx="1">
                    <c:v>4.7258156262526066E-2</c:v>
                  </c:pt>
                  <c:pt idx="2">
                    <c:v>5.8594652770823284E-2</c:v>
                  </c:pt>
                  <c:pt idx="3">
                    <c:v>4.1633319989322772E-2</c:v>
                  </c:pt>
                </c:numCache>
              </c:numRef>
            </c:minus>
          </c:errBars>
          <c:val>
            <c:numRef>
              <c:f>('Goat milk LP'!$M$185,'Goat milk LP'!$M$191,'Goat milk LP'!$M$197,'Goat milk LP'!$M$203)</c:f>
              <c:numCache>
                <c:formatCode>General</c:formatCode>
                <c:ptCount val="4"/>
                <c:pt idx="0">
                  <c:v>4.5433333333333392</c:v>
                </c:pt>
                <c:pt idx="1">
                  <c:v>4.3666666666666663</c:v>
                </c:pt>
                <c:pt idx="2">
                  <c:v>4.2766666666666717</c:v>
                </c:pt>
                <c:pt idx="3">
                  <c:v>4.2166666666666694</c:v>
                </c:pt>
              </c:numCache>
            </c:numRef>
          </c:val>
          <c:smooth val="0"/>
        </c:ser>
        <c:ser>
          <c:idx val="5"/>
          <c:order val="5"/>
          <c:tx>
            <c:strRef>
              <c:f>'Goat milk LP'!$R$291</c:f>
              <c:strCache>
                <c:ptCount val="1"/>
                <c:pt idx="0">
                  <c:v>Probiotic + NA E. coli</c:v>
                </c:pt>
              </c:strCache>
            </c:strRef>
          </c:tx>
          <c:spPr>
            <a:ln w="12700"/>
          </c:spPr>
          <c:errBars>
            <c:errDir val="y"/>
            <c:errBarType val="both"/>
            <c:errValType val="cust"/>
            <c:noEndCap val="0"/>
            <c:plus>
              <c:numRef>
                <c:f>('Goat milk LP'!$N$187,'Goat milk LP'!$N$193,'Goat milk LP'!$N$199,'Goat milk LP'!$N$205)</c:f>
                <c:numCache>
                  <c:formatCode>General</c:formatCode>
                  <c:ptCount val="4"/>
                  <c:pt idx="0">
                    <c:v>0.10692676621563617</c:v>
                  </c:pt>
                  <c:pt idx="1">
                    <c:v>4.3588989435406823E-2</c:v>
                  </c:pt>
                  <c:pt idx="2">
                    <c:v>5.0332229568471998E-2</c:v>
                  </c:pt>
                  <c:pt idx="3">
                    <c:v>2.0000000000000032E-2</c:v>
                  </c:pt>
                </c:numCache>
              </c:numRef>
            </c:plus>
            <c:minus>
              <c:numRef>
                <c:f>('Goat milk LP'!$N$187,'Goat milk LP'!$N$193,'Goat milk LP'!$N$199,'Goat milk LP'!$N$205)</c:f>
                <c:numCache>
                  <c:formatCode>General</c:formatCode>
                  <c:ptCount val="4"/>
                  <c:pt idx="0">
                    <c:v>0.10692676621563617</c:v>
                  </c:pt>
                  <c:pt idx="1">
                    <c:v>4.3588989435406823E-2</c:v>
                  </c:pt>
                  <c:pt idx="2">
                    <c:v>5.0332229568471998E-2</c:v>
                  </c:pt>
                  <c:pt idx="3">
                    <c:v>2.0000000000000032E-2</c:v>
                  </c:pt>
                </c:numCache>
              </c:numRef>
            </c:minus>
          </c:errBars>
          <c:val>
            <c:numRef>
              <c:f>('Goat milk LP'!$M$188,'Goat milk LP'!$M$194,'Goat milk LP'!$M$200,'Goat milk LP'!$M$206)</c:f>
              <c:numCache>
                <c:formatCode>General</c:formatCode>
                <c:ptCount val="4"/>
                <c:pt idx="0">
                  <c:v>6.1133333333333333</c:v>
                </c:pt>
                <c:pt idx="1">
                  <c:v>6.0966666666666693</c:v>
                </c:pt>
                <c:pt idx="2">
                  <c:v>5.6933333333333334</c:v>
                </c:pt>
                <c:pt idx="3">
                  <c:v>5.4533333333333402</c:v>
                </c:pt>
              </c:numCache>
            </c:numRef>
          </c:val>
          <c:smooth val="0"/>
        </c:ser>
        <c:dLbls>
          <c:showLegendKey val="0"/>
          <c:showVal val="0"/>
          <c:showCatName val="0"/>
          <c:showSerName val="0"/>
          <c:showPercent val="0"/>
          <c:showBubbleSize val="0"/>
        </c:dLbls>
        <c:marker val="1"/>
        <c:smooth val="0"/>
        <c:axId val="143705600"/>
        <c:axId val="143707520"/>
      </c:lineChart>
      <c:catAx>
        <c:axId val="143705600"/>
        <c:scaling>
          <c:orientation val="minMax"/>
        </c:scaling>
        <c:delete val="0"/>
        <c:axPos val="b"/>
        <c:title>
          <c:tx>
            <c:rich>
              <a:bodyPr/>
              <a:lstStyle/>
              <a:p>
                <a:pPr>
                  <a:defRPr lang="en-ZA" sz="1050"/>
                </a:pPr>
                <a:r>
                  <a:rPr lang="en-ZA" sz="1050"/>
                  <a:t>Time (hours)</a:t>
                </a:r>
              </a:p>
            </c:rich>
          </c:tx>
          <c:layout>
            <c:manualLayout>
              <c:xMode val="edge"/>
              <c:yMode val="edge"/>
              <c:x val="0.59133363740028566"/>
              <c:y val="0.79663939615812518"/>
            </c:manualLayout>
          </c:layout>
          <c:overlay val="0"/>
        </c:title>
        <c:numFmt formatCode="General" sourceLinked="0"/>
        <c:majorTickMark val="out"/>
        <c:minorTickMark val="none"/>
        <c:tickLblPos val="nextTo"/>
        <c:txPr>
          <a:bodyPr/>
          <a:lstStyle/>
          <a:p>
            <a:pPr>
              <a:defRPr lang="en-ZA">
                <a:latin typeface="Arial Black" pitchFamily="34" charset="0"/>
              </a:defRPr>
            </a:pPr>
            <a:endParaRPr lang="en-US"/>
          </a:p>
        </c:txPr>
        <c:crossAx val="143707520"/>
        <c:crosses val="autoZero"/>
        <c:auto val="1"/>
        <c:lblAlgn val="ctr"/>
        <c:lblOffset val="100"/>
        <c:tickLblSkip val="1"/>
        <c:noMultiLvlLbl val="0"/>
      </c:catAx>
      <c:valAx>
        <c:axId val="143707520"/>
        <c:scaling>
          <c:orientation val="minMax"/>
          <c:max val="6.3"/>
          <c:min val="4"/>
        </c:scaling>
        <c:delete val="0"/>
        <c:axPos val="l"/>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lang="en-ZA" sz="1000" b="1" i="0" u="none" strike="noStrike" kern="1200" baseline="0">
                    <a:solidFill>
                      <a:sysClr val="windowText" lastClr="000000"/>
                    </a:solidFill>
                    <a:latin typeface="+mn-lt"/>
                    <a:ea typeface="+mn-ea"/>
                    <a:cs typeface="+mn-cs"/>
                  </a:defRPr>
                </a:pPr>
                <a:r>
                  <a:rPr lang="en-ZA" sz="1050">
                    <a:latin typeface="Times New Roman" pitchFamily="18" charset="0"/>
                    <a:cs typeface="Times New Roman" pitchFamily="18" charset="0"/>
                  </a:rPr>
                  <a:t>pH</a:t>
                </a:r>
              </a:p>
              <a:p>
                <a:pPr marL="0" marR="0" indent="0" algn="ctr" defTabSz="914400" rtl="0" eaLnBrk="1" fontAlgn="auto" latinLnBrk="0" hangingPunct="1">
                  <a:lnSpc>
                    <a:spcPct val="100000"/>
                  </a:lnSpc>
                  <a:spcBef>
                    <a:spcPts val="0"/>
                  </a:spcBef>
                  <a:spcAft>
                    <a:spcPts val="0"/>
                  </a:spcAft>
                  <a:buClrTx/>
                  <a:buSzTx/>
                  <a:buFontTx/>
                  <a:buNone/>
                  <a:tabLst/>
                  <a:defRPr lang="en-ZA" sz="1000" b="1" i="0" u="none" strike="noStrike" kern="1200" baseline="0">
                    <a:solidFill>
                      <a:sysClr val="windowText" lastClr="000000"/>
                    </a:solidFill>
                    <a:latin typeface="+mn-lt"/>
                    <a:ea typeface="+mn-ea"/>
                    <a:cs typeface="+mn-cs"/>
                  </a:defRPr>
                </a:pPr>
                <a:endParaRPr lang="en-ZA" sz="500">
                  <a:latin typeface="Times New Roman" pitchFamily="18" charset="0"/>
                  <a:cs typeface="Times New Roman" pitchFamily="18" charset="0"/>
                </a:endParaRPr>
              </a:p>
            </c:rich>
          </c:tx>
          <c:layout/>
          <c:overlay val="0"/>
        </c:title>
        <c:numFmt formatCode="General" sourceLinked="1"/>
        <c:majorTickMark val="out"/>
        <c:minorTickMark val="none"/>
        <c:tickLblPos val="nextTo"/>
        <c:spPr>
          <a:noFill/>
        </c:spPr>
        <c:txPr>
          <a:bodyPr/>
          <a:lstStyle/>
          <a:p>
            <a:pPr>
              <a:defRPr lang="en-ZA">
                <a:latin typeface="Arial Black" pitchFamily="34" charset="0"/>
              </a:defRPr>
            </a:pPr>
            <a:endParaRPr lang="en-US"/>
          </a:p>
        </c:txPr>
        <c:crossAx val="143705600"/>
        <c:crossesAt val="1"/>
        <c:crossBetween val="between"/>
        <c:majorUnit val="0.2"/>
        <c:minorUnit val="0.1"/>
      </c:valAx>
    </c:plotArea>
    <c:legend>
      <c:legendPos val="b"/>
      <c:layout>
        <c:manualLayout>
          <c:xMode val="edge"/>
          <c:yMode val="edge"/>
          <c:x val="6.2148196408736173E-2"/>
          <c:y val="0.85641806198240356"/>
          <c:w val="0.78272918225977706"/>
          <c:h val="0.10625540772920626"/>
        </c:manualLayout>
      </c:layout>
      <c:overlay val="0"/>
      <c:txPr>
        <a:bodyPr/>
        <a:lstStyle/>
        <a:p>
          <a:pPr>
            <a:defRPr lang="en-ZA" b="1"/>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230948073412925"/>
          <c:y val="0.11821712850949963"/>
          <c:w val="0.68952258359009477"/>
          <c:h val="0.75284222865413231"/>
        </c:manualLayout>
      </c:layout>
      <c:lineChart>
        <c:grouping val="standard"/>
        <c:varyColors val="0"/>
        <c:ser>
          <c:idx val="1"/>
          <c:order val="0"/>
          <c:tx>
            <c:strRef>
              <c:f>'Goat milk LP'!$K$186</c:f>
              <c:strCache>
                <c:ptCount val="1"/>
                <c:pt idx="0">
                  <c:v>SPNA</c:v>
                </c:pt>
              </c:strCache>
            </c:strRef>
          </c:tx>
          <c:spPr>
            <a:ln w="12700"/>
          </c:spPr>
          <c:marker>
            <c:symbol val="square"/>
            <c:size val="4"/>
          </c:marker>
          <c:errBars>
            <c:errDir val="y"/>
            <c:errBarType val="both"/>
            <c:errValType val="cust"/>
            <c:noEndCap val="0"/>
            <c:plus>
              <c:numRef>
                <c:f>('Goat milk LP'!$P$187,'Goat milk LP'!$P$192,'Goat milk LP'!$P$198,'Goat milk LP'!$P$204)</c:f>
                <c:numCache>
                  <c:formatCode>General</c:formatCode>
                  <c:ptCount val="4"/>
                  <c:pt idx="0">
                    <c:v>1.999999999999999E-2</c:v>
                  </c:pt>
                  <c:pt idx="1">
                    <c:v>2.3094010767585053E-2</c:v>
                  </c:pt>
                  <c:pt idx="2">
                    <c:v>5.8594652770823173E-2</c:v>
                  </c:pt>
                  <c:pt idx="3">
                    <c:v>4.9328828623162506E-2</c:v>
                  </c:pt>
                </c:numCache>
              </c:numRef>
            </c:plus>
            <c:minus>
              <c:numRef>
                <c:f>('Goat milk LP'!$P$186,'Goat milk LP'!$P$192,'Goat milk LP'!$P$198,'Goat milk LP'!$P$204)</c:f>
                <c:numCache>
                  <c:formatCode>General</c:formatCode>
                  <c:ptCount val="4"/>
                  <c:pt idx="0">
                    <c:v>4.3588989435406733E-2</c:v>
                  </c:pt>
                  <c:pt idx="1">
                    <c:v>2.3094010767585053E-2</c:v>
                  </c:pt>
                  <c:pt idx="2">
                    <c:v>5.8594652770823173E-2</c:v>
                  </c:pt>
                  <c:pt idx="3">
                    <c:v>4.9328828623162506E-2</c:v>
                  </c:pt>
                </c:numCache>
              </c:numRef>
            </c:minus>
          </c:errBars>
          <c:cat>
            <c:numRef>
              <c:f>('Goat milk LP'!$D$183,'Goat milk LP'!$D$190,'Goat milk LP'!$D$195,'Goat milk LP'!$D$201)</c:f>
              <c:numCache>
                <c:formatCode>General</c:formatCode>
                <c:ptCount val="4"/>
                <c:pt idx="0">
                  <c:v>0</c:v>
                </c:pt>
                <c:pt idx="1">
                  <c:v>2</c:v>
                </c:pt>
                <c:pt idx="2">
                  <c:v>4</c:v>
                </c:pt>
                <c:pt idx="3">
                  <c:v>6</c:v>
                </c:pt>
              </c:numCache>
            </c:numRef>
          </c:cat>
          <c:val>
            <c:numRef>
              <c:f>('Goat milk LP'!$O$186,'Goat milk LP'!$O$192,'Goat milk LP'!$O$198,'Goat milk LP'!$O$204)</c:f>
              <c:numCache>
                <c:formatCode>General</c:formatCode>
                <c:ptCount val="4"/>
                <c:pt idx="0">
                  <c:v>0.79</c:v>
                </c:pt>
                <c:pt idx="1">
                  <c:v>0.8666666666666667</c:v>
                </c:pt>
                <c:pt idx="2">
                  <c:v>0.90666666666666651</c:v>
                </c:pt>
                <c:pt idx="3">
                  <c:v>1.0333333333333332</c:v>
                </c:pt>
              </c:numCache>
            </c:numRef>
          </c:val>
          <c:smooth val="0"/>
        </c:ser>
        <c:ser>
          <c:idx val="4"/>
          <c:order val="1"/>
          <c:tx>
            <c:strRef>
              <c:f>'Goat milk LP'!$K$187</c:f>
              <c:strCache>
                <c:ptCount val="1"/>
                <c:pt idx="0">
                  <c:v>PAA</c:v>
                </c:pt>
              </c:strCache>
            </c:strRef>
          </c:tx>
          <c:spPr>
            <a:ln w="12700"/>
          </c:spPr>
          <c:errBars>
            <c:errDir val="y"/>
            <c:errBarType val="both"/>
            <c:errValType val="cust"/>
            <c:noEndCap val="0"/>
            <c:plus>
              <c:numRef>
                <c:f>('Goat milk LP'!$P$187,'Goat milk LP'!$P$193,'Goat milk LP'!$P$199,'Goat milk LP'!$P$205)</c:f>
                <c:numCache>
                  <c:formatCode>General</c:formatCode>
                  <c:ptCount val="4"/>
                  <c:pt idx="0">
                    <c:v>1.999999999999999E-2</c:v>
                  </c:pt>
                  <c:pt idx="1">
                    <c:v>2.0000000000000011E-2</c:v>
                  </c:pt>
                  <c:pt idx="2">
                    <c:v>3.5118845842842437E-2</c:v>
                  </c:pt>
                  <c:pt idx="3">
                    <c:v>3.2145502536643257E-2</c:v>
                  </c:pt>
                </c:numCache>
              </c:numRef>
            </c:plus>
            <c:minus>
              <c:numRef>
                <c:f>('Goat milk LP'!$P$187,'Goat milk LP'!$P$193,'Goat milk LP'!$P$199,'Goat milk LP'!$P$205)</c:f>
                <c:numCache>
                  <c:formatCode>General</c:formatCode>
                  <c:ptCount val="4"/>
                  <c:pt idx="0">
                    <c:v>1.999999999999999E-2</c:v>
                  </c:pt>
                  <c:pt idx="1">
                    <c:v>2.0000000000000011E-2</c:v>
                  </c:pt>
                  <c:pt idx="2">
                    <c:v>3.5118845842842437E-2</c:v>
                  </c:pt>
                  <c:pt idx="3">
                    <c:v>3.2145502536643257E-2</c:v>
                  </c:pt>
                </c:numCache>
              </c:numRef>
            </c:minus>
          </c:errBars>
          <c:val>
            <c:numRef>
              <c:f>('Goat milk LP'!$O$187,'Goat milk LP'!$O$193,'Goat milk LP'!$O$199,'Goat milk LP'!$O$205)</c:f>
              <c:numCache>
                <c:formatCode>General</c:formatCode>
                <c:ptCount val="4"/>
                <c:pt idx="0">
                  <c:v>0.19000000000000003</c:v>
                </c:pt>
                <c:pt idx="1">
                  <c:v>0.24000000000000019</c:v>
                </c:pt>
                <c:pt idx="2">
                  <c:v>0.3133333333333333</c:v>
                </c:pt>
                <c:pt idx="3">
                  <c:v>0.50666666666666649</c:v>
                </c:pt>
              </c:numCache>
            </c:numRef>
          </c:val>
          <c:smooth val="0"/>
        </c:ser>
        <c:ser>
          <c:idx val="0"/>
          <c:order val="2"/>
          <c:tx>
            <c:strRef>
              <c:f>'Goat milk LP'!$K$183</c:f>
              <c:strCache>
                <c:ptCount val="1"/>
                <c:pt idx="0">
                  <c:v>SAA</c:v>
                </c:pt>
              </c:strCache>
            </c:strRef>
          </c:tx>
          <c:spPr>
            <a:ln w="12700"/>
          </c:spPr>
          <c:errBars>
            <c:errDir val="y"/>
            <c:errBarType val="both"/>
            <c:errValType val="cust"/>
            <c:noEndCap val="0"/>
            <c:plus>
              <c:numRef>
                <c:f>('Goat milk LP'!$P$183,'Goat milk LP'!$P$189,'Goat milk LP'!$P$195,'Goat milk LP'!$P$201)</c:f>
                <c:numCache>
                  <c:formatCode>General</c:formatCode>
                  <c:ptCount val="4"/>
                  <c:pt idx="0">
                    <c:v>3.2145502536643202E-2</c:v>
                  </c:pt>
                  <c:pt idx="1">
                    <c:v>1.1547005383792545E-2</c:v>
                  </c:pt>
                  <c:pt idx="2">
                    <c:v>3.5118845842842493E-2</c:v>
                  </c:pt>
                  <c:pt idx="3">
                    <c:v>4.5092497528229074E-2</c:v>
                  </c:pt>
                </c:numCache>
              </c:numRef>
            </c:plus>
            <c:minus>
              <c:numRef>
                <c:f>('Goat milk LP'!$P$183,'Goat milk LP'!$P$189,'Goat milk LP'!$P$195,'Goat milk LP'!$P$201)</c:f>
                <c:numCache>
                  <c:formatCode>General</c:formatCode>
                  <c:ptCount val="4"/>
                  <c:pt idx="0">
                    <c:v>3.2145502536643202E-2</c:v>
                  </c:pt>
                  <c:pt idx="1">
                    <c:v>1.1547005383792545E-2</c:v>
                  </c:pt>
                  <c:pt idx="2">
                    <c:v>3.5118845842842493E-2</c:v>
                  </c:pt>
                  <c:pt idx="3">
                    <c:v>4.5092497528229074E-2</c:v>
                  </c:pt>
                </c:numCache>
              </c:numRef>
            </c:minus>
          </c:errBars>
          <c:val>
            <c:numRef>
              <c:f>('Goat milk LP'!$O$183,'Goat milk LP'!$O$189,'Goat milk LP'!$O$195,'Goat milk LP'!$O$201)</c:f>
              <c:numCache>
                <c:formatCode>General</c:formatCode>
                <c:ptCount val="4"/>
                <c:pt idx="0">
                  <c:v>0.71666666666666667</c:v>
                </c:pt>
                <c:pt idx="1">
                  <c:v>0.8433333333333336</c:v>
                </c:pt>
                <c:pt idx="2">
                  <c:v>0.8666666666666667</c:v>
                </c:pt>
                <c:pt idx="3">
                  <c:v>0.95333333333333325</c:v>
                </c:pt>
              </c:numCache>
            </c:numRef>
          </c:val>
          <c:smooth val="0"/>
        </c:ser>
        <c:ser>
          <c:idx val="2"/>
          <c:order val="3"/>
          <c:tx>
            <c:strRef>
              <c:f>'Goat milk LP'!$K$184</c:f>
              <c:strCache>
                <c:ptCount val="1"/>
                <c:pt idx="0">
                  <c:v>SNA</c:v>
                </c:pt>
              </c:strCache>
            </c:strRef>
          </c:tx>
          <c:spPr>
            <a:ln w="12700"/>
          </c:spPr>
          <c:errBars>
            <c:errDir val="y"/>
            <c:errBarType val="both"/>
            <c:errValType val="cust"/>
            <c:noEndCap val="0"/>
            <c:plus>
              <c:numRef>
                <c:f>('Goat milk LP'!$P$184,'Goat milk LP'!$P$190,'Goat milk LP'!$P$196,'Goat milk LP'!$P$202)</c:f>
                <c:numCache>
                  <c:formatCode>General</c:formatCode>
                  <c:ptCount val="4"/>
                  <c:pt idx="0">
                    <c:v>1.527525231651948E-2</c:v>
                  </c:pt>
                  <c:pt idx="1">
                    <c:v>1.0000000000000021E-2</c:v>
                  </c:pt>
                  <c:pt idx="2">
                    <c:v>4.9328828623162506E-2</c:v>
                  </c:pt>
                  <c:pt idx="3">
                    <c:v>1.1547005383792545E-2</c:v>
                  </c:pt>
                </c:numCache>
              </c:numRef>
            </c:plus>
            <c:minus>
              <c:numRef>
                <c:f>('Goat milk LP'!$P$184,'Goat milk LP'!$P$190,'Goat milk LP'!$P$196,'Goat milk LP'!$P$202)</c:f>
                <c:numCache>
                  <c:formatCode>General</c:formatCode>
                  <c:ptCount val="4"/>
                  <c:pt idx="0">
                    <c:v>1.527525231651948E-2</c:v>
                  </c:pt>
                  <c:pt idx="1">
                    <c:v>1.0000000000000021E-2</c:v>
                  </c:pt>
                  <c:pt idx="2">
                    <c:v>4.9328828623162506E-2</c:v>
                  </c:pt>
                  <c:pt idx="3">
                    <c:v>1.1547005383792545E-2</c:v>
                  </c:pt>
                </c:numCache>
              </c:numRef>
            </c:minus>
          </c:errBars>
          <c:val>
            <c:numRef>
              <c:f>('Goat milk LP'!$O$184,'Goat milk LP'!$O$190,'Goat milk LP'!$O$196,'Goat milk LP'!$O$202)</c:f>
              <c:numCache>
                <c:formatCode>General</c:formatCode>
                <c:ptCount val="4"/>
                <c:pt idx="0">
                  <c:v>0.74333333333333362</c:v>
                </c:pt>
                <c:pt idx="1">
                  <c:v>0.88</c:v>
                </c:pt>
                <c:pt idx="2">
                  <c:v>0.8966666666666665</c:v>
                </c:pt>
                <c:pt idx="3">
                  <c:v>0.98333333333333339</c:v>
                </c:pt>
              </c:numCache>
            </c:numRef>
          </c:val>
          <c:smooth val="0"/>
        </c:ser>
        <c:ser>
          <c:idx val="3"/>
          <c:order val="4"/>
          <c:tx>
            <c:strRef>
              <c:f>'Goat milk LP'!$K$185</c:f>
              <c:strCache>
                <c:ptCount val="1"/>
                <c:pt idx="0">
                  <c:v>SPAA</c:v>
                </c:pt>
              </c:strCache>
            </c:strRef>
          </c:tx>
          <c:spPr>
            <a:ln w="12700"/>
          </c:spPr>
          <c:errBars>
            <c:errDir val="y"/>
            <c:errBarType val="both"/>
            <c:errValType val="cust"/>
            <c:noEndCap val="0"/>
            <c:plus>
              <c:numRef>
                <c:f>('Goat milk LP'!$P$185,'Goat milk LP'!$P$191,'Goat milk LP'!$P$197,'Goat milk LP'!$P$203)</c:f>
                <c:numCache>
                  <c:formatCode>General</c:formatCode>
                  <c:ptCount val="4"/>
                  <c:pt idx="0">
                    <c:v>2.0816659994661337E-2</c:v>
                  </c:pt>
                  <c:pt idx="1">
                    <c:v>3.0550504633038926E-2</c:v>
                  </c:pt>
                  <c:pt idx="2">
                    <c:v>1.527525231651942E-2</c:v>
                  </c:pt>
                  <c:pt idx="3">
                    <c:v>2.5166114784235857E-2</c:v>
                  </c:pt>
                </c:numCache>
              </c:numRef>
            </c:plus>
            <c:minus>
              <c:numRef>
                <c:f>('Goat milk LP'!$P$185,'Goat milk LP'!$P$191,'Goat milk LP'!$P$197,'Goat milk LP'!$P$203)</c:f>
                <c:numCache>
                  <c:formatCode>General</c:formatCode>
                  <c:ptCount val="4"/>
                  <c:pt idx="0">
                    <c:v>2.0816659994661337E-2</c:v>
                  </c:pt>
                  <c:pt idx="1">
                    <c:v>3.0550504633038926E-2</c:v>
                  </c:pt>
                  <c:pt idx="2">
                    <c:v>1.527525231651942E-2</c:v>
                  </c:pt>
                  <c:pt idx="3">
                    <c:v>2.5166114784235857E-2</c:v>
                  </c:pt>
                </c:numCache>
              </c:numRef>
            </c:minus>
          </c:errBars>
          <c:val>
            <c:numRef>
              <c:f>('Goat milk LP'!$O$185,'Goat milk LP'!$O$191,'Goat milk LP'!$O$197,'Goat milk LP'!$O$203)</c:f>
              <c:numCache>
                <c:formatCode>General</c:formatCode>
                <c:ptCount val="4"/>
                <c:pt idx="0">
                  <c:v>0.78333333333333333</c:v>
                </c:pt>
                <c:pt idx="1">
                  <c:v>0.86333333333333362</c:v>
                </c:pt>
                <c:pt idx="2">
                  <c:v>0.93333333333333324</c:v>
                </c:pt>
                <c:pt idx="3">
                  <c:v>1.0133333333333334</c:v>
                </c:pt>
              </c:numCache>
            </c:numRef>
          </c:val>
          <c:smooth val="0"/>
        </c:ser>
        <c:ser>
          <c:idx val="5"/>
          <c:order val="5"/>
          <c:tx>
            <c:strRef>
              <c:f>'Goat milk LP'!$K$188</c:f>
              <c:strCache>
                <c:ptCount val="1"/>
                <c:pt idx="0">
                  <c:v>PNA</c:v>
                </c:pt>
              </c:strCache>
            </c:strRef>
          </c:tx>
          <c:spPr>
            <a:ln w="12700"/>
          </c:spPr>
          <c:errBars>
            <c:errDir val="y"/>
            <c:errBarType val="both"/>
            <c:errValType val="cust"/>
            <c:noEndCap val="0"/>
            <c:plus>
              <c:numRef>
                <c:f>('Goat milk LP'!$P$188,'Goat milk LP'!$P$194,'Goat milk LP'!$P$200,'Goat milk LP'!$P$206)</c:f>
                <c:numCache>
                  <c:formatCode>General</c:formatCode>
                  <c:ptCount val="4"/>
                  <c:pt idx="0">
                    <c:v>2.081665999466133E-2</c:v>
                  </c:pt>
                  <c:pt idx="1">
                    <c:v>1.5275252316519465E-2</c:v>
                  </c:pt>
                  <c:pt idx="2">
                    <c:v>3.0550504633038877E-2</c:v>
                  </c:pt>
                  <c:pt idx="3">
                    <c:v>2.6457513110645967E-2</c:v>
                  </c:pt>
                </c:numCache>
              </c:numRef>
            </c:plus>
            <c:minus>
              <c:numRef>
                <c:f>('Goat milk LP'!$P$188,'Goat milk LP'!$P$194,'Goat milk LP'!$P$200,'Goat milk LP'!$P$206)</c:f>
                <c:numCache>
                  <c:formatCode>General</c:formatCode>
                  <c:ptCount val="4"/>
                  <c:pt idx="0">
                    <c:v>2.081665999466133E-2</c:v>
                  </c:pt>
                  <c:pt idx="1">
                    <c:v>1.5275252316519465E-2</c:v>
                  </c:pt>
                  <c:pt idx="2">
                    <c:v>3.0550504633038877E-2</c:v>
                  </c:pt>
                  <c:pt idx="3">
                    <c:v>2.6457513110645967E-2</c:v>
                  </c:pt>
                </c:numCache>
              </c:numRef>
            </c:minus>
          </c:errBars>
          <c:val>
            <c:numRef>
              <c:f>('Goat milk LP'!$O$188,'Goat milk LP'!$O$194,'Goat milk LP'!$O$200,'Goat milk LP'!$O$206)</c:f>
              <c:numCache>
                <c:formatCode>General</c:formatCode>
                <c:ptCount val="4"/>
                <c:pt idx="0">
                  <c:v>0.18333333333333357</c:v>
                </c:pt>
                <c:pt idx="1">
                  <c:v>0.2166666666666667</c:v>
                </c:pt>
                <c:pt idx="2">
                  <c:v>0.28666666666666712</c:v>
                </c:pt>
                <c:pt idx="3">
                  <c:v>0.51</c:v>
                </c:pt>
              </c:numCache>
            </c:numRef>
          </c:val>
          <c:smooth val="0"/>
        </c:ser>
        <c:dLbls>
          <c:showLegendKey val="0"/>
          <c:showVal val="0"/>
          <c:showCatName val="0"/>
          <c:showSerName val="0"/>
          <c:showPercent val="0"/>
          <c:showBubbleSize val="0"/>
        </c:dLbls>
        <c:marker val="1"/>
        <c:smooth val="0"/>
        <c:axId val="143751808"/>
        <c:axId val="143758080"/>
      </c:lineChart>
      <c:catAx>
        <c:axId val="143751808"/>
        <c:scaling>
          <c:orientation val="minMax"/>
        </c:scaling>
        <c:delete val="0"/>
        <c:axPos val="b"/>
        <c:title>
          <c:tx>
            <c:rich>
              <a:bodyPr/>
              <a:lstStyle/>
              <a:p>
                <a:pPr>
                  <a:defRPr lang="en-ZA"/>
                </a:pPr>
                <a:r>
                  <a:rPr lang="en-ZA" sz="1200" dirty="0">
                    <a:latin typeface="Times New Roman" pitchFamily="18" charset="0"/>
                    <a:cs typeface="Times New Roman" pitchFamily="18" charset="0"/>
                  </a:rPr>
                  <a:t>Time (hours)</a:t>
                </a:r>
              </a:p>
            </c:rich>
          </c:tx>
          <c:layout>
            <c:manualLayout>
              <c:xMode val="edge"/>
              <c:yMode val="edge"/>
              <c:x val="0.46314326390435262"/>
              <c:y val="0.92415231518520058"/>
            </c:manualLayout>
          </c:layout>
          <c:overlay val="0"/>
        </c:title>
        <c:numFmt formatCode="General" sourceLinked="0"/>
        <c:majorTickMark val="out"/>
        <c:minorTickMark val="none"/>
        <c:tickLblPos val="nextTo"/>
        <c:txPr>
          <a:bodyPr/>
          <a:lstStyle/>
          <a:p>
            <a:pPr>
              <a:defRPr lang="en-ZA"/>
            </a:pPr>
            <a:endParaRPr lang="en-US"/>
          </a:p>
        </c:txPr>
        <c:crossAx val="143758080"/>
        <c:crosses val="autoZero"/>
        <c:auto val="1"/>
        <c:lblAlgn val="ctr"/>
        <c:lblOffset val="100"/>
        <c:tickLblSkip val="1"/>
        <c:noMultiLvlLbl val="0"/>
      </c:catAx>
      <c:valAx>
        <c:axId val="143758080"/>
        <c:scaling>
          <c:orientation val="minMax"/>
          <c:max val="1.2"/>
          <c:min val="0.1"/>
        </c:scaling>
        <c:delete val="0"/>
        <c:axPos val="l"/>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lang="en-ZA" sz="1200" b="1" i="0" u="none" strike="noStrike" kern="1200" baseline="0">
                    <a:solidFill>
                      <a:sysClr val="windowText" lastClr="000000"/>
                    </a:solidFill>
                    <a:latin typeface="+mn-lt"/>
                    <a:ea typeface="+mn-ea"/>
                    <a:cs typeface="+mn-cs"/>
                  </a:defRPr>
                </a:pPr>
                <a:r>
                  <a:rPr lang="en-ZA" sz="1200">
                    <a:latin typeface="Times New Roman" pitchFamily="18" charset="0"/>
                    <a:cs typeface="Times New Roman" pitchFamily="18" charset="0"/>
                  </a:rPr>
                  <a:t>TTA</a:t>
                </a:r>
              </a:p>
              <a:p>
                <a:pPr marL="0" marR="0" indent="0" algn="ctr" defTabSz="914400" rtl="0" eaLnBrk="1" fontAlgn="auto" latinLnBrk="0" hangingPunct="1">
                  <a:lnSpc>
                    <a:spcPct val="100000"/>
                  </a:lnSpc>
                  <a:spcBef>
                    <a:spcPts val="0"/>
                  </a:spcBef>
                  <a:spcAft>
                    <a:spcPts val="0"/>
                  </a:spcAft>
                  <a:buClrTx/>
                  <a:buSzTx/>
                  <a:buFontTx/>
                  <a:buNone/>
                  <a:tabLst/>
                  <a:defRPr lang="en-ZA" sz="1200" b="1" i="0" u="none" strike="noStrike" kern="1200" baseline="0">
                    <a:solidFill>
                      <a:sysClr val="windowText" lastClr="000000"/>
                    </a:solidFill>
                    <a:latin typeface="+mn-lt"/>
                    <a:ea typeface="+mn-ea"/>
                    <a:cs typeface="+mn-cs"/>
                  </a:defRPr>
                </a:pPr>
                <a:endParaRPr lang="en-ZA" sz="1200">
                  <a:latin typeface="Times New Roman" pitchFamily="18" charset="0"/>
                  <a:cs typeface="Times New Roman" pitchFamily="18" charset="0"/>
                </a:endParaRPr>
              </a:p>
            </c:rich>
          </c:tx>
          <c:layout>
            <c:manualLayout>
              <c:xMode val="edge"/>
              <c:yMode val="edge"/>
              <c:x val="2.5722332534520196E-2"/>
              <c:y val="0.40252647402908448"/>
            </c:manualLayout>
          </c:layout>
          <c:overlay val="0"/>
        </c:title>
        <c:numFmt formatCode="General" sourceLinked="1"/>
        <c:majorTickMark val="out"/>
        <c:minorTickMark val="none"/>
        <c:tickLblPos val="nextTo"/>
        <c:spPr>
          <a:noFill/>
        </c:spPr>
        <c:txPr>
          <a:bodyPr/>
          <a:lstStyle/>
          <a:p>
            <a:pPr>
              <a:defRPr lang="en-ZA"/>
            </a:pPr>
            <a:endParaRPr lang="en-US"/>
          </a:p>
        </c:txPr>
        <c:crossAx val="143751808"/>
        <c:crossesAt val="1"/>
        <c:crossBetween val="between"/>
        <c:majorUnit val="0.2"/>
        <c:minorUnit val="0.1"/>
      </c:valAx>
    </c:plotArea>
    <c:legend>
      <c:legendPos val="r"/>
      <c:layout>
        <c:manualLayout>
          <c:xMode val="edge"/>
          <c:yMode val="edge"/>
          <c:x val="0.85324363273986836"/>
          <c:y val="0.31223436562346646"/>
          <c:w val="0.112756802835543"/>
          <c:h val="0.24066410867232857"/>
        </c:manualLayout>
      </c:layout>
      <c:overlay val="0"/>
      <c:txPr>
        <a:bodyPr/>
        <a:lstStyle/>
        <a:p>
          <a:pPr>
            <a:defRPr lang="en-ZA"/>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ZA"/>
            </a:pPr>
            <a:r>
              <a:rPr lang="en-ZA" dirty="0" smtClean="0"/>
              <a:t>Non acid adapted</a:t>
            </a:r>
            <a:endParaRPr lang="en-ZA" dirty="0"/>
          </a:p>
        </c:rich>
      </c:tx>
      <c:layout>
        <c:manualLayout>
          <c:xMode val="edge"/>
          <c:yMode val="edge"/>
          <c:x val="0.34113609427178021"/>
          <c:y val="4.9745185007933589E-2"/>
        </c:manualLayout>
      </c:layout>
      <c:overlay val="1"/>
    </c:title>
    <c:autoTitleDeleted val="0"/>
    <c:plotArea>
      <c:layout>
        <c:manualLayout>
          <c:layoutTarget val="inner"/>
          <c:xMode val="edge"/>
          <c:yMode val="edge"/>
          <c:x val="0.16939759444135222"/>
          <c:y val="0.17451389880842191"/>
          <c:w val="0.71299184525335546"/>
          <c:h val="0.64755287387196059"/>
        </c:manualLayout>
      </c:layout>
      <c:lineChart>
        <c:grouping val="standard"/>
        <c:varyColors val="0"/>
        <c:ser>
          <c:idx val="1"/>
          <c:order val="0"/>
          <c:tx>
            <c:strRef>
              <c:f>'Goat milk LP'!$B$186</c:f>
              <c:strCache>
                <c:ptCount val="1"/>
                <c:pt idx="0">
                  <c:v>SPNA</c:v>
                </c:pt>
              </c:strCache>
            </c:strRef>
          </c:tx>
          <c:spPr>
            <a:ln w="12700"/>
          </c:spPr>
          <c:marker>
            <c:symbol val="square"/>
            <c:size val="4"/>
          </c:marker>
          <c:errBars>
            <c:errDir val="y"/>
            <c:errBarType val="both"/>
            <c:errValType val="cust"/>
            <c:noEndCap val="0"/>
            <c:plus>
              <c:numRef>
                <c:f>('Goat milk LP'!$I$186,'Goat milk LP'!$I$192,'Goat milk LP'!$I$198,'Goat milk LP'!$I$204)</c:f>
                <c:numCache>
                  <c:formatCode>General</c:formatCode>
                  <c:ptCount val="4"/>
                  <c:pt idx="0">
                    <c:v>0.13948534332318999</c:v>
                  </c:pt>
                  <c:pt idx="1">
                    <c:v>0.15976291259104053</c:v>
                  </c:pt>
                  <c:pt idx="2">
                    <c:v>9.2120054194280265E-2</c:v>
                  </c:pt>
                  <c:pt idx="3">
                    <c:v>1.5900251666959908E-2</c:v>
                  </c:pt>
                </c:numCache>
              </c:numRef>
            </c:plus>
            <c:minus>
              <c:numRef>
                <c:f>('Goat milk LP'!$I$186,'Goat milk LP'!$I$192,'Goat milk LP'!$I$198,'Goat milk LP'!$I$204)</c:f>
                <c:numCache>
                  <c:formatCode>General</c:formatCode>
                  <c:ptCount val="4"/>
                  <c:pt idx="0">
                    <c:v>0.13948534332318999</c:v>
                  </c:pt>
                  <c:pt idx="1">
                    <c:v>0.15976291259104053</c:v>
                  </c:pt>
                  <c:pt idx="2">
                    <c:v>9.2120054194280265E-2</c:v>
                  </c:pt>
                  <c:pt idx="3">
                    <c:v>1.5900251666959908E-2</c:v>
                  </c:pt>
                </c:numCache>
              </c:numRef>
            </c:minus>
          </c:errBars>
          <c:cat>
            <c:numRef>
              <c:f>('Goat milk LP'!$D$183,'Goat milk LP'!$D$190,'Goat milk LP'!$D$195,'Goat milk LP'!$D$201)</c:f>
              <c:numCache>
                <c:formatCode>General</c:formatCode>
                <c:ptCount val="4"/>
                <c:pt idx="0">
                  <c:v>0</c:v>
                </c:pt>
                <c:pt idx="1">
                  <c:v>2</c:v>
                </c:pt>
                <c:pt idx="2">
                  <c:v>4</c:v>
                </c:pt>
                <c:pt idx="3">
                  <c:v>6</c:v>
                </c:pt>
              </c:numCache>
            </c:numRef>
          </c:cat>
          <c:val>
            <c:numRef>
              <c:f>('Goat milk LP'!$H$186,'Goat milk LP'!$H$192,'Goat milk LP'!$H$198,'Goat milk LP'!$H$204)</c:f>
              <c:numCache>
                <c:formatCode>General</c:formatCode>
                <c:ptCount val="4"/>
                <c:pt idx="0">
                  <c:v>9.2768215738363029</c:v>
                </c:pt>
                <c:pt idx="1">
                  <c:v>8.5268355829421214</c:v>
                </c:pt>
                <c:pt idx="2">
                  <c:v>8.5857156008884505</c:v>
                </c:pt>
                <c:pt idx="3">
                  <c:v>8.6064546499376764</c:v>
                </c:pt>
              </c:numCache>
            </c:numRef>
          </c:val>
          <c:smooth val="0"/>
        </c:ser>
        <c:ser>
          <c:idx val="2"/>
          <c:order val="1"/>
          <c:tx>
            <c:strRef>
              <c:f>'Goat milk LP'!$B$184</c:f>
              <c:strCache>
                <c:ptCount val="1"/>
                <c:pt idx="0">
                  <c:v>SNA</c:v>
                </c:pt>
              </c:strCache>
            </c:strRef>
          </c:tx>
          <c:spPr>
            <a:ln w="12700"/>
          </c:spPr>
          <c:errBars>
            <c:errDir val="y"/>
            <c:errBarType val="both"/>
            <c:errValType val="cust"/>
            <c:noEndCap val="0"/>
            <c:plus>
              <c:numRef>
                <c:f>('Goat milk LP'!$I$184,'Goat milk LP'!$I$190,'Goat milk LP'!$I$196,'Goat milk LP'!$I$202)</c:f>
                <c:numCache>
                  <c:formatCode>General</c:formatCode>
                  <c:ptCount val="4"/>
                  <c:pt idx="0">
                    <c:v>0.11385880192683498</c:v>
                  </c:pt>
                  <c:pt idx="1">
                    <c:v>2.6519932498321463E-2</c:v>
                  </c:pt>
                  <c:pt idx="2">
                    <c:v>2.3627549458046432E-2</c:v>
                  </c:pt>
                  <c:pt idx="3">
                    <c:v>0.16201362103009501</c:v>
                  </c:pt>
                </c:numCache>
              </c:numRef>
            </c:plus>
            <c:minus>
              <c:numRef>
                <c:f>('Goat milk LP'!$I$184,'Goat milk LP'!$I$190,'Goat milk LP'!$I$196,'Goat milk LP'!$I$202)</c:f>
                <c:numCache>
                  <c:formatCode>General</c:formatCode>
                  <c:ptCount val="4"/>
                  <c:pt idx="0">
                    <c:v>0.11385880192683498</c:v>
                  </c:pt>
                  <c:pt idx="1">
                    <c:v>2.6519932498321463E-2</c:v>
                  </c:pt>
                  <c:pt idx="2">
                    <c:v>2.3627549458046432E-2</c:v>
                  </c:pt>
                  <c:pt idx="3">
                    <c:v>0.16201362103009501</c:v>
                  </c:pt>
                </c:numCache>
              </c:numRef>
            </c:minus>
          </c:errBars>
          <c:val>
            <c:numRef>
              <c:f>('Goat milk LP'!$H$184,'Goat milk LP'!$H$190,'Goat milk LP'!$H$196,'Goat milk LP'!$H$202)</c:f>
              <c:numCache>
                <c:formatCode>General</c:formatCode>
                <c:ptCount val="4"/>
                <c:pt idx="0">
                  <c:v>8.7809331736943239</c:v>
                </c:pt>
                <c:pt idx="1">
                  <c:v>8.4580921743206208</c:v>
                </c:pt>
                <c:pt idx="2">
                  <c:v>8.5086628444927719</c:v>
                </c:pt>
                <c:pt idx="3">
                  <c:v>8.9541829201950041</c:v>
                </c:pt>
              </c:numCache>
            </c:numRef>
          </c:val>
          <c:smooth val="0"/>
        </c:ser>
        <c:ser>
          <c:idx val="5"/>
          <c:order val="2"/>
          <c:tx>
            <c:strRef>
              <c:f>'Goat milk LP'!$B$188</c:f>
              <c:strCache>
                <c:ptCount val="1"/>
                <c:pt idx="0">
                  <c:v>PNA</c:v>
                </c:pt>
              </c:strCache>
            </c:strRef>
          </c:tx>
          <c:spPr>
            <a:ln w="12700"/>
          </c:spPr>
          <c:errBars>
            <c:errDir val="y"/>
            <c:errBarType val="both"/>
            <c:errValType val="cust"/>
            <c:noEndCap val="0"/>
            <c:plus>
              <c:numRef>
                <c:f>('Goat milk LP'!$I$188,'Goat milk LP'!$I$194,'Goat milk LP'!$I$200,'Goat milk LP'!$I$206)</c:f>
                <c:numCache>
                  <c:formatCode>General</c:formatCode>
                  <c:ptCount val="4"/>
                  <c:pt idx="0">
                    <c:v>7.8271408515181273E-2</c:v>
                  </c:pt>
                  <c:pt idx="1">
                    <c:v>0.10547302713218352</c:v>
                  </c:pt>
                  <c:pt idx="2">
                    <c:v>3.9495288313925042E-2</c:v>
                  </c:pt>
                  <c:pt idx="3">
                    <c:v>0.24470709413647784</c:v>
                  </c:pt>
                </c:numCache>
              </c:numRef>
            </c:plus>
            <c:minus>
              <c:numRef>
                <c:f>('Goat milk LP'!$I$188,'Goat milk LP'!$I$194,'Goat milk LP'!$I$200,'Goat milk LP'!$I$206)</c:f>
                <c:numCache>
                  <c:formatCode>General</c:formatCode>
                  <c:ptCount val="4"/>
                  <c:pt idx="0">
                    <c:v>7.8271408515181273E-2</c:v>
                  </c:pt>
                  <c:pt idx="1">
                    <c:v>0.10547302713218352</c:v>
                  </c:pt>
                  <c:pt idx="2">
                    <c:v>3.9495288313925042E-2</c:v>
                  </c:pt>
                  <c:pt idx="3">
                    <c:v>0.24470709413647784</c:v>
                  </c:pt>
                </c:numCache>
              </c:numRef>
            </c:minus>
          </c:errBars>
          <c:val>
            <c:numRef>
              <c:f>('Goat milk LP'!$H$188,'Goat milk LP'!$H$194,'Goat milk LP'!$H$200,'Goat milk LP'!$H$206)</c:f>
              <c:numCache>
                <c:formatCode>General</c:formatCode>
                <c:ptCount val="4"/>
                <c:pt idx="0">
                  <c:v>7.7357894683747164</c:v>
                </c:pt>
                <c:pt idx="1">
                  <c:v>8.0613426488645175</c:v>
                </c:pt>
                <c:pt idx="2">
                  <c:v>8.6401952731792662</c:v>
                </c:pt>
                <c:pt idx="3">
                  <c:v>8.3812390820193006</c:v>
                </c:pt>
              </c:numCache>
            </c:numRef>
          </c:val>
          <c:smooth val="0"/>
        </c:ser>
        <c:dLbls>
          <c:showLegendKey val="0"/>
          <c:showVal val="0"/>
          <c:showCatName val="0"/>
          <c:showSerName val="0"/>
          <c:showPercent val="0"/>
          <c:showBubbleSize val="0"/>
        </c:dLbls>
        <c:marker val="1"/>
        <c:smooth val="0"/>
        <c:axId val="143778176"/>
        <c:axId val="143780096"/>
      </c:lineChart>
      <c:catAx>
        <c:axId val="143778176"/>
        <c:scaling>
          <c:orientation val="minMax"/>
        </c:scaling>
        <c:delete val="0"/>
        <c:axPos val="b"/>
        <c:title>
          <c:tx>
            <c:rich>
              <a:bodyPr/>
              <a:lstStyle/>
              <a:p>
                <a:pPr>
                  <a:defRPr lang="en-ZA"/>
                </a:pPr>
                <a:r>
                  <a:rPr lang="en-ZA"/>
                  <a:t>Time (hours)</a:t>
                </a:r>
              </a:p>
            </c:rich>
          </c:tx>
          <c:layout>
            <c:manualLayout>
              <c:xMode val="edge"/>
              <c:yMode val="edge"/>
              <c:x val="0.55849017601883566"/>
              <c:y val="0.8828240950435714"/>
            </c:manualLayout>
          </c:layout>
          <c:overlay val="0"/>
        </c:title>
        <c:numFmt formatCode="General" sourceLinked="0"/>
        <c:majorTickMark val="out"/>
        <c:minorTickMark val="none"/>
        <c:tickLblPos val="nextTo"/>
        <c:txPr>
          <a:bodyPr/>
          <a:lstStyle/>
          <a:p>
            <a:pPr>
              <a:defRPr lang="en-ZA"/>
            </a:pPr>
            <a:endParaRPr lang="en-US"/>
          </a:p>
        </c:txPr>
        <c:crossAx val="143780096"/>
        <c:crosses val="autoZero"/>
        <c:auto val="1"/>
        <c:lblAlgn val="ctr"/>
        <c:lblOffset val="100"/>
        <c:tickLblSkip val="1"/>
        <c:noMultiLvlLbl val="0"/>
      </c:catAx>
      <c:valAx>
        <c:axId val="143780096"/>
        <c:scaling>
          <c:orientation val="minMax"/>
          <c:max val="9.5"/>
          <c:min val="7.5"/>
        </c:scaling>
        <c:delete val="0"/>
        <c:axPos val="l"/>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lang="en-ZA" sz="1000" b="1" i="0" u="none" strike="noStrike" kern="1200" baseline="0">
                    <a:solidFill>
                      <a:sysClr val="windowText" lastClr="000000"/>
                    </a:solidFill>
                    <a:latin typeface="+mn-lt"/>
                    <a:ea typeface="+mn-ea"/>
                    <a:cs typeface="+mn-cs"/>
                  </a:defRPr>
                </a:pPr>
                <a:r>
                  <a:rPr lang="en-ZA" sz="1100">
                    <a:latin typeface="Times New Roman" pitchFamily="18" charset="0"/>
                    <a:cs typeface="Times New Roman" pitchFamily="18" charset="0"/>
                  </a:rPr>
                  <a:t>Log</a:t>
                </a:r>
                <a:r>
                  <a:rPr lang="en-ZA" sz="1100" baseline="-25000">
                    <a:latin typeface="Times New Roman" pitchFamily="18" charset="0"/>
                    <a:cs typeface="Times New Roman" pitchFamily="18" charset="0"/>
                  </a:rPr>
                  <a:t>10</a:t>
                </a:r>
                <a:r>
                  <a:rPr lang="en-ZA" sz="1100">
                    <a:latin typeface="Times New Roman" pitchFamily="18" charset="0"/>
                    <a:cs typeface="Times New Roman" pitchFamily="18" charset="0"/>
                  </a:rPr>
                  <a:t> counts (cfu/ml)</a:t>
                </a:r>
              </a:p>
              <a:p>
                <a:pPr marL="0" marR="0" indent="0" algn="ctr" defTabSz="914400" rtl="0" eaLnBrk="1" fontAlgn="auto" latinLnBrk="0" hangingPunct="1">
                  <a:lnSpc>
                    <a:spcPct val="100000"/>
                  </a:lnSpc>
                  <a:spcBef>
                    <a:spcPts val="0"/>
                  </a:spcBef>
                  <a:spcAft>
                    <a:spcPts val="0"/>
                  </a:spcAft>
                  <a:buClrTx/>
                  <a:buSzTx/>
                  <a:buFontTx/>
                  <a:buNone/>
                  <a:tabLst/>
                  <a:defRPr lang="en-ZA" sz="1000" b="1" i="0" u="none" strike="noStrike" kern="1200" baseline="0">
                    <a:solidFill>
                      <a:sysClr val="windowText" lastClr="000000"/>
                    </a:solidFill>
                    <a:latin typeface="+mn-lt"/>
                    <a:ea typeface="+mn-ea"/>
                    <a:cs typeface="+mn-cs"/>
                  </a:defRPr>
                </a:pPr>
                <a:endParaRPr lang="en-ZA" sz="600">
                  <a:latin typeface="Times New Roman" pitchFamily="18" charset="0"/>
                  <a:cs typeface="Times New Roman" pitchFamily="18" charset="0"/>
                </a:endParaRPr>
              </a:p>
            </c:rich>
          </c:tx>
          <c:layout>
            <c:manualLayout>
              <c:xMode val="edge"/>
              <c:yMode val="edge"/>
              <c:x val="2.3296919670385111E-2"/>
              <c:y val="0.33829305035758878"/>
            </c:manualLayout>
          </c:layout>
          <c:overlay val="0"/>
        </c:title>
        <c:numFmt formatCode="General" sourceLinked="1"/>
        <c:majorTickMark val="out"/>
        <c:minorTickMark val="none"/>
        <c:tickLblPos val="nextTo"/>
        <c:spPr>
          <a:noFill/>
        </c:spPr>
        <c:txPr>
          <a:bodyPr/>
          <a:lstStyle/>
          <a:p>
            <a:pPr>
              <a:defRPr lang="en-ZA"/>
            </a:pPr>
            <a:endParaRPr lang="en-US"/>
          </a:p>
        </c:txPr>
        <c:crossAx val="143778176"/>
        <c:crossesAt val="1"/>
        <c:crossBetween val="between"/>
        <c:majorUnit val="0.5"/>
        <c:minorUnit val="0.1"/>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ZA"/>
            </a:pPr>
            <a:r>
              <a:rPr lang="en-ZA"/>
              <a:t>Acid</a:t>
            </a:r>
            <a:r>
              <a:rPr lang="en-ZA" baseline="0"/>
              <a:t> </a:t>
            </a:r>
            <a:r>
              <a:rPr lang="en-ZA"/>
              <a:t>adapted </a:t>
            </a:r>
          </a:p>
        </c:rich>
      </c:tx>
      <c:layout>
        <c:manualLayout>
          <c:xMode val="edge"/>
          <c:yMode val="edge"/>
          <c:x val="0.21835626028165545"/>
          <c:y val="2.5195613185836494E-2"/>
        </c:manualLayout>
      </c:layout>
      <c:overlay val="1"/>
    </c:title>
    <c:autoTitleDeleted val="0"/>
    <c:plotArea>
      <c:layout>
        <c:manualLayout>
          <c:layoutTarget val="inner"/>
          <c:xMode val="edge"/>
          <c:yMode val="edge"/>
          <c:x val="0.12065259147912616"/>
          <c:y val="8.6369637790922951E-2"/>
          <c:w val="0.48629653599399281"/>
          <c:h val="0.74441223702416903"/>
        </c:manualLayout>
      </c:layout>
      <c:lineChart>
        <c:grouping val="standard"/>
        <c:varyColors val="0"/>
        <c:ser>
          <c:idx val="1"/>
          <c:order val="0"/>
          <c:tx>
            <c:strRef>
              <c:f>'Goat milk LP'!$U$205</c:f>
              <c:strCache>
                <c:ptCount val="1"/>
                <c:pt idx="0">
                  <c:v>starter + probiotic</c:v>
                </c:pt>
              </c:strCache>
            </c:strRef>
          </c:tx>
          <c:spPr>
            <a:ln w="12700"/>
          </c:spPr>
          <c:marker>
            <c:symbol val="square"/>
            <c:size val="4"/>
          </c:marker>
          <c:errBars>
            <c:errDir val="y"/>
            <c:errBarType val="both"/>
            <c:errValType val="cust"/>
            <c:noEndCap val="0"/>
            <c:plus>
              <c:numRef>
                <c:f>('Goat milk LP'!$S$254,'Goat milk LP'!$S$260,'Goat milk LP'!$S$266,'Goat milk LP'!$S$272)</c:f>
                <c:numCache>
                  <c:formatCode>General</c:formatCode>
                  <c:ptCount val="4"/>
                  <c:pt idx="0">
                    <c:v>0.10614474393147415</c:v>
                  </c:pt>
                  <c:pt idx="1">
                    <c:v>0.16631065589677099</c:v>
                  </c:pt>
                  <c:pt idx="2">
                    <c:v>6.2763087760640143E-2</c:v>
                  </c:pt>
                  <c:pt idx="3">
                    <c:v>5.4895996795898988E-2</c:v>
                  </c:pt>
                </c:numCache>
              </c:numRef>
            </c:plus>
            <c:minus>
              <c:numRef>
                <c:f>('Goat milk LP'!$S$254,'Goat milk LP'!$S$260,'Goat milk LP'!$S$266,'Goat milk LP'!$S$272)</c:f>
                <c:numCache>
                  <c:formatCode>General</c:formatCode>
                  <c:ptCount val="4"/>
                  <c:pt idx="0">
                    <c:v>0.10614474393147415</c:v>
                  </c:pt>
                  <c:pt idx="1">
                    <c:v>0.16631065589677099</c:v>
                  </c:pt>
                  <c:pt idx="2">
                    <c:v>6.2763087760640143E-2</c:v>
                  </c:pt>
                  <c:pt idx="3">
                    <c:v>5.4895996795898988E-2</c:v>
                  </c:pt>
                </c:numCache>
              </c:numRef>
            </c:minus>
          </c:errBars>
          <c:cat>
            <c:numRef>
              <c:f>('Goat milk LP'!$D$183,'Goat milk LP'!$D$190,'Goat milk LP'!$D$195,'Goat milk LP'!$D$201)</c:f>
              <c:numCache>
                <c:formatCode>General</c:formatCode>
                <c:ptCount val="4"/>
                <c:pt idx="0">
                  <c:v>0</c:v>
                </c:pt>
                <c:pt idx="1">
                  <c:v>2</c:v>
                </c:pt>
                <c:pt idx="2">
                  <c:v>4</c:v>
                </c:pt>
                <c:pt idx="3">
                  <c:v>6</c:v>
                </c:pt>
              </c:numCache>
            </c:numRef>
          </c:cat>
          <c:val>
            <c:numRef>
              <c:f>('Goat milk LP'!$H$185,'Goat milk LP'!$H$191,'Goat milk LP'!$H$197,'Goat milk LP'!$H$203)</c:f>
              <c:numCache>
                <c:formatCode>General</c:formatCode>
                <c:ptCount val="4"/>
                <c:pt idx="0">
                  <c:v>9.1155775872421696</c:v>
                </c:pt>
                <c:pt idx="1">
                  <c:v>8.4657354261369413</c:v>
                </c:pt>
                <c:pt idx="2">
                  <c:v>8.508478014127407</c:v>
                </c:pt>
                <c:pt idx="3">
                  <c:v>8.5832401689680804</c:v>
                </c:pt>
              </c:numCache>
            </c:numRef>
          </c:val>
          <c:smooth val="0"/>
        </c:ser>
        <c:ser>
          <c:idx val="2"/>
          <c:order val="1"/>
          <c:tx>
            <c:strRef>
              <c:f>'Goat milk LP'!$U$204</c:f>
              <c:strCache>
                <c:ptCount val="1"/>
                <c:pt idx="0">
                  <c:v>starter</c:v>
                </c:pt>
              </c:strCache>
            </c:strRef>
          </c:tx>
          <c:spPr>
            <a:ln w="12700"/>
          </c:spPr>
          <c:errBars>
            <c:errDir val="y"/>
            <c:errBarType val="both"/>
            <c:errValType val="cust"/>
            <c:noEndCap val="0"/>
            <c:plus>
              <c:numRef>
                <c:f>('Goat milk LP'!$S$252,'Goat milk LP'!$S$258,'Goat milk LP'!$S$264,'Goat milk LP'!$S$270)</c:f>
                <c:numCache>
                  <c:formatCode>General</c:formatCode>
                  <c:ptCount val="4"/>
                  <c:pt idx="0">
                    <c:v>0.106959581276362</c:v>
                  </c:pt>
                  <c:pt idx="1">
                    <c:v>0.10948671726506209</c:v>
                  </c:pt>
                  <c:pt idx="2">
                    <c:v>6.6330647760218839E-2</c:v>
                  </c:pt>
                  <c:pt idx="3">
                    <c:v>0.1045417588696101</c:v>
                  </c:pt>
                </c:numCache>
              </c:numRef>
            </c:plus>
            <c:minus>
              <c:numRef>
                <c:f>('Goat milk LP'!$S$252,'Goat milk LP'!$S$258,'Goat milk LP'!$S$264,'Goat milk LP'!$S$270)</c:f>
                <c:numCache>
                  <c:formatCode>General</c:formatCode>
                  <c:ptCount val="4"/>
                  <c:pt idx="0">
                    <c:v>0.106959581276362</c:v>
                  </c:pt>
                  <c:pt idx="1">
                    <c:v>0.10948671726506209</c:v>
                  </c:pt>
                  <c:pt idx="2">
                    <c:v>6.6330647760218839E-2</c:v>
                  </c:pt>
                  <c:pt idx="3">
                    <c:v>0.1045417588696101</c:v>
                  </c:pt>
                </c:numCache>
              </c:numRef>
            </c:minus>
          </c:errBars>
          <c:val>
            <c:numRef>
              <c:f>('Goat milk LP'!$H$183,'Goat milk LP'!$H$189,'Goat milk LP'!$H$195,'Goat milk LP'!$H$201)</c:f>
              <c:numCache>
                <c:formatCode>General</c:formatCode>
                <c:ptCount val="4"/>
                <c:pt idx="0">
                  <c:v>9.2151566895295236</c:v>
                </c:pt>
                <c:pt idx="1">
                  <c:v>8.4708145191770488</c:v>
                </c:pt>
                <c:pt idx="2">
                  <c:v>8.4692404055281028</c:v>
                </c:pt>
                <c:pt idx="3">
                  <c:v>9.2279962233254</c:v>
                </c:pt>
              </c:numCache>
            </c:numRef>
          </c:val>
          <c:smooth val="0"/>
        </c:ser>
        <c:ser>
          <c:idx val="5"/>
          <c:order val="2"/>
          <c:tx>
            <c:strRef>
              <c:f>'Goat milk LP'!$U$206</c:f>
              <c:strCache>
                <c:ptCount val="1"/>
                <c:pt idx="0">
                  <c:v>Probiotic</c:v>
                </c:pt>
              </c:strCache>
            </c:strRef>
          </c:tx>
          <c:spPr>
            <a:ln w="12700"/>
          </c:spPr>
          <c:errBars>
            <c:errDir val="y"/>
            <c:errBarType val="both"/>
            <c:errValType val="cust"/>
            <c:noEndCap val="0"/>
            <c:plus>
              <c:numRef>
                <c:f>('Goat milk LP'!$S$256,'Goat milk LP'!$S$262,'Goat milk LP'!$S$268,'Goat milk LP'!$S$274)</c:f>
                <c:numCache>
                  <c:formatCode>General</c:formatCode>
                  <c:ptCount val="4"/>
                  <c:pt idx="0">
                    <c:v>5.288249259987652E-2</c:v>
                  </c:pt>
                  <c:pt idx="1">
                    <c:v>0.14366975737666601</c:v>
                  </c:pt>
                  <c:pt idx="2">
                    <c:v>0.22016143787568684</c:v>
                  </c:pt>
                  <c:pt idx="3">
                    <c:v>0.13852599674248584</c:v>
                  </c:pt>
                </c:numCache>
              </c:numRef>
            </c:plus>
            <c:minus>
              <c:numRef>
                <c:f>('Goat milk LP'!$S$256,'Goat milk LP'!$S$262,'Goat milk LP'!$S$268,'Goat milk LP'!$S$274)</c:f>
                <c:numCache>
                  <c:formatCode>General</c:formatCode>
                  <c:ptCount val="4"/>
                  <c:pt idx="0">
                    <c:v>5.288249259987652E-2</c:v>
                  </c:pt>
                  <c:pt idx="1">
                    <c:v>0.14366975737666601</c:v>
                  </c:pt>
                  <c:pt idx="2">
                    <c:v>0.22016143787568684</c:v>
                  </c:pt>
                  <c:pt idx="3">
                    <c:v>0.13852599674248584</c:v>
                  </c:pt>
                </c:numCache>
              </c:numRef>
            </c:minus>
          </c:errBars>
          <c:val>
            <c:numRef>
              <c:f>('Goat milk LP'!$H$187,'Goat milk LP'!$H$193,'Goat milk LP'!$H$199,'Goat milk LP'!$H$205)</c:f>
              <c:numCache>
                <c:formatCode>General</c:formatCode>
                <c:ptCount val="4"/>
                <c:pt idx="0">
                  <c:v>7.7082435894462407</c:v>
                </c:pt>
                <c:pt idx="1">
                  <c:v>8.2218586619580467</c:v>
                </c:pt>
                <c:pt idx="2">
                  <c:v>8.3913716909209519</c:v>
                </c:pt>
                <c:pt idx="3">
                  <c:v>8.3523566077767768</c:v>
                </c:pt>
              </c:numCache>
            </c:numRef>
          </c:val>
          <c:smooth val="0"/>
        </c:ser>
        <c:dLbls>
          <c:showLegendKey val="0"/>
          <c:showVal val="0"/>
          <c:showCatName val="0"/>
          <c:showSerName val="0"/>
          <c:showPercent val="0"/>
          <c:showBubbleSize val="0"/>
        </c:dLbls>
        <c:marker val="1"/>
        <c:smooth val="0"/>
        <c:axId val="144057472"/>
        <c:axId val="144059392"/>
      </c:lineChart>
      <c:catAx>
        <c:axId val="144057472"/>
        <c:scaling>
          <c:orientation val="minMax"/>
        </c:scaling>
        <c:delete val="0"/>
        <c:axPos val="b"/>
        <c:title>
          <c:tx>
            <c:rich>
              <a:bodyPr/>
              <a:lstStyle/>
              <a:p>
                <a:pPr>
                  <a:defRPr lang="en-ZA"/>
                </a:pPr>
                <a:r>
                  <a:rPr lang="en-ZA"/>
                  <a:t>Time (hours)</a:t>
                </a:r>
              </a:p>
            </c:rich>
          </c:tx>
          <c:layout>
            <c:manualLayout>
              <c:xMode val="edge"/>
              <c:yMode val="edge"/>
              <c:x val="0.33924644249701846"/>
              <c:y val="0.88447531803825552"/>
            </c:manualLayout>
          </c:layout>
          <c:overlay val="0"/>
        </c:title>
        <c:numFmt formatCode="General" sourceLinked="0"/>
        <c:majorTickMark val="out"/>
        <c:minorTickMark val="none"/>
        <c:tickLblPos val="nextTo"/>
        <c:txPr>
          <a:bodyPr/>
          <a:lstStyle/>
          <a:p>
            <a:pPr>
              <a:defRPr lang="en-ZA"/>
            </a:pPr>
            <a:endParaRPr lang="en-US"/>
          </a:p>
        </c:txPr>
        <c:crossAx val="144059392"/>
        <c:crosses val="autoZero"/>
        <c:auto val="1"/>
        <c:lblAlgn val="ctr"/>
        <c:lblOffset val="100"/>
        <c:tickLblSkip val="1"/>
        <c:noMultiLvlLbl val="0"/>
      </c:catAx>
      <c:valAx>
        <c:axId val="144059392"/>
        <c:scaling>
          <c:orientation val="minMax"/>
          <c:max val="9.5"/>
          <c:min val="7.5"/>
        </c:scaling>
        <c:delete val="0"/>
        <c:axPos val="l"/>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lang="en-ZA" sz="1000" b="1" i="0" u="none" strike="noStrike" kern="1200" baseline="0">
                    <a:solidFill>
                      <a:sysClr val="windowText" lastClr="000000"/>
                    </a:solidFill>
                    <a:latin typeface="+mn-lt"/>
                    <a:ea typeface="+mn-ea"/>
                    <a:cs typeface="+mn-cs"/>
                  </a:defRPr>
                </a:pPr>
                <a:r>
                  <a:rPr lang="en-ZA" sz="1100">
                    <a:latin typeface="Times New Roman" pitchFamily="18" charset="0"/>
                    <a:cs typeface="Times New Roman" pitchFamily="18" charset="0"/>
                  </a:rPr>
                  <a:t>Log</a:t>
                </a:r>
                <a:r>
                  <a:rPr lang="en-ZA" sz="1100" baseline="-25000">
                    <a:latin typeface="Times New Roman" pitchFamily="18" charset="0"/>
                    <a:cs typeface="Times New Roman" pitchFamily="18" charset="0"/>
                  </a:rPr>
                  <a:t>10</a:t>
                </a:r>
                <a:r>
                  <a:rPr lang="en-ZA" sz="1100">
                    <a:latin typeface="Times New Roman" pitchFamily="18" charset="0"/>
                    <a:cs typeface="Times New Roman" pitchFamily="18" charset="0"/>
                  </a:rPr>
                  <a:t> counts (cfu/ml)</a:t>
                </a:r>
              </a:p>
              <a:p>
                <a:pPr marL="0" marR="0" indent="0" algn="ctr" defTabSz="914400" rtl="0" eaLnBrk="1" fontAlgn="auto" latinLnBrk="0" hangingPunct="1">
                  <a:lnSpc>
                    <a:spcPct val="100000"/>
                  </a:lnSpc>
                  <a:spcBef>
                    <a:spcPts val="0"/>
                  </a:spcBef>
                  <a:spcAft>
                    <a:spcPts val="0"/>
                  </a:spcAft>
                  <a:buClrTx/>
                  <a:buSzTx/>
                  <a:buFontTx/>
                  <a:buNone/>
                  <a:tabLst/>
                  <a:defRPr lang="en-ZA" sz="1000" b="1" i="0" u="none" strike="noStrike" kern="1200" baseline="0">
                    <a:solidFill>
                      <a:sysClr val="windowText" lastClr="000000"/>
                    </a:solidFill>
                    <a:latin typeface="+mn-lt"/>
                    <a:ea typeface="+mn-ea"/>
                    <a:cs typeface="+mn-cs"/>
                  </a:defRPr>
                </a:pPr>
                <a:endParaRPr lang="en-ZA" sz="600">
                  <a:latin typeface="Times New Roman" pitchFamily="18" charset="0"/>
                  <a:cs typeface="Times New Roman" pitchFamily="18" charset="0"/>
                </a:endParaRPr>
              </a:p>
            </c:rich>
          </c:tx>
          <c:layout>
            <c:manualLayout>
              <c:xMode val="edge"/>
              <c:yMode val="edge"/>
              <c:x val="1.6830459266239522E-2"/>
              <c:y val="0.33732989694912008"/>
            </c:manualLayout>
          </c:layout>
          <c:overlay val="0"/>
        </c:title>
        <c:numFmt formatCode="General" sourceLinked="1"/>
        <c:majorTickMark val="out"/>
        <c:minorTickMark val="none"/>
        <c:tickLblPos val="nextTo"/>
        <c:spPr>
          <a:noFill/>
        </c:spPr>
        <c:txPr>
          <a:bodyPr/>
          <a:lstStyle/>
          <a:p>
            <a:pPr>
              <a:defRPr lang="en-ZA"/>
            </a:pPr>
            <a:endParaRPr lang="en-US"/>
          </a:p>
        </c:txPr>
        <c:crossAx val="144057472"/>
        <c:crossesAt val="1"/>
        <c:crossBetween val="between"/>
        <c:majorUnit val="0.5"/>
        <c:minorUnit val="0.1"/>
      </c:valAx>
    </c:plotArea>
    <c:legend>
      <c:legendPos val="b"/>
      <c:legendEntry>
        <c:idx val="0"/>
        <c:txPr>
          <a:bodyPr/>
          <a:lstStyle/>
          <a:p>
            <a:pPr>
              <a:defRPr sz="800">
                <a:latin typeface="Arial Black" pitchFamily="34" charset="0"/>
              </a:defRPr>
            </a:pPr>
            <a:endParaRPr lang="en-US"/>
          </a:p>
        </c:txPr>
      </c:legendEntry>
      <c:legendEntry>
        <c:idx val="1"/>
        <c:txPr>
          <a:bodyPr/>
          <a:lstStyle/>
          <a:p>
            <a:pPr>
              <a:defRPr sz="800">
                <a:latin typeface="Arial Black" pitchFamily="34" charset="0"/>
              </a:defRPr>
            </a:pPr>
            <a:endParaRPr lang="en-US"/>
          </a:p>
        </c:txPr>
      </c:legendEntry>
      <c:legendEntry>
        <c:idx val="2"/>
        <c:txPr>
          <a:bodyPr/>
          <a:lstStyle/>
          <a:p>
            <a:pPr>
              <a:defRPr sz="800">
                <a:latin typeface="Arial Black" pitchFamily="34" charset="0"/>
              </a:defRPr>
            </a:pPr>
            <a:endParaRPr lang="en-US"/>
          </a:p>
        </c:txPr>
      </c:legendEntry>
      <c:layout>
        <c:manualLayout>
          <c:xMode val="edge"/>
          <c:yMode val="edge"/>
          <c:x val="0.34657327231378582"/>
          <c:y val="0.93329673326340423"/>
          <c:w val="0.65329813063308118"/>
          <c:h val="5.8520755293937757E-2"/>
        </c:manualLayout>
      </c:layout>
      <c:overlay val="0"/>
      <c:txPr>
        <a:bodyPr/>
        <a:lstStyle/>
        <a:p>
          <a:pPr>
            <a:defRPr lang="en-ZA"/>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ZA"/>
            </a:pPr>
            <a:r>
              <a:rPr lang="en-ZA" dirty="0" smtClean="0"/>
              <a:t>Non</a:t>
            </a:r>
            <a:r>
              <a:rPr lang="en-ZA" baseline="0" dirty="0" smtClean="0"/>
              <a:t> acid adapted</a:t>
            </a:r>
            <a:endParaRPr lang="en-ZA" dirty="0"/>
          </a:p>
        </c:rich>
      </c:tx>
      <c:layout>
        <c:manualLayout>
          <c:xMode val="edge"/>
          <c:yMode val="edge"/>
          <c:x val="0.41185304807402351"/>
          <c:y val="1.3566868638527367E-2"/>
        </c:manualLayout>
      </c:layout>
      <c:overlay val="1"/>
    </c:title>
    <c:autoTitleDeleted val="0"/>
    <c:plotArea>
      <c:layout>
        <c:manualLayout>
          <c:layoutTarget val="inner"/>
          <c:xMode val="edge"/>
          <c:yMode val="edge"/>
          <c:x val="0.38433666100592057"/>
          <c:y val="0.12813355496112969"/>
          <c:w val="0.60561544748996199"/>
          <c:h val="0.69466292177581457"/>
        </c:manualLayout>
      </c:layout>
      <c:lineChart>
        <c:grouping val="standard"/>
        <c:varyColors val="0"/>
        <c:ser>
          <c:idx val="0"/>
          <c:order val="0"/>
          <c:tx>
            <c:strRef>
              <c:f>'Goat milk LP'!$H$216</c:f>
              <c:strCache>
                <c:ptCount val="1"/>
                <c:pt idx="0">
                  <c:v>starter</c:v>
                </c:pt>
              </c:strCache>
            </c:strRef>
          </c:tx>
          <c:marker>
            <c:symbol val="diamond"/>
            <c:size val="5"/>
          </c:marker>
          <c:errBars>
            <c:errDir val="y"/>
            <c:errBarType val="both"/>
            <c:errValType val="cust"/>
            <c:noEndCap val="0"/>
            <c:plus>
              <c:numRef>
                <c:f>('Goat milk LP'!$F$183,'Goat milk LP'!$F$189,'Goat milk LP'!$F$195,'Goat milk LP'!$F$201)</c:f>
                <c:numCache>
                  <c:formatCode>General</c:formatCode>
                  <c:ptCount val="4"/>
                  <c:pt idx="0">
                    <c:v>0.14698651290350967</c:v>
                  </c:pt>
                  <c:pt idx="1">
                    <c:v>0.14788356542838788</c:v>
                  </c:pt>
                  <c:pt idx="2">
                    <c:v>0.18876530544585923</c:v>
                  </c:pt>
                  <c:pt idx="3">
                    <c:v>0.44125908552075926</c:v>
                  </c:pt>
                </c:numCache>
              </c:numRef>
            </c:plus>
            <c:minus>
              <c:numRef>
                <c:f>('Goat milk LP'!$F$183,'Goat milk LP'!$F$189,'Goat milk LP'!$F$195,'Goat milk LP'!$F$201)</c:f>
                <c:numCache>
                  <c:formatCode>General</c:formatCode>
                  <c:ptCount val="4"/>
                  <c:pt idx="0">
                    <c:v>0.14698651290350967</c:v>
                  </c:pt>
                  <c:pt idx="1">
                    <c:v>0.14788356542838788</c:v>
                  </c:pt>
                  <c:pt idx="2">
                    <c:v>0.18876530544585923</c:v>
                  </c:pt>
                  <c:pt idx="3">
                    <c:v>0.44125908552075926</c:v>
                  </c:pt>
                </c:numCache>
              </c:numRef>
            </c:minus>
          </c:errBars>
          <c:cat>
            <c:numRef>
              <c:f>('Goat milk LP'!$D$183,'Goat milk LP'!$D$190,'Goat milk LP'!$D$195,'Goat milk LP'!$D$201)</c:f>
              <c:numCache>
                <c:formatCode>General</c:formatCode>
                <c:ptCount val="4"/>
                <c:pt idx="0">
                  <c:v>0</c:v>
                </c:pt>
                <c:pt idx="1">
                  <c:v>2</c:v>
                </c:pt>
                <c:pt idx="2">
                  <c:v>4</c:v>
                </c:pt>
                <c:pt idx="3">
                  <c:v>6</c:v>
                </c:pt>
              </c:numCache>
            </c:numRef>
          </c:cat>
          <c:val>
            <c:numRef>
              <c:f>('Goat milk LP'!$E$184,'Goat milk LP'!$E$190,'Goat milk LP'!$E$196,'Goat milk LP'!$E$202)</c:f>
              <c:numCache>
                <c:formatCode>General</c:formatCode>
                <c:ptCount val="4"/>
                <c:pt idx="0">
                  <c:v>5.3571306166173089</c:v>
                </c:pt>
                <c:pt idx="1">
                  <c:v>5.1273383234034489</c:v>
                </c:pt>
                <c:pt idx="2">
                  <c:v>5.0202137298508598</c:v>
                </c:pt>
                <c:pt idx="3">
                  <c:v>5.0094776573791684</c:v>
                </c:pt>
              </c:numCache>
            </c:numRef>
          </c:val>
          <c:smooth val="0"/>
        </c:ser>
        <c:ser>
          <c:idx val="1"/>
          <c:order val="1"/>
          <c:tx>
            <c:strRef>
              <c:f>'Goat milk LP'!$H$217</c:f>
              <c:strCache>
                <c:ptCount val="1"/>
                <c:pt idx="0">
                  <c:v>starter + probiotic</c:v>
                </c:pt>
              </c:strCache>
            </c:strRef>
          </c:tx>
          <c:marker>
            <c:symbol val="square"/>
            <c:size val="4"/>
          </c:marker>
          <c:errBars>
            <c:errDir val="y"/>
            <c:errBarType val="both"/>
            <c:errValType val="cust"/>
            <c:noEndCap val="0"/>
            <c:plus>
              <c:numRef>
                <c:f>('Goat milk LP'!$F$185,'Goat milk LP'!$F$191,'Goat milk LP'!$F$197,'Goat milk LP'!$F$203)</c:f>
                <c:numCache>
                  <c:formatCode>General</c:formatCode>
                  <c:ptCount val="4"/>
                  <c:pt idx="0">
                    <c:v>0.16397328235698141</c:v>
                  </c:pt>
                  <c:pt idx="1">
                    <c:v>8.0656720131864562E-2</c:v>
                  </c:pt>
                  <c:pt idx="2">
                    <c:v>0.1474560513275899</c:v>
                  </c:pt>
                  <c:pt idx="3">
                    <c:v>0.32254759409211881</c:v>
                  </c:pt>
                </c:numCache>
              </c:numRef>
            </c:plus>
            <c:minus>
              <c:numRef>
                <c:f>('Goat milk LP'!$F$185,'Goat milk LP'!$F$191,'Goat milk LP'!$F$197,'Goat milk LP'!$F$203)</c:f>
                <c:numCache>
                  <c:formatCode>General</c:formatCode>
                  <c:ptCount val="4"/>
                  <c:pt idx="0">
                    <c:v>0.16397328235698141</c:v>
                  </c:pt>
                  <c:pt idx="1">
                    <c:v>8.0656720131864562E-2</c:v>
                  </c:pt>
                  <c:pt idx="2">
                    <c:v>0.1474560513275899</c:v>
                  </c:pt>
                  <c:pt idx="3">
                    <c:v>0.32254759409211881</c:v>
                  </c:pt>
                </c:numCache>
              </c:numRef>
            </c:minus>
          </c:errBars>
          <c:cat>
            <c:numRef>
              <c:f>('Goat milk LP'!$D$183,'Goat milk LP'!$D$190,'Goat milk LP'!$D$195,'Goat milk LP'!$D$201)</c:f>
              <c:numCache>
                <c:formatCode>General</c:formatCode>
                <c:ptCount val="4"/>
                <c:pt idx="0">
                  <c:v>0</c:v>
                </c:pt>
                <c:pt idx="1">
                  <c:v>2</c:v>
                </c:pt>
                <c:pt idx="2">
                  <c:v>4</c:v>
                </c:pt>
                <c:pt idx="3">
                  <c:v>6</c:v>
                </c:pt>
              </c:numCache>
            </c:numRef>
          </c:cat>
          <c:val>
            <c:numRef>
              <c:f>('Goat milk LP'!$E$186,'Goat milk LP'!$E$192,'Goat milk LP'!$E$198,'Goat milk LP'!$E$204)</c:f>
              <c:numCache>
                <c:formatCode>General</c:formatCode>
                <c:ptCount val="4"/>
                <c:pt idx="0">
                  <c:v>5.6156780552623173</c:v>
                </c:pt>
                <c:pt idx="1">
                  <c:v>5.0830156261407389</c:v>
                </c:pt>
                <c:pt idx="2">
                  <c:v>4.9620324988655744</c:v>
                </c:pt>
                <c:pt idx="3">
                  <c:v>4.9856914223444928</c:v>
                </c:pt>
              </c:numCache>
            </c:numRef>
          </c:val>
          <c:smooth val="0"/>
        </c:ser>
        <c:ser>
          <c:idx val="2"/>
          <c:order val="2"/>
          <c:tx>
            <c:strRef>
              <c:f>'Goat milk LP'!$H$218</c:f>
              <c:strCache>
                <c:ptCount val="1"/>
                <c:pt idx="0">
                  <c:v>Probiotic</c:v>
                </c:pt>
              </c:strCache>
            </c:strRef>
          </c:tx>
          <c:marker>
            <c:symbol val="triangle"/>
            <c:size val="5"/>
          </c:marker>
          <c:errBars>
            <c:errDir val="y"/>
            <c:errBarType val="both"/>
            <c:errValType val="cust"/>
            <c:noEndCap val="0"/>
            <c:plus>
              <c:numRef>
                <c:f>('Goat milk LP'!$F$187,'Goat milk LP'!$F$193,'Goat milk LP'!$F$199,'Goat milk LP'!$F$205)</c:f>
                <c:numCache>
                  <c:formatCode>General</c:formatCode>
                  <c:ptCount val="4"/>
                  <c:pt idx="0">
                    <c:v>0.44554586342938218</c:v>
                  </c:pt>
                  <c:pt idx="1">
                    <c:v>0.11597440777844793</c:v>
                  </c:pt>
                  <c:pt idx="2">
                    <c:v>0.18983012914265501</c:v>
                  </c:pt>
                  <c:pt idx="3">
                    <c:v>0.10744577797010919</c:v>
                  </c:pt>
                </c:numCache>
              </c:numRef>
            </c:plus>
            <c:minus>
              <c:numRef>
                <c:f>('Goat milk LP'!$F$187,'Goat milk LP'!$F$193,'Goat milk LP'!$F$199,'Goat milk LP'!$F$205)</c:f>
                <c:numCache>
                  <c:formatCode>General</c:formatCode>
                  <c:ptCount val="4"/>
                  <c:pt idx="0">
                    <c:v>0.44554586342938218</c:v>
                  </c:pt>
                  <c:pt idx="1">
                    <c:v>0.11597440777844793</c:v>
                  </c:pt>
                  <c:pt idx="2">
                    <c:v>0.18983012914265501</c:v>
                  </c:pt>
                  <c:pt idx="3">
                    <c:v>0.10744577797010919</c:v>
                  </c:pt>
                </c:numCache>
              </c:numRef>
            </c:minus>
          </c:errBars>
          <c:cat>
            <c:numRef>
              <c:f>('Goat milk LP'!$D$183,'Goat milk LP'!$D$190,'Goat milk LP'!$D$195,'Goat milk LP'!$D$201)</c:f>
              <c:numCache>
                <c:formatCode>General</c:formatCode>
                <c:ptCount val="4"/>
                <c:pt idx="0">
                  <c:v>0</c:v>
                </c:pt>
                <c:pt idx="1">
                  <c:v>2</c:v>
                </c:pt>
                <c:pt idx="2">
                  <c:v>4</c:v>
                </c:pt>
                <c:pt idx="3">
                  <c:v>6</c:v>
                </c:pt>
              </c:numCache>
            </c:numRef>
          </c:cat>
          <c:val>
            <c:numRef>
              <c:f>('Goat milk LP'!$E$188,'Goat milk LP'!$E$194,'Goat milk LP'!$E$200,'Goat milk LP'!$E$206)</c:f>
              <c:numCache>
                <c:formatCode>General</c:formatCode>
                <c:ptCount val="4"/>
                <c:pt idx="0">
                  <c:v>5.5896749575926421</c:v>
                </c:pt>
                <c:pt idx="1">
                  <c:v>5.6705337666072557</c:v>
                </c:pt>
                <c:pt idx="2">
                  <c:v>6.5880699850710682</c:v>
                </c:pt>
                <c:pt idx="3">
                  <c:v>6.5639022757004559</c:v>
                </c:pt>
              </c:numCache>
            </c:numRef>
          </c:val>
          <c:smooth val="0"/>
        </c:ser>
        <c:dLbls>
          <c:showLegendKey val="0"/>
          <c:showVal val="0"/>
          <c:showCatName val="0"/>
          <c:showSerName val="0"/>
          <c:showPercent val="0"/>
          <c:showBubbleSize val="0"/>
        </c:dLbls>
        <c:marker val="1"/>
        <c:smooth val="0"/>
        <c:axId val="144081280"/>
        <c:axId val="144083200"/>
      </c:lineChart>
      <c:catAx>
        <c:axId val="144081280"/>
        <c:scaling>
          <c:orientation val="minMax"/>
        </c:scaling>
        <c:delete val="0"/>
        <c:axPos val="b"/>
        <c:title>
          <c:tx>
            <c:rich>
              <a:bodyPr/>
              <a:lstStyle/>
              <a:p>
                <a:pPr>
                  <a:defRPr lang="en-ZA"/>
                </a:pPr>
                <a:r>
                  <a:rPr lang="en-ZA"/>
                  <a:t>Time (hours)</a:t>
                </a:r>
              </a:p>
            </c:rich>
          </c:tx>
          <c:layout>
            <c:manualLayout>
              <c:xMode val="edge"/>
              <c:yMode val="edge"/>
              <c:x val="0.70189697232389014"/>
              <c:y val="0.87582696290975282"/>
            </c:manualLayout>
          </c:layout>
          <c:overlay val="0"/>
        </c:title>
        <c:numFmt formatCode="General" sourceLinked="0"/>
        <c:majorTickMark val="out"/>
        <c:minorTickMark val="none"/>
        <c:tickLblPos val="nextTo"/>
        <c:txPr>
          <a:bodyPr/>
          <a:lstStyle/>
          <a:p>
            <a:pPr>
              <a:defRPr lang="en-ZA"/>
            </a:pPr>
            <a:endParaRPr lang="en-US"/>
          </a:p>
        </c:txPr>
        <c:crossAx val="144083200"/>
        <c:crosses val="autoZero"/>
        <c:auto val="1"/>
        <c:lblAlgn val="ctr"/>
        <c:lblOffset val="100"/>
        <c:tickLblSkip val="1"/>
        <c:noMultiLvlLbl val="0"/>
      </c:catAx>
      <c:valAx>
        <c:axId val="144083200"/>
        <c:scaling>
          <c:orientation val="minMax"/>
          <c:max val="7.5"/>
          <c:min val="4"/>
        </c:scaling>
        <c:delete val="0"/>
        <c:axPos val="l"/>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lang="en-ZA" sz="1000" b="1" i="0" u="none" strike="noStrike" kern="1200" baseline="0">
                    <a:solidFill>
                      <a:sysClr val="windowText" lastClr="000000"/>
                    </a:solidFill>
                    <a:latin typeface="+mn-lt"/>
                    <a:ea typeface="+mn-ea"/>
                    <a:cs typeface="+mn-cs"/>
                  </a:defRPr>
                </a:pPr>
                <a:r>
                  <a:rPr lang="en-ZA" sz="1050" dirty="0">
                    <a:latin typeface="Times New Roman" pitchFamily="18" charset="0"/>
                    <a:cs typeface="Times New Roman" pitchFamily="18" charset="0"/>
                  </a:rPr>
                  <a:t>log</a:t>
                </a:r>
                <a:r>
                  <a:rPr lang="en-ZA" sz="1050" baseline="-25000" dirty="0">
                    <a:latin typeface="Times New Roman" pitchFamily="18" charset="0"/>
                    <a:cs typeface="Times New Roman" pitchFamily="18" charset="0"/>
                  </a:rPr>
                  <a:t>10 </a:t>
                </a:r>
                <a:r>
                  <a:rPr lang="en-ZA" sz="1050" dirty="0">
                    <a:latin typeface="Times New Roman" pitchFamily="18" charset="0"/>
                    <a:cs typeface="Times New Roman" pitchFamily="18" charset="0"/>
                  </a:rPr>
                  <a:t>counts</a:t>
                </a:r>
                <a:r>
                  <a:rPr lang="en-ZA" sz="1050" baseline="-25000" dirty="0">
                    <a:latin typeface="Times New Roman" pitchFamily="18" charset="0"/>
                    <a:cs typeface="Times New Roman" pitchFamily="18" charset="0"/>
                  </a:rPr>
                  <a:t> </a:t>
                </a:r>
                <a:r>
                  <a:rPr lang="en-ZA" sz="1050" dirty="0">
                    <a:latin typeface="Times New Roman" pitchFamily="18" charset="0"/>
                    <a:cs typeface="Times New Roman" pitchFamily="18" charset="0"/>
                  </a:rPr>
                  <a:t>(cfu/ml)</a:t>
                </a:r>
              </a:p>
              <a:p>
                <a:pPr marL="0" marR="0" indent="0" algn="ctr" defTabSz="914400" rtl="0" eaLnBrk="1" fontAlgn="auto" latinLnBrk="0" hangingPunct="1">
                  <a:lnSpc>
                    <a:spcPct val="100000"/>
                  </a:lnSpc>
                  <a:spcBef>
                    <a:spcPts val="0"/>
                  </a:spcBef>
                  <a:spcAft>
                    <a:spcPts val="0"/>
                  </a:spcAft>
                  <a:buClrTx/>
                  <a:buSzTx/>
                  <a:buFontTx/>
                  <a:buNone/>
                  <a:tabLst/>
                  <a:defRPr lang="en-ZA" sz="1000" b="1" i="0" u="none" strike="noStrike" kern="1200" baseline="0">
                    <a:solidFill>
                      <a:sysClr val="windowText" lastClr="000000"/>
                    </a:solidFill>
                    <a:latin typeface="+mn-lt"/>
                    <a:ea typeface="+mn-ea"/>
                    <a:cs typeface="+mn-cs"/>
                  </a:defRPr>
                </a:pPr>
                <a:endParaRPr lang="en-ZA" sz="500" dirty="0">
                  <a:latin typeface="Times New Roman" pitchFamily="18" charset="0"/>
                  <a:cs typeface="Times New Roman" pitchFamily="18" charset="0"/>
                </a:endParaRPr>
              </a:p>
            </c:rich>
          </c:tx>
          <c:layout/>
          <c:overlay val="0"/>
        </c:title>
        <c:numFmt formatCode="General" sourceLinked="1"/>
        <c:majorTickMark val="out"/>
        <c:minorTickMark val="none"/>
        <c:tickLblPos val="nextTo"/>
        <c:spPr>
          <a:noFill/>
        </c:spPr>
        <c:txPr>
          <a:bodyPr/>
          <a:lstStyle/>
          <a:p>
            <a:pPr>
              <a:defRPr lang="en-ZA"/>
            </a:pPr>
            <a:endParaRPr lang="en-US"/>
          </a:p>
        </c:txPr>
        <c:crossAx val="144081280"/>
        <c:crossesAt val="1"/>
        <c:crossBetween val="between"/>
      </c:valAx>
    </c:plotArea>
    <c:legend>
      <c:legendPos val="b"/>
      <c:legendEntry>
        <c:idx val="0"/>
        <c:txPr>
          <a:bodyPr/>
          <a:lstStyle/>
          <a:p>
            <a:pPr>
              <a:defRPr b="1">
                <a:latin typeface="Arial Black" pitchFamily="34" charset="0"/>
              </a:defRPr>
            </a:pPr>
            <a:endParaRPr lang="en-US"/>
          </a:p>
        </c:txPr>
      </c:legendEntry>
      <c:legendEntry>
        <c:idx val="1"/>
        <c:txPr>
          <a:bodyPr/>
          <a:lstStyle/>
          <a:p>
            <a:pPr>
              <a:defRPr>
                <a:latin typeface="Arial Black" pitchFamily="34" charset="0"/>
              </a:defRPr>
            </a:pPr>
            <a:endParaRPr lang="en-US"/>
          </a:p>
        </c:txPr>
      </c:legendEntry>
      <c:legendEntry>
        <c:idx val="2"/>
        <c:txPr>
          <a:bodyPr/>
          <a:lstStyle/>
          <a:p>
            <a:pPr>
              <a:defRPr>
                <a:latin typeface="Arial Black" pitchFamily="34" charset="0"/>
              </a:defRPr>
            </a:pPr>
            <a:endParaRPr lang="en-US"/>
          </a:p>
        </c:txPr>
      </c:legendEntry>
      <c:layout>
        <c:manualLayout>
          <c:xMode val="edge"/>
          <c:yMode val="edge"/>
          <c:x val="3.5511927246179056E-5"/>
          <c:y val="0.94366702786448442"/>
          <c:w val="0.69989161584447213"/>
          <c:h val="5.6333063507248524E-2"/>
        </c:manualLayout>
      </c:layout>
      <c:overlay val="0"/>
      <c:txPr>
        <a:bodyPr/>
        <a:lstStyle/>
        <a:p>
          <a:pPr>
            <a:defRPr lang="en-ZA"/>
          </a:pPr>
          <a:endParaRPr lang="en-US"/>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ZA"/>
            </a:pPr>
            <a:r>
              <a:rPr lang="en-ZA" dirty="0" smtClean="0"/>
              <a:t>Acid adapted </a:t>
            </a:r>
            <a:endParaRPr lang="en-ZA" dirty="0"/>
          </a:p>
        </c:rich>
      </c:tx>
      <c:layout/>
      <c:overlay val="1"/>
    </c:title>
    <c:autoTitleDeleted val="0"/>
    <c:plotArea>
      <c:layout>
        <c:manualLayout>
          <c:layoutTarget val="inner"/>
          <c:xMode val="edge"/>
          <c:yMode val="edge"/>
          <c:x val="0.21517454777936526"/>
          <c:y val="8.8079639838309826E-2"/>
          <c:w val="0.68142916246166618"/>
          <c:h val="0.77883399391280361"/>
        </c:manualLayout>
      </c:layout>
      <c:lineChart>
        <c:grouping val="standard"/>
        <c:varyColors val="0"/>
        <c:ser>
          <c:idx val="0"/>
          <c:order val="0"/>
          <c:tx>
            <c:strRef>
              <c:f>'Goat milk LP'!$B$183</c:f>
              <c:strCache>
                <c:ptCount val="1"/>
                <c:pt idx="0">
                  <c:v>SAA</c:v>
                </c:pt>
              </c:strCache>
            </c:strRef>
          </c:tx>
          <c:marker>
            <c:symbol val="diamond"/>
            <c:size val="5"/>
          </c:marker>
          <c:errBars>
            <c:errDir val="y"/>
            <c:errBarType val="both"/>
            <c:errValType val="cust"/>
            <c:noEndCap val="0"/>
            <c:plus>
              <c:numRef>
                <c:f>('Goat milk LP'!$F$183,'Goat milk LP'!$F$189,'Goat milk LP'!$F$195,'Goat milk LP'!$F$201)</c:f>
                <c:numCache>
                  <c:formatCode>General</c:formatCode>
                  <c:ptCount val="4"/>
                  <c:pt idx="0">
                    <c:v>0.14698651290349476</c:v>
                  </c:pt>
                  <c:pt idx="1">
                    <c:v>0.14788356542838788</c:v>
                  </c:pt>
                  <c:pt idx="2">
                    <c:v>0.18876530544585937</c:v>
                  </c:pt>
                  <c:pt idx="3">
                    <c:v>0.14125908552076644</c:v>
                  </c:pt>
                </c:numCache>
              </c:numRef>
            </c:plus>
            <c:minus>
              <c:numRef>
                <c:f>('Goat milk LP'!$F$183,'Goat milk LP'!$F$189,'Goat milk LP'!$F$195,'Goat milk LP'!$F$201)</c:f>
                <c:numCache>
                  <c:formatCode>General</c:formatCode>
                  <c:ptCount val="4"/>
                  <c:pt idx="0">
                    <c:v>0.14698651290349476</c:v>
                  </c:pt>
                  <c:pt idx="1">
                    <c:v>0.14788356542838788</c:v>
                  </c:pt>
                  <c:pt idx="2">
                    <c:v>0.18876530544585937</c:v>
                  </c:pt>
                  <c:pt idx="3">
                    <c:v>0.14125908552076644</c:v>
                  </c:pt>
                </c:numCache>
              </c:numRef>
            </c:minus>
          </c:errBars>
          <c:cat>
            <c:numRef>
              <c:f>('Goat milk LP'!$D$183,'Goat milk LP'!$D$190,'Goat milk LP'!$D$195,'Goat milk LP'!$D$201)</c:f>
              <c:numCache>
                <c:formatCode>General</c:formatCode>
                <c:ptCount val="4"/>
                <c:pt idx="0">
                  <c:v>0</c:v>
                </c:pt>
                <c:pt idx="1">
                  <c:v>2</c:v>
                </c:pt>
                <c:pt idx="2">
                  <c:v>4</c:v>
                </c:pt>
                <c:pt idx="3">
                  <c:v>6</c:v>
                </c:pt>
              </c:numCache>
            </c:numRef>
          </c:cat>
          <c:val>
            <c:numRef>
              <c:f>('Goat milk LP'!$E$183,'Goat milk LP'!$E$189,'Goat milk LP'!$E$195,'Goat milk LP'!$E$201)</c:f>
              <c:numCache>
                <c:formatCode>General</c:formatCode>
                <c:ptCount val="4"/>
                <c:pt idx="0">
                  <c:v>5.6065452646383465</c:v>
                </c:pt>
                <c:pt idx="1">
                  <c:v>5.1778400289601807</c:v>
                </c:pt>
                <c:pt idx="2">
                  <c:v>5.5786939364620434</c:v>
                </c:pt>
                <c:pt idx="3">
                  <c:v>4.2154243311286228</c:v>
                </c:pt>
              </c:numCache>
            </c:numRef>
          </c:val>
          <c:smooth val="0"/>
        </c:ser>
        <c:ser>
          <c:idx val="1"/>
          <c:order val="1"/>
          <c:tx>
            <c:strRef>
              <c:f>'Goat milk LP'!$B$185</c:f>
              <c:strCache>
                <c:ptCount val="1"/>
                <c:pt idx="0">
                  <c:v>SPAA</c:v>
                </c:pt>
              </c:strCache>
            </c:strRef>
          </c:tx>
          <c:marker>
            <c:symbol val="square"/>
            <c:size val="4"/>
          </c:marker>
          <c:errBars>
            <c:errDir val="y"/>
            <c:errBarType val="both"/>
            <c:errValType val="cust"/>
            <c:noEndCap val="0"/>
            <c:plus>
              <c:numRef>
                <c:f>('Goat milk LP'!$F$185,'Goat milk LP'!$F$191,'Goat milk LP'!$F$197,'Goat milk LP'!$F$203)</c:f>
                <c:numCache>
                  <c:formatCode>General</c:formatCode>
                  <c:ptCount val="4"/>
                  <c:pt idx="0">
                    <c:v>0.16397328235696709</c:v>
                  </c:pt>
                  <c:pt idx="1">
                    <c:v>8.0656720131854195E-2</c:v>
                  </c:pt>
                  <c:pt idx="2">
                    <c:v>0.14745605132757891</c:v>
                  </c:pt>
                  <c:pt idx="3">
                    <c:v>0.32254759409211781</c:v>
                  </c:pt>
                </c:numCache>
              </c:numRef>
            </c:plus>
            <c:minus>
              <c:numRef>
                <c:f>('Goat milk LP'!$F$185,'Goat milk LP'!$F$191,'Goat milk LP'!$F$197,'Goat milk LP'!$F$203)</c:f>
                <c:numCache>
                  <c:formatCode>General</c:formatCode>
                  <c:ptCount val="4"/>
                  <c:pt idx="0">
                    <c:v>0.16397328235696709</c:v>
                  </c:pt>
                  <c:pt idx="1">
                    <c:v>8.0656720131854195E-2</c:v>
                  </c:pt>
                  <c:pt idx="2">
                    <c:v>0.14745605132757891</c:v>
                  </c:pt>
                  <c:pt idx="3">
                    <c:v>0.32254759409211781</c:v>
                  </c:pt>
                </c:numCache>
              </c:numRef>
            </c:minus>
          </c:errBars>
          <c:cat>
            <c:numRef>
              <c:f>('Goat milk LP'!$D$183,'Goat milk LP'!$D$190,'Goat milk LP'!$D$195,'Goat milk LP'!$D$201)</c:f>
              <c:numCache>
                <c:formatCode>General</c:formatCode>
                <c:ptCount val="4"/>
                <c:pt idx="0">
                  <c:v>0</c:v>
                </c:pt>
                <c:pt idx="1">
                  <c:v>2</c:v>
                </c:pt>
                <c:pt idx="2">
                  <c:v>4</c:v>
                </c:pt>
                <c:pt idx="3">
                  <c:v>6</c:v>
                </c:pt>
              </c:numCache>
            </c:numRef>
          </c:cat>
          <c:val>
            <c:numRef>
              <c:f>('Goat milk LP'!$E$185,'Goat milk LP'!$E$191,'Goat milk LP'!$E$197,'Goat milk LP'!$E$203)</c:f>
              <c:numCache>
                <c:formatCode>General</c:formatCode>
                <c:ptCount val="4"/>
                <c:pt idx="0">
                  <c:v>5.5206437133015713</c:v>
                </c:pt>
                <c:pt idx="1">
                  <c:v>4.6883148086795288</c:v>
                </c:pt>
                <c:pt idx="2">
                  <c:v>4.5068902830288424</c:v>
                </c:pt>
                <c:pt idx="3">
                  <c:v>4.065276830576785</c:v>
                </c:pt>
              </c:numCache>
            </c:numRef>
          </c:val>
          <c:smooth val="0"/>
        </c:ser>
        <c:ser>
          <c:idx val="2"/>
          <c:order val="2"/>
          <c:tx>
            <c:strRef>
              <c:f>'Goat milk LP'!$B$187</c:f>
              <c:strCache>
                <c:ptCount val="1"/>
                <c:pt idx="0">
                  <c:v>PAA</c:v>
                </c:pt>
              </c:strCache>
            </c:strRef>
          </c:tx>
          <c:marker>
            <c:symbol val="triangle"/>
            <c:size val="5"/>
          </c:marker>
          <c:errBars>
            <c:errDir val="y"/>
            <c:errBarType val="both"/>
            <c:errValType val="cust"/>
            <c:noEndCap val="0"/>
            <c:plus>
              <c:numRef>
                <c:f>('Goat milk LP'!$I$208,'Goat milk LP'!$F$193,'Goat milk LP'!$F$199,'Goat milk LP'!$F$205)</c:f>
                <c:numCache>
                  <c:formatCode>General</c:formatCode>
                  <c:ptCount val="4"/>
                  <c:pt idx="1">
                    <c:v>0.11597440777844814</c:v>
                  </c:pt>
                  <c:pt idx="2">
                    <c:v>0.18983012914265501</c:v>
                  </c:pt>
                  <c:pt idx="3">
                    <c:v>0.10744577797010932</c:v>
                  </c:pt>
                </c:numCache>
              </c:numRef>
            </c:plus>
            <c:minus>
              <c:numRef>
                <c:f>('Goat milk LP'!$I$208,'Goat milk LP'!$F$193,'Goat milk LP'!$F$199,'Goat milk LP'!$F$205)</c:f>
                <c:numCache>
                  <c:formatCode>General</c:formatCode>
                  <c:ptCount val="4"/>
                  <c:pt idx="1">
                    <c:v>0.11597440777844814</c:v>
                  </c:pt>
                  <c:pt idx="2">
                    <c:v>0.18983012914265501</c:v>
                  </c:pt>
                  <c:pt idx="3">
                    <c:v>0.10744577797010932</c:v>
                  </c:pt>
                </c:numCache>
              </c:numRef>
            </c:minus>
          </c:errBars>
          <c:cat>
            <c:numRef>
              <c:f>('Goat milk LP'!$D$183,'Goat milk LP'!$D$190,'Goat milk LP'!$D$195,'Goat milk LP'!$D$201)</c:f>
              <c:numCache>
                <c:formatCode>General</c:formatCode>
                <c:ptCount val="4"/>
                <c:pt idx="0">
                  <c:v>0</c:v>
                </c:pt>
                <c:pt idx="1">
                  <c:v>2</c:v>
                </c:pt>
                <c:pt idx="2">
                  <c:v>4</c:v>
                </c:pt>
                <c:pt idx="3">
                  <c:v>6</c:v>
                </c:pt>
              </c:numCache>
            </c:numRef>
          </c:cat>
          <c:val>
            <c:numRef>
              <c:f>('Goat milk LP'!$E$187,'Goat milk LP'!$E$193,'Goat milk LP'!$E$199,'Goat milk LP'!$E$205)</c:f>
              <c:numCache>
                <c:formatCode>General</c:formatCode>
                <c:ptCount val="4"/>
                <c:pt idx="0">
                  <c:v>5.4643300843243914</c:v>
                </c:pt>
                <c:pt idx="1">
                  <c:v>5.5912083395507031</c:v>
                </c:pt>
                <c:pt idx="2">
                  <c:v>6.5116331768483384</c:v>
                </c:pt>
                <c:pt idx="3">
                  <c:v>6.8004727486544221</c:v>
                </c:pt>
              </c:numCache>
            </c:numRef>
          </c:val>
          <c:smooth val="0"/>
        </c:ser>
        <c:dLbls>
          <c:showLegendKey val="0"/>
          <c:showVal val="0"/>
          <c:showCatName val="0"/>
          <c:showSerName val="0"/>
          <c:showPercent val="0"/>
          <c:showBubbleSize val="0"/>
        </c:dLbls>
        <c:marker val="1"/>
        <c:smooth val="0"/>
        <c:axId val="144108160"/>
        <c:axId val="144114432"/>
      </c:lineChart>
      <c:catAx>
        <c:axId val="144108160"/>
        <c:scaling>
          <c:orientation val="minMax"/>
        </c:scaling>
        <c:delete val="0"/>
        <c:axPos val="b"/>
        <c:title>
          <c:tx>
            <c:rich>
              <a:bodyPr/>
              <a:lstStyle/>
              <a:p>
                <a:pPr>
                  <a:defRPr lang="en-ZA"/>
                </a:pPr>
                <a:r>
                  <a:rPr lang="en-ZA" dirty="0" smtClean="0"/>
                  <a:t>Time </a:t>
                </a:r>
                <a:r>
                  <a:rPr lang="en-ZA" dirty="0"/>
                  <a:t>(hours)</a:t>
                </a:r>
              </a:p>
            </c:rich>
          </c:tx>
          <c:layout>
            <c:manualLayout>
              <c:xMode val="edge"/>
              <c:yMode val="edge"/>
              <c:x val="0.58665498777112246"/>
              <c:y val="0.93905153371261352"/>
            </c:manualLayout>
          </c:layout>
          <c:overlay val="0"/>
        </c:title>
        <c:numFmt formatCode="General" sourceLinked="0"/>
        <c:majorTickMark val="out"/>
        <c:minorTickMark val="none"/>
        <c:tickLblPos val="nextTo"/>
        <c:txPr>
          <a:bodyPr/>
          <a:lstStyle/>
          <a:p>
            <a:pPr>
              <a:defRPr lang="en-ZA"/>
            </a:pPr>
            <a:endParaRPr lang="en-US"/>
          </a:p>
        </c:txPr>
        <c:crossAx val="144114432"/>
        <c:crosses val="autoZero"/>
        <c:auto val="1"/>
        <c:lblAlgn val="ctr"/>
        <c:lblOffset val="100"/>
        <c:tickLblSkip val="1"/>
        <c:noMultiLvlLbl val="0"/>
      </c:catAx>
      <c:valAx>
        <c:axId val="144114432"/>
        <c:scaling>
          <c:orientation val="minMax"/>
          <c:max val="7.5"/>
          <c:min val="4"/>
        </c:scaling>
        <c:delete val="0"/>
        <c:axPos val="l"/>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lang="en-ZA" sz="1000" b="1" i="0" u="none" strike="noStrike" kern="1200" baseline="0">
                    <a:solidFill>
                      <a:sysClr val="windowText" lastClr="000000"/>
                    </a:solidFill>
                    <a:latin typeface="+mn-lt"/>
                    <a:ea typeface="+mn-ea"/>
                    <a:cs typeface="+mn-cs"/>
                  </a:defRPr>
                </a:pPr>
                <a:r>
                  <a:rPr lang="en-ZA" sz="1050">
                    <a:latin typeface="Times New Roman" pitchFamily="18" charset="0"/>
                    <a:cs typeface="Times New Roman" pitchFamily="18" charset="0"/>
                  </a:rPr>
                  <a:t>log</a:t>
                </a:r>
                <a:r>
                  <a:rPr lang="en-ZA" sz="1050" baseline="-25000">
                    <a:latin typeface="Times New Roman" pitchFamily="18" charset="0"/>
                    <a:cs typeface="Times New Roman" pitchFamily="18" charset="0"/>
                  </a:rPr>
                  <a:t>10 </a:t>
                </a:r>
                <a:r>
                  <a:rPr lang="en-ZA" sz="1050">
                    <a:latin typeface="Times New Roman" pitchFamily="18" charset="0"/>
                    <a:cs typeface="Times New Roman" pitchFamily="18" charset="0"/>
                  </a:rPr>
                  <a:t>counts</a:t>
                </a:r>
                <a:r>
                  <a:rPr lang="en-ZA" sz="1050" baseline="-25000">
                    <a:latin typeface="Times New Roman" pitchFamily="18" charset="0"/>
                    <a:cs typeface="Times New Roman" pitchFamily="18" charset="0"/>
                  </a:rPr>
                  <a:t> </a:t>
                </a:r>
                <a:r>
                  <a:rPr lang="en-ZA" sz="1050">
                    <a:latin typeface="Times New Roman" pitchFamily="18" charset="0"/>
                    <a:cs typeface="Times New Roman" pitchFamily="18" charset="0"/>
                  </a:rPr>
                  <a:t>(cfu/ml)</a:t>
                </a:r>
              </a:p>
              <a:p>
                <a:pPr marL="0" marR="0" indent="0" algn="ctr" defTabSz="914400" rtl="0" eaLnBrk="1" fontAlgn="auto" latinLnBrk="0" hangingPunct="1">
                  <a:lnSpc>
                    <a:spcPct val="100000"/>
                  </a:lnSpc>
                  <a:spcBef>
                    <a:spcPts val="0"/>
                  </a:spcBef>
                  <a:spcAft>
                    <a:spcPts val="0"/>
                  </a:spcAft>
                  <a:buClrTx/>
                  <a:buSzTx/>
                  <a:buFontTx/>
                  <a:buNone/>
                  <a:tabLst/>
                  <a:defRPr lang="en-ZA" sz="1000" b="1" i="0" u="none" strike="noStrike" kern="1200" baseline="0">
                    <a:solidFill>
                      <a:sysClr val="windowText" lastClr="000000"/>
                    </a:solidFill>
                    <a:latin typeface="+mn-lt"/>
                    <a:ea typeface="+mn-ea"/>
                    <a:cs typeface="+mn-cs"/>
                  </a:defRPr>
                </a:pPr>
                <a:endParaRPr lang="en-ZA" sz="500">
                  <a:latin typeface="Times New Roman" pitchFamily="18" charset="0"/>
                  <a:cs typeface="Times New Roman" pitchFamily="18" charset="0"/>
                </a:endParaRPr>
              </a:p>
            </c:rich>
          </c:tx>
          <c:layout>
            <c:manualLayout>
              <c:xMode val="edge"/>
              <c:yMode val="edge"/>
              <c:x val="7.3980234609031817E-2"/>
              <c:y val="0.34412906727081366"/>
            </c:manualLayout>
          </c:layout>
          <c:overlay val="0"/>
        </c:title>
        <c:numFmt formatCode="General" sourceLinked="1"/>
        <c:majorTickMark val="out"/>
        <c:minorTickMark val="none"/>
        <c:tickLblPos val="nextTo"/>
        <c:spPr>
          <a:noFill/>
        </c:spPr>
        <c:txPr>
          <a:bodyPr/>
          <a:lstStyle/>
          <a:p>
            <a:pPr>
              <a:defRPr lang="en-ZA"/>
            </a:pPr>
            <a:endParaRPr lang="en-US"/>
          </a:p>
        </c:txPr>
        <c:crossAx val="144108160"/>
        <c:crossesAt val="1"/>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6EBEBE-37AC-4EDC-B8CF-E4E3B31CC5D1}" type="datetimeFigureOut">
              <a:rPr lang="en-US" smtClean="0"/>
              <a:pPr/>
              <a:t>02-Dec-18</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3D52CC-EF55-46CB-BC3C-125A472D60F0}" type="slidenum">
              <a:rPr lang="en-ZA" smtClean="0"/>
              <a:pPr/>
              <a:t>‹#›</a:t>
            </a:fld>
            <a:endParaRPr lang="en-ZA"/>
          </a:p>
        </p:txBody>
      </p:sp>
    </p:spTree>
    <p:extLst>
      <p:ext uri="{BB962C8B-B14F-4D97-AF65-F5344CB8AC3E}">
        <p14:creationId xmlns:p14="http://schemas.microsoft.com/office/powerpoint/2010/main" val="1967774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3D52CC-EF55-46CB-BC3C-125A472D60F0}" type="slidenum">
              <a:rPr lang="en-ZA" smtClean="0"/>
              <a:pPr/>
              <a:t>1</a:t>
            </a:fld>
            <a:endParaRPr lang="en-ZA"/>
          </a:p>
        </p:txBody>
      </p:sp>
    </p:spTree>
    <p:extLst>
      <p:ext uri="{BB962C8B-B14F-4D97-AF65-F5344CB8AC3E}">
        <p14:creationId xmlns:p14="http://schemas.microsoft.com/office/powerpoint/2010/main" val="2654352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003D52CC-EF55-46CB-BC3C-125A472D60F0}" type="slidenum">
              <a:rPr lang="en-ZA" smtClean="0"/>
              <a:pPr/>
              <a:t>5</a:t>
            </a:fld>
            <a:endParaRPr lang="en-Z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5.gi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014B6128-C487-446C-B740-8665E796F9CD}" type="datetimeFigureOut">
              <a:rPr lang="en-US" smtClean="0"/>
              <a:pPr/>
              <a:t>02-Dec-18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86E7CA8-411F-4786-9681-061032D01121}" type="slidenum">
              <a:rPr lang="en-ZA" smtClean="0"/>
              <a:pPr/>
              <a:t>‹#›</a:t>
            </a:fld>
            <a:endParaRPr lang="en-Z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14B6128-C487-446C-B740-8665E796F9CD}" type="datetimeFigureOut">
              <a:rPr lang="en-US" smtClean="0"/>
              <a:pPr/>
              <a:t>02-Dec-18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86E7CA8-411F-4786-9681-061032D01121}" type="slidenum">
              <a:rPr lang="en-ZA" smtClean="0"/>
              <a:pPr/>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14B6128-C487-446C-B740-8665E796F9CD}" type="datetimeFigureOut">
              <a:rPr lang="en-US" smtClean="0"/>
              <a:pPr/>
              <a:t>02-Dec-18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86E7CA8-411F-4786-9681-061032D01121}" type="slidenum">
              <a:rPr lang="en-ZA" smtClean="0"/>
              <a:pPr/>
              <a:t>‹#›</a:t>
            </a:fld>
            <a:endParaRPr lang="en-Z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B027EFE7-48ED-4208-AAD7-C6176B509225}" type="datetimeFigureOut">
              <a:rPr lang="en-US" smtClean="0"/>
              <a:pPr/>
              <a:t>02-Dec-18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830785B-7AC4-48EB-8A0B-A73DCCD63890}" type="slidenum">
              <a:rPr lang="en-ZA" smtClean="0"/>
              <a:pPr/>
              <a:t>‹#›</a:t>
            </a:fld>
            <a:endParaRPr lang="en-Z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B027EFE7-48ED-4208-AAD7-C6176B509225}" type="datetimeFigureOut">
              <a:rPr lang="en-US" smtClean="0"/>
              <a:pPr/>
              <a:t>02-Dec-18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830785B-7AC4-48EB-8A0B-A73DCCD63890}" type="slidenum">
              <a:rPr lang="en-ZA" smtClean="0"/>
              <a:pPr/>
              <a:t>‹#›</a:t>
            </a:fld>
            <a:endParaRPr lang="en-Z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27EFE7-48ED-4208-AAD7-C6176B509225}" type="datetimeFigureOut">
              <a:rPr lang="en-US" smtClean="0"/>
              <a:pPr/>
              <a:t>02-Dec-18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830785B-7AC4-48EB-8A0B-A73DCCD63890}" type="slidenum">
              <a:rPr lang="en-ZA" smtClean="0"/>
              <a:pPr/>
              <a:t>‹#›</a:t>
            </a:fld>
            <a:endParaRPr lang="en-ZA"/>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B027EFE7-48ED-4208-AAD7-C6176B509225}" type="datetimeFigureOut">
              <a:rPr lang="en-US" smtClean="0"/>
              <a:pPr/>
              <a:t>02-Dec-18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830785B-7AC4-48EB-8A0B-A73DCCD63890}" type="slidenum">
              <a:rPr lang="en-ZA" smtClean="0"/>
              <a:pPr/>
              <a:t>‹#›</a:t>
            </a:fld>
            <a:endParaRPr lang="en-ZA"/>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B027EFE7-48ED-4208-AAD7-C6176B509225}" type="datetimeFigureOut">
              <a:rPr lang="en-US" smtClean="0"/>
              <a:pPr/>
              <a:t>02-Dec-18</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7830785B-7AC4-48EB-8A0B-A73DCCD63890}" type="slidenum">
              <a:rPr lang="en-ZA" smtClean="0"/>
              <a:pPr/>
              <a:t>‹#›</a:t>
            </a:fld>
            <a:endParaRPr lang="en-ZA"/>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B027EFE7-48ED-4208-AAD7-C6176B509225}" type="datetimeFigureOut">
              <a:rPr lang="en-US" smtClean="0"/>
              <a:pPr/>
              <a:t>02-Dec-18</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7830785B-7AC4-48EB-8A0B-A73DCCD63890}" type="slidenum">
              <a:rPr lang="en-ZA" smtClean="0"/>
              <a:pPr/>
              <a:t>‹#›</a:t>
            </a:fld>
            <a:endParaRPr lang="en-ZA"/>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27EFE7-48ED-4208-AAD7-C6176B509225}" type="datetimeFigureOut">
              <a:rPr lang="en-US" smtClean="0"/>
              <a:pPr/>
              <a:t>02-Dec-18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830785B-7AC4-48EB-8A0B-A73DCCD63890}" type="slidenum">
              <a:rPr lang="en-ZA" smtClean="0"/>
              <a:pPr/>
              <a:t>‹#›</a:t>
            </a:fld>
            <a:endParaRPr lang="en-Z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14B6128-C487-446C-B740-8665E796F9CD}" type="datetimeFigureOut">
              <a:rPr lang="en-US" smtClean="0"/>
              <a:pPr/>
              <a:t>02-Dec-18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86E7CA8-411F-4786-9681-061032D01121}" type="slidenum">
              <a:rPr lang="en-ZA" smtClean="0"/>
              <a:pPr/>
              <a:t>‹#›</a:t>
            </a:fld>
            <a:endParaRPr lang="en-Z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27EFE7-48ED-4208-AAD7-C6176B509225}" type="datetimeFigureOut">
              <a:rPr lang="en-US" smtClean="0"/>
              <a:pPr/>
              <a:t>02-Dec-18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830785B-7AC4-48EB-8A0B-A73DCCD63890}" type="slidenum">
              <a:rPr lang="en-ZA" smtClean="0"/>
              <a:pPr/>
              <a:t>‹#›</a:t>
            </a:fld>
            <a:endParaRPr lang="en-ZA"/>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B027EFE7-48ED-4208-AAD7-C6176B509225}" type="datetimeFigureOut">
              <a:rPr lang="en-US" smtClean="0"/>
              <a:pPr/>
              <a:t>02-Dec-18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830785B-7AC4-48EB-8A0B-A73DCCD63890}" type="slidenum">
              <a:rPr lang="en-ZA" smtClean="0"/>
              <a:pPr/>
              <a:t>‹#›</a:t>
            </a:fld>
            <a:endParaRPr lang="en-ZA"/>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B027EFE7-48ED-4208-AAD7-C6176B509225}" type="datetimeFigureOut">
              <a:rPr lang="en-US" smtClean="0"/>
              <a:pPr/>
              <a:t>02-Dec-18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830785B-7AC4-48EB-8A0B-A73DCCD63890}" type="slidenum">
              <a:rPr lang="en-ZA" smtClean="0"/>
              <a:pPr/>
              <a:t>‹#›</a:t>
            </a:fld>
            <a:endParaRPr lang="en-ZA"/>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B00B8F2F-595D-4B27-8390-9A251AB7C302}" type="datetimeFigureOut">
              <a:rPr lang="en-US" smtClean="0"/>
              <a:pPr/>
              <a:t>02-Dec-18</a:t>
            </a:fld>
            <a:endParaRPr lang="en-ZA"/>
          </a:p>
        </p:txBody>
      </p:sp>
      <p:sp>
        <p:nvSpPr>
          <p:cNvPr id="20" name="Footer Placeholder 19"/>
          <p:cNvSpPr>
            <a:spLocks noGrp="1"/>
          </p:cNvSpPr>
          <p:nvPr>
            <p:ph type="ftr" sz="quarter" idx="11"/>
          </p:nvPr>
        </p:nvSpPr>
        <p:spPr/>
        <p:txBody>
          <a:bodyPr/>
          <a:lstStyle>
            <a:extLst/>
          </a:lstStyle>
          <a:p>
            <a:endParaRPr lang="en-ZA"/>
          </a:p>
        </p:txBody>
      </p:sp>
      <p:sp>
        <p:nvSpPr>
          <p:cNvPr id="10" name="Slide Number Placeholder 9"/>
          <p:cNvSpPr>
            <a:spLocks noGrp="1"/>
          </p:cNvSpPr>
          <p:nvPr>
            <p:ph type="sldNum" sz="quarter" idx="12"/>
          </p:nvPr>
        </p:nvSpPr>
        <p:spPr/>
        <p:txBody>
          <a:bodyPr/>
          <a:lstStyle>
            <a:extLst/>
          </a:lstStyle>
          <a:p>
            <a:fld id="{D8D50D31-6250-41CF-B3CE-2F491A827EB3}" type="slidenum">
              <a:rPr lang="en-ZA" smtClean="0"/>
              <a:pPr/>
              <a:t>‹#›</a:t>
            </a:fld>
            <a:endParaRPr lang="en-ZA"/>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027EFE7-48ED-4208-AAD7-C6176B509225}" type="datetimeFigureOut">
              <a:rPr lang="en-US" smtClean="0"/>
              <a:pPr/>
              <a:t>02-Dec-18</a:t>
            </a:fld>
            <a:endParaRPr lang="en-ZA"/>
          </a:p>
        </p:txBody>
      </p:sp>
      <p:sp>
        <p:nvSpPr>
          <p:cNvPr id="5" name="Footer Placeholder 4"/>
          <p:cNvSpPr>
            <a:spLocks noGrp="1"/>
          </p:cNvSpPr>
          <p:nvPr>
            <p:ph type="ftr" sz="quarter" idx="11"/>
          </p:nvPr>
        </p:nvSpPr>
        <p:spPr/>
        <p:txBody>
          <a:bodyPr/>
          <a:lstStyle>
            <a:extLst/>
          </a:lstStyle>
          <a:p>
            <a:endParaRPr lang="en-ZA"/>
          </a:p>
        </p:txBody>
      </p:sp>
      <p:sp>
        <p:nvSpPr>
          <p:cNvPr id="6" name="Slide Number Placeholder 5"/>
          <p:cNvSpPr>
            <a:spLocks noGrp="1"/>
          </p:cNvSpPr>
          <p:nvPr>
            <p:ph type="sldNum" sz="quarter" idx="12"/>
          </p:nvPr>
        </p:nvSpPr>
        <p:spPr/>
        <p:txBody>
          <a:bodyPr/>
          <a:lstStyle>
            <a:extLst/>
          </a:lstStyle>
          <a:p>
            <a:fld id="{7830785B-7AC4-48EB-8A0B-A73DCCD63890}" type="slidenum">
              <a:rPr lang="en-ZA" smtClean="0"/>
              <a:pPr/>
              <a:t>‹#›</a:t>
            </a:fld>
            <a:endParaRPr lang="en-ZA"/>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00B8F2F-595D-4B27-8390-9A251AB7C302}" type="datetimeFigureOut">
              <a:rPr lang="en-US" smtClean="0"/>
              <a:pPr/>
              <a:t>02-Dec-18</a:t>
            </a:fld>
            <a:endParaRPr lang="en-ZA"/>
          </a:p>
        </p:txBody>
      </p:sp>
      <p:sp>
        <p:nvSpPr>
          <p:cNvPr id="5" name="Footer Placeholder 4"/>
          <p:cNvSpPr>
            <a:spLocks noGrp="1"/>
          </p:cNvSpPr>
          <p:nvPr>
            <p:ph type="ftr" sz="quarter" idx="11"/>
          </p:nvPr>
        </p:nvSpPr>
        <p:spPr/>
        <p:txBody>
          <a:bodyPr/>
          <a:lstStyle>
            <a:extLst/>
          </a:lstStyle>
          <a:p>
            <a:endParaRPr lang="en-ZA"/>
          </a:p>
        </p:txBody>
      </p:sp>
      <p:sp>
        <p:nvSpPr>
          <p:cNvPr id="6" name="Slide Number Placeholder 5"/>
          <p:cNvSpPr>
            <a:spLocks noGrp="1"/>
          </p:cNvSpPr>
          <p:nvPr>
            <p:ph type="sldNum" sz="quarter" idx="12"/>
          </p:nvPr>
        </p:nvSpPr>
        <p:spPr/>
        <p:txBody>
          <a:bodyPr/>
          <a:lstStyle>
            <a:extLst/>
          </a:lstStyle>
          <a:p>
            <a:fld id="{D8D50D31-6250-41CF-B3CE-2F491A827EB3}" type="slidenum">
              <a:rPr lang="en-ZA" smtClean="0"/>
              <a:pPr/>
              <a:t>‹#›</a:t>
            </a:fld>
            <a:endParaRPr lang="en-ZA"/>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00B8F2F-595D-4B27-8390-9A251AB7C302}" type="datetimeFigureOut">
              <a:rPr lang="en-US" smtClean="0"/>
              <a:pPr/>
              <a:t>02-Dec-18</a:t>
            </a:fld>
            <a:endParaRPr lang="en-ZA"/>
          </a:p>
        </p:txBody>
      </p:sp>
      <p:sp>
        <p:nvSpPr>
          <p:cNvPr id="6" name="Footer Placeholder 5"/>
          <p:cNvSpPr>
            <a:spLocks noGrp="1"/>
          </p:cNvSpPr>
          <p:nvPr>
            <p:ph type="ftr" sz="quarter" idx="11"/>
          </p:nvPr>
        </p:nvSpPr>
        <p:spPr/>
        <p:txBody>
          <a:bodyPr/>
          <a:lstStyle>
            <a:extLst/>
          </a:lstStyle>
          <a:p>
            <a:endParaRPr lang="en-ZA"/>
          </a:p>
        </p:txBody>
      </p:sp>
      <p:sp>
        <p:nvSpPr>
          <p:cNvPr id="7" name="Slide Number Placeholder 6"/>
          <p:cNvSpPr>
            <a:spLocks noGrp="1"/>
          </p:cNvSpPr>
          <p:nvPr>
            <p:ph type="sldNum" sz="quarter" idx="12"/>
          </p:nvPr>
        </p:nvSpPr>
        <p:spPr/>
        <p:txBody>
          <a:bodyPr/>
          <a:lstStyle>
            <a:extLst/>
          </a:lstStyle>
          <a:p>
            <a:fld id="{D8D50D31-6250-41CF-B3CE-2F491A827EB3}" type="slidenum">
              <a:rPr lang="en-ZA" smtClean="0"/>
              <a:pPr/>
              <a:t>‹#›</a:t>
            </a:fld>
            <a:endParaRPr lang="en-ZA"/>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00B8F2F-595D-4B27-8390-9A251AB7C302}" type="datetimeFigureOut">
              <a:rPr lang="en-US" smtClean="0"/>
              <a:pPr/>
              <a:t>02-Dec-18</a:t>
            </a:fld>
            <a:endParaRPr lang="en-ZA"/>
          </a:p>
        </p:txBody>
      </p:sp>
      <p:sp>
        <p:nvSpPr>
          <p:cNvPr id="8" name="Footer Placeholder 7"/>
          <p:cNvSpPr>
            <a:spLocks noGrp="1"/>
          </p:cNvSpPr>
          <p:nvPr>
            <p:ph type="ftr" sz="quarter" idx="11"/>
          </p:nvPr>
        </p:nvSpPr>
        <p:spPr/>
        <p:txBody>
          <a:bodyPr/>
          <a:lstStyle>
            <a:extLst/>
          </a:lstStyle>
          <a:p>
            <a:endParaRPr lang="en-ZA"/>
          </a:p>
        </p:txBody>
      </p:sp>
      <p:sp>
        <p:nvSpPr>
          <p:cNvPr id="9" name="Slide Number Placeholder 8"/>
          <p:cNvSpPr>
            <a:spLocks noGrp="1"/>
          </p:cNvSpPr>
          <p:nvPr>
            <p:ph type="sldNum" sz="quarter" idx="12"/>
          </p:nvPr>
        </p:nvSpPr>
        <p:spPr/>
        <p:txBody>
          <a:bodyPr/>
          <a:lstStyle>
            <a:extLst/>
          </a:lstStyle>
          <a:p>
            <a:fld id="{D8D50D31-6250-41CF-B3CE-2F491A827EB3}" type="slidenum">
              <a:rPr lang="en-ZA" smtClean="0"/>
              <a:pPr/>
              <a:t>‹#›</a:t>
            </a:fld>
            <a:endParaRPr lang="en-ZA"/>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00B8F2F-595D-4B27-8390-9A251AB7C302}" type="datetimeFigureOut">
              <a:rPr lang="en-US" smtClean="0"/>
              <a:pPr/>
              <a:t>02-Dec-18</a:t>
            </a:fld>
            <a:endParaRPr lang="en-ZA"/>
          </a:p>
        </p:txBody>
      </p:sp>
      <p:sp>
        <p:nvSpPr>
          <p:cNvPr id="4" name="Footer Placeholder 3"/>
          <p:cNvSpPr>
            <a:spLocks noGrp="1"/>
          </p:cNvSpPr>
          <p:nvPr>
            <p:ph type="ftr" sz="quarter" idx="11"/>
          </p:nvPr>
        </p:nvSpPr>
        <p:spPr/>
        <p:txBody>
          <a:bodyPr/>
          <a:lstStyle>
            <a:extLst/>
          </a:lstStyle>
          <a:p>
            <a:endParaRPr lang="en-ZA"/>
          </a:p>
        </p:txBody>
      </p:sp>
      <p:sp>
        <p:nvSpPr>
          <p:cNvPr id="5" name="Slide Number Placeholder 4"/>
          <p:cNvSpPr>
            <a:spLocks noGrp="1"/>
          </p:cNvSpPr>
          <p:nvPr>
            <p:ph type="sldNum" sz="quarter" idx="12"/>
          </p:nvPr>
        </p:nvSpPr>
        <p:spPr/>
        <p:txBody>
          <a:bodyPr/>
          <a:lstStyle>
            <a:extLst/>
          </a:lstStyle>
          <a:p>
            <a:fld id="{D8D50D31-6250-41CF-B3CE-2F491A827EB3}" type="slidenum">
              <a:rPr lang="en-ZA" smtClean="0"/>
              <a:pPr/>
              <a:t>‹#›</a:t>
            </a:fld>
            <a:endParaRPr lang="en-ZA"/>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47C9B81F-C347-4BEF-BFDF-29C42F48304A}" type="datetimeFigureOut">
              <a:rPr lang="en-US" smtClean="0"/>
              <a:pPr/>
              <a:t>02-Dec-18</a:t>
            </a:fld>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pic>
        <p:nvPicPr>
          <p:cNvPr id="7" name="Picture 6" descr="http://asymptotia.com/wp-images/2008/08/e_coli.jpg"/>
          <p:cNvPicPr/>
          <p:nvPr userDrawn="1"/>
        </p:nvPicPr>
        <p:blipFill>
          <a:blip r:embed="rId2" cstate="print">
            <a:lum bright="78000" contrast="-76000"/>
            <a:extLst>
              <a:ext uri="{28A0092B-C50C-407E-A947-70E740481C1C}">
                <a14:useLocalDpi xmlns:a14="http://schemas.microsoft.com/office/drawing/2010/main" val="0"/>
              </a:ext>
            </a:extLst>
          </a:blip>
          <a:srcRect/>
          <a:stretch>
            <a:fillRect/>
          </a:stretch>
        </p:blipFill>
        <p:spPr bwMode="auto">
          <a:xfrm>
            <a:off x="1000100" y="0"/>
            <a:ext cx="8143900" cy="6858000"/>
          </a:xfrm>
          <a:prstGeom prst="rect">
            <a:avLst/>
          </a:prstGeom>
          <a:noFill/>
          <a:ln>
            <a:noFill/>
          </a:ln>
        </p:spPr>
      </p:pic>
      <p:pic>
        <p:nvPicPr>
          <p:cNvPr id="8" name="Picture 6" descr="http://t2.gstatic.com/images?q=tbn:ANd9GcSNtDChPbg6UYk8JjlOgQYF6rE7vapz2ExqtX_t6vcxwHO1BD0N"/>
          <p:cNvPicPr>
            <a:picLocks noChangeAspect="1" noChangeArrowheads="1"/>
          </p:cNvPicPr>
          <p:nvPr userDrawn="1"/>
        </p:nvPicPr>
        <p:blipFill>
          <a:blip r:embed="rId3" cstate="print"/>
          <a:srcRect/>
          <a:stretch>
            <a:fillRect/>
          </a:stretch>
        </p:blipFill>
        <p:spPr bwMode="auto">
          <a:xfrm>
            <a:off x="5072002" y="6357958"/>
            <a:ext cx="4071998" cy="500042"/>
          </a:xfrm>
          <a:prstGeom prst="rect">
            <a:avLst/>
          </a:prstGeom>
          <a:noFill/>
        </p:spPr>
      </p:pic>
      <p:pic>
        <p:nvPicPr>
          <p:cNvPr id="9" name="Picture 4" descr="http://web.up.ac.za/sitefiles/Image/48/2055/voedelwetenskappe.jpg.gif"/>
          <p:cNvPicPr>
            <a:picLocks noChangeAspect="1" noChangeArrowheads="1"/>
          </p:cNvPicPr>
          <p:nvPr userDrawn="1"/>
        </p:nvPicPr>
        <p:blipFill>
          <a:blip r:embed="rId4" cstate="print"/>
          <a:srcRect/>
          <a:stretch>
            <a:fillRect/>
          </a:stretch>
        </p:blipFill>
        <p:spPr bwMode="auto">
          <a:xfrm>
            <a:off x="642910" y="5929306"/>
            <a:ext cx="1714512" cy="928694"/>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4B6128-C487-446C-B740-8665E796F9CD}" type="datetimeFigureOut">
              <a:rPr lang="en-US" smtClean="0"/>
              <a:pPr/>
              <a:t>02-Dec-18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86E7CA8-411F-4786-9681-061032D01121}" type="slidenum">
              <a:rPr lang="en-ZA" smtClean="0"/>
              <a:pPr/>
              <a:t>‹#›</a:t>
            </a:fld>
            <a:endParaRPr lang="en-ZA"/>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00B8F2F-595D-4B27-8390-9A251AB7C302}" type="datetimeFigureOut">
              <a:rPr lang="en-US" smtClean="0"/>
              <a:pPr/>
              <a:t>02-Dec-18</a:t>
            </a:fld>
            <a:endParaRPr lang="en-ZA"/>
          </a:p>
        </p:txBody>
      </p:sp>
      <p:sp>
        <p:nvSpPr>
          <p:cNvPr id="6" name="Footer Placeholder 5"/>
          <p:cNvSpPr>
            <a:spLocks noGrp="1"/>
          </p:cNvSpPr>
          <p:nvPr>
            <p:ph type="ftr" sz="quarter" idx="11"/>
          </p:nvPr>
        </p:nvSpPr>
        <p:spPr/>
        <p:txBody>
          <a:bodyPr/>
          <a:lstStyle>
            <a:extLst/>
          </a:lstStyle>
          <a:p>
            <a:endParaRPr lang="en-ZA"/>
          </a:p>
        </p:txBody>
      </p:sp>
      <p:sp>
        <p:nvSpPr>
          <p:cNvPr id="7" name="Slide Number Placeholder 6"/>
          <p:cNvSpPr>
            <a:spLocks noGrp="1"/>
          </p:cNvSpPr>
          <p:nvPr>
            <p:ph type="sldNum" sz="quarter" idx="12"/>
          </p:nvPr>
        </p:nvSpPr>
        <p:spPr/>
        <p:txBody>
          <a:bodyPr/>
          <a:lstStyle>
            <a:extLst/>
          </a:lstStyle>
          <a:p>
            <a:fld id="{D8D50D31-6250-41CF-B3CE-2F491A827EB3}" type="slidenum">
              <a:rPr lang="en-ZA" smtClean="0"/>
              <a:pPr/>
              <a:t>‹#›</a:t>
            </a:fld>
            <a:endParaRPr lang="en-ZA"/>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B00B8F2F-595D-4B27-8390-9A251AB7C302}" type="datetimeFigureOut">
              <a:rPr lang="en-US" smtClean="0"/>
              <a:pPr/>
              <a:t>02-Dec-18</a:t>
            </a:fld>
            <a:endParaRPr lang="en-ZA"/>
          </a:p>
        </p:txBody>
      </p:sp>
      <p:sp>
        <p:nvSpPr>
          <p:cNvPr id="6" name="Footer Placeholder 5"/>
          <p:cNvSpPr>
            <a:spLocks noGrp="1"/>
          </p:cNvSpPr>
          <p:nvPr>
            <p:ph type="ftr" sz="quarter" idx="11"/>
          </p:nvPr>
        </p:nvSpPr>
        <p:spPr/>
        <p:txBody>
          <a:bodyPr/>
          <a:lstStyle>
            <a:extLst/>
          </a:lstStyle>
          <a:p>
            <a:endParaRPr lang="en-ZA"/>
          </a:p>
        </p:txBody>
      </p:sp>
      <p:sp>
        <p:nvSpPr>
          <p:cNvPr id="7" name="Slide Number Placeholder 6"/>
          <p:cNvSpPr>
            <a:spLocks noGrp="1"/>
          </p:cNvSpPr>
          <p:nvPr>
            <p:ph type="sldNum" sz="quarter" idx="12"/>
          </p:nvPr>
        </p:nvSpPr>
        <p:spPr/>
        <p:txBody>
          <a:bodyPr/>
          <a:lstStyle>
            <a:extLst/>
          </a:lstStyle>
          <a:p>
            <a:fld id="{D8D50D31-6250-41CF-B3CE-2F491A827EB3}" type="slidenum">
              <a:rPr lang="en-ZA" smtClean="0"/>
              <a:pPr/>
              <a:t>‹#›</a:t>
            </a:fld>
            <a:endParaRPr lang="en-ZA"/>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00B8F2F-595D-4B27-8390-9A251AB7C302}" type="datetimeFigureOut">
              <a:rPr lang="en-US" smtClean="0"/>
              <a:pPr/>
              <a:t>02-Dec-18</a:t>
            </a:fld>
            <a:endParaRPr lang="en-ZA"/>
          </a:p>
        </p:txBody>
      </p:sp>
      <p:sp>
        <p:nvSpPr>
          <p:cNvPr id="5" name="Footer Placeholder 4"/>
          <p:cNvSpPr>
            <a:spLocks noGrp="1"/>
          </p:cNvSpPr>
          <p:nvPr>
            <p:ph type="ftr" sz="quarter" idx="11"/>
          </p:nvPr>
        </p:nvSpPr>
        <p:spPr/>
        <p:txBody>
          <a:bodyPr/>
          <a:lstStyle>
            <a:extLst/>
          </a:lstStyle>
          <a:p>
            <a:endParaRPr lang="en-ZA"/>
          </a:p>
        </p:txBody>
      </p:sp>
      <p:sp>
        <p:nvSpPr>
          <p:cNvPr id="6" name="Slide Number Placeholder 5"/>
          <p:cNvSpPr>
            <a:spLocks noGrp="1"/>
          </p:cNvSpPr>
          <p:nvPr>
            <p:ph type="sldNum" sz="quarter" idx="12"/>
          </p:nvPr>
        </p:nvSpPr>
        <p:spPr/>
        <p:txBody>
          <a:bodyPr/>
          <a:lstStyle>
            <a:extLst/>
          </a:lstStyle>
          <a:p>
            <a:fld id="{D8D50D31-6250-41CF-B3CE-2F491A827EB3}" type="slidenum">
              <a:rPr lang="en-ZA" smtClean="0"/>
              <a:pPr/>
              <a:t>‹#›</a:t>
            </a:fld>
            <a:endParaRPr lang="en-ZA"/>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00B8F2F-595D-4B27-8390-9A251AB7C302}" type="datetimeFigureOut">
              <a:rPr lang="en-US" smtClean="0"/>
              <a:pPr/>
              <a:t>02-Dec-18</a:t>
            </a:fld>
            <a:endParaRPr lang="en-ZA"/>
          </a:p>
        </p:txBody>
      </p:sp>
      <p:sp>
        <p:nvSpPr>
          <p:cNvPr id="5" name="Footer Placeholder 4"/>
          <p:cNvSpPr>
            <a:spLocks noGrp="1"/>
          </p:cNvSpPr>
          <p:nvPr>
            <p:ph type="ftr" sz="quarter" idx="11"/>
          </p:nvPr>
        </p:nvSpPr>
        <p:spPr/>
        <p:txBody>
          <a:bodyPr/>
          <a:lstStyle>
            <a:extLst/>
          </a:lstStyle>
          <a:p>
            <a:endParaRPr lang="en-ZA"/>
          </a:p>
        </p:txBody>
      </p:sp>
      <p:sp>
        <p:nvSpPr>
          <p:cNvPr id="6" name="Slide Number Placeholder 5"/>
          <p:cNvSpPr>
            <a:spLocks noGrp="1"/>
          </p:cNvSpPr>
          <p:nvPr>
            <p:ph type="sldNum" sz="quarter" idx="12"/>
          </p:nvPr>
        </p:nvSpPr>
        <p:spPr/>
        <p:txBody>
          <a:bodyPr/>
          <a:lstStyle>
            <a:extLst/>
          </a:lstStyle>
          <a:p>
            <a:fld id="{D8D50D31-6250-41CF-B3CE-2F491A827EB3}" type="slidenum">
              <a:rPr lang="en-ZA" smtClean="0"/>
              <a:pPr/>
              <a:t>‹#›</a:t>
            </a:fld>
            <a:endParaRPr lang="en-Z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014B6128-C487-446C-B740-8665E796F9CD}" type="datetimeFigureOut">
              <a:rPr lang="en-US" smtClean="0"/>
              <a:pPr/>
              <a:t>02-Dec-18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86E7CA8-411F-4786-9681-061032D01121}" type="slidenum">
              <a:rPr lang="en-ZA" smtClean="0"/>
              <a:pPr/>
              <a:t>‹#›</a:t>
            </a:fld>
            <a:endParaRPr lang="en-Z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014B6128-C487-446C-B740-8665E796F9CD}" type="datetimeFigureOut">
              <a:rPr lang="en-US" smtClean="0"/>
              <a:pPr/>
              <a:t>02-Dec-18</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486E7CA8-411F-4786-9681-061032D01121}" type="slidenum">
              <a:rPr lang="en-ZA" smtClean="0"/>
              <a:pPr/>
              <a:t>‹#›</a:t>
            </a:fld>
            <a:endParaRPr lang="en-Z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014B6128-C487-446C-B740-8665E796F9CD}" type="datetimeFigureOut">
              <a:rPr lang="en-US" smtClean="0"/>
              <a:pPr/>
              <a:t>02-Dec-18</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486E7CA8-411F-4786-9681-061032D01121}" type="slidenum">
              <a:rPr lang="en-ZA" smtClean="0"/>
              <a:pPr/>
              <a:t>‹#›</a:t>
            </a:fld>
            <a:endParaRPr lang="en-Z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4B6128-C487-446C-B740-8665E796F9CD}" type="datetimeFigureOut">
              <a:rPr lang="en-US" smtClean="0"/>
              <a:pPr/>
              <a:t>02-Dec-18</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486E7CA8-411F-4786-9681-061032D01121}" type="slidenum">
              <a:rPr lang="en-ZA" smtClean="0"/>
              <a:pPr/>
              <a:t>‹#›</a:t>
            </a:fld>
            <a:endParaRPr lang="en-Z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4B6128-C487-446C-B740-8665E796F9CD}" type="datetimeFigureOut">
              <a:rPr lang="en-US" smtClean="0"/>
              <a:pPr/>
              <a:t>02-Dec-18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86E7CA8-411F-4786-9681-061032D01121}" type="slidenum">
              <a:rPr lang="en-ZA" smtClean="0"/>
              <a:pPr/>
              <a:t>‹#›</a:t>
            </a:fld>
            <a:endParaRPr lang="en-Z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4B6128-C487-446C-B740-8665E796F9CD}" type="datetimeFigureOut">
              <a:rPr lang="en-US" smtClean="0"/>
              <a:pPr/>
              <a:t>02-Dec-18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86E7CA8-411F-4786-9681-061032D01121}" type="slidenum">
              <a:rPr lang="en-ZA" smtClean="0"/>
              <a:pPr/>
              <a:t>‹#›</a:t>
            </a:fld>
            <a:endParaRPr lang="en-Z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52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4B6128-C487-446C-B740-8665E796F9CD}" type="datetimeFigureOut">
              <a:rPr lang="en-US" smtClean="0"/>
              <a:pPr/>
              <a:t>02-Dec-18</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6E7CA8-411F-4786-9681-061032D01121}" type="slidenum">
              <a:rPr lang="en-ZA" smtClean="0"/>
              <a:pPr/>
              <a:t>‹#›</a:t>
            </a:fld>
            <a:endParaRPr lang="en-ZA"/>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52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27EFE7-48ED-4208-AAD7-C6176B509225}" type="datetimeFigureOut">
              <a:rPr lang="en-US" smtClean="0"/>
              <a:pPr/>
              <a:t>02-Dec-18</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30785B-7AC4-48EB-8A0B-A73DCCD63890}" type="slidenum">
              <a:rPr lang="en-ZA" smtClean="0"/>
              <a:pPr/>
              <a:t>‹#›</a:t>
            </a:fld>
            <a:endParaRPr lang="en-ZA"/>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2000"/>
            <a:lum/>
          </a:blip>
          <a:srcRect/>
          <a:tile tx="0" ty="0" sx="100000" sy="100000" flip="none" algn="tl"/>
        </a:blipFill>
        <a:effectLst/>
      </p:bgPr>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014B6128-C487-446C-B740-8665E796F9CD}" type="datetimeFigureOut">
              <a:rPr lang="en-US" smtClean="0"/>
              <a:pPr/>
              <a:t>02-Dec-18</a:t>
            </a:fld>
            <a:endParaRPr lang="en-ZA"/>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ZA"/>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486E7CA8-411F-4786-9681-061032D01121}" type="slidenum">
              <a:rPr lang="en-ZA" smtClean="0"/>
              <a:pPr/>
              <a:t>‹#›</a:t>
            </a:fld>
            <a:endParaRPr lang="en-ZA"/>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79512" y="302359"/>
            <a:ext cx="8784976" cy="6555641"/>
          </a:xfrm>
          <a:prstGeom prst="rect">
            <a:avLst/>
          </a:prstGeom>
        </p:spPr>
        <p:txBody>
          <a:bodyPr wrap="square">
            <a:spAutoFit/>
          </a:bodyPr>
          <a:lstStyle/>
          <a:p>
            <a:r>
              <a:rPr lang="en-US" sz="2800" dirty="0" smtClean="0">
                <a:latin typeface="Algerian" panose="04020705040A02060702" pitchFamily="82" charset="0"/>
                <a:ea typeface="Calibri"/>
              </a:rPr>
              <a:t>			    Presented </a:t>
            </a:r>
          </a:p>
          <a:p>
            <a:pPr algn="ctr"/>
            <a:endParaRPr lang="en-US" sz="2800" dirty="0" smtClean="0">
              <a:latin typeface="Algerian" panose="04020705040A02060702" pitchFamily="82" charset="0"/>
              <a:ea typeface="Calibri"/>
            </a:endParaRPr>
          </a:p>
          <a:p>
            <a:pPr algn="ctr"/>
            <a:endParaRPr lang="en-US" sz="2800" dirty="0">
              <a:latin typeface="Algerian" panose="04020705040A02060702" pitchFamily="82" charset="0"/>
              <a:ea typeface="Calibri"/>
            </a:endParaRPr>
          </a:p>
          <a:p>
            <a:pPr algn="ctr"/>
            <a:r>
              <a:rPr lang="en-US" sz="3200" b="1" dirty="0" smtClean="0">
                <a:latin typeface="Agency FB" panose="020B0503020202020204" pitchFamily="34" charset="0"/>
                <a:ea typeface="Calibri"/>
              </a:rPr>
              <a:t>By</a:t>
            </a:r>
            <a:r>
              <a:rPr lang="en-US" sz="3200" b="1" dirty="0" smtClean="0">
                <a:latin typeface="Algerian" panose="04020705040A02060702" pitchFamily="82" charset="0"/>
                <a:ea typeface="Calibri"/>
              </a:rPr>
              <a:t> </a:t>
            </a:r>
          </a:p>
          <a:p>
            <a:pPr algn="ctr"/>
            <a:endParaRPr lang="en-US" sz="2800" dirty="0" smtClean="0">
              <a:latin typeface="Algerian" panose="04020705040A02060702" pitchFamily="82" charset="0"/>
              <a:ea typeface="Calibri"/>
            </a:endParaRPr>
          </a:p>
          <a:p>
            <a:pPr algn="ctr"/>
            <a:r>
              <a:rPr lang="en-US" sz="2800" dirty="0" smtClean="0">
                <a:solidFill>
                  <a:srgbClr val="0070C0"/>
                </a:solidFill>
                <a:latin typeface="Arial Black" panose="020B0A04020102020204" pitchFamily="34" charset="0"/>
                <a:ea typeface="Calibri"/>
              </a:rPr>
              <a:t>FAYEMI, OLANREWAJU EMMANUEL </a:t>
            </a:r>
          </a:p>
          <a:p>
            <a:pPr algn="ctr"/>
            <a:r>
              <a:rPr lang="en-US" sz="2800" dirty="0" smtClean="0">
                <a:solidFill>
                  <a:srgbClr val="C00000"/>
                </a:solidFill>
                <a:latin typeface="Arial Black" panose="020B0A04020102020204" pitchFamily="34" charset="0"/>
                <a:ea typeface="Calibri"/>
              </a:rPr>
              <a:t>(Guest Speaker)</a:t>
            </a:r>
          </a:p>
          <a:p>
            <a:pPr algn="ctr"/>
            <a:endParaRPr lang="en-US" sz="2800" dirty="0">
              <a:latin typeface="Algerian" panose="04020705040A02060702" pitchFamily="82" charset="0"/>
              <a:ea typeface="Calibri"/>
            </a:endParaRPr>
          </a:p>
          <a:p>
            <a:pPr algn="ctr"/>
            <a:r>
              <a:rPr lang="en-US" sz="3200" b="1" dirty="0">
                <a:latin typeface="Agency FB" panose="020B0503020202020204" pitchFamily="34" charset="0"/>
                <a:ea typeface="Calibri"/>
              </a:rPr>
              <a:t>at </a:t>
            </a:r>
            <a:endParaRPr lang="en-US" sz="3200" b="1" dirty="0" smtClean="0">
              <a:latin typeface="Agency FB" panose="020B0503020202020204" pitchFamily="34" charset="0"/>
              <a:ea typeface="Calibri"/>
            </a:endParaRPr>
          </a:p>
          <a:p>
            <a:pPr algn="ctr"/>
            <a:endParaRPr lang="en-US" sz="2000" b="1" dirty="0" smtClean="0">
              <a:latin typeface="Agency FB" panose="020B0503020202020204" pitchFamily="34" charset="0"/>
              <a:ea typeface="Calibri"/>
            </a:endParaRPr>
          </a:p>
          <a:p>
            <a:pPr algn="just"/>
            <a:r>
              <a:rPr lang="en-ZA" sz="3200" dirty="0" smtClean="0">
                <a:latin typeface="Times New Roman"/>
                <a:ea typeface="Calibri"/>
              </a:rPr>
              <a:t>Dairy </a:t>
            </a:r>
            <a:r>
              <a:rPr lang="en-ZA" sz="3200" dirty="0">
                <a:latin typeface="Times New Roman"/>
                <a:ea typeface="Calibri"/>
              </a:rPr>
              <a:t>evening and award presentation of </a:t>
            </a:r>
            <a:r>
              <a:rPr lang="en-US" sz="3200" i="1" dirty="0">
                <a:latin typeface="Times New Roman"/>
                <a:ea typeface="Calibri"/>
              </a:rPr>
              <a:t>South African Society of Dairy Technology,</a:t>
            </a:r>
            <a:r>
              <a:rPr lang="en-US" sz="3200" dirty="0">
                <a:latin typeface="Times New Roman"/>
                <a:ea typeface="Calibri"/>
              </a:rPr>
              <a:t> 4th August, 2013, University of Pretoria, Hatfield Campus, </a:t>
            </a:r>
            <a:r>
              <a:rPr lang="en-US" sz="3200" b="1" dirty="0">
                <a:latin typeface="Times New Roman"/>
                <a:ea typeface="Calibri"/>
              </a:rPr>
              <a:t>South </a:t>
            </a:r>
            <a:r>
              <a:rPr lang="en-US" sz="3200" b="1" dirty="0" smtClean="0">
                <a:latin typeface="Times New Roman"/>
                <a:ea typeface="Calibri"/>
              </a:rPr>
              <a:t>Africa. </a:t>
            </a:r>
            <a:endParaRPr lang="en-GB" sz="3200" b="1" dirty="0">
              <a:latin typeface="Agency FB" panose="020B0503020202020204" pitchFamily="34" charset="0"/>
            </a:endParaRPr>
          </a:p>
        </p:txBody>
      </p:sp>
    </p:spTree>
    <p:extLst>
      <p:ext uri="{BB962C8B-B14F-4D97-AF65-F5344CB8AC3E}">
        <p14:creationId xmlns:p14="http://schemas.microsoft.com/office/powerpoint/2010/main" val="4937565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46238" y="0"/>
            <a:ext cx="7497762" cy="785813"/>
          </a:xfrm>
        </p:spPr>
        <p:txBody>
          <a:bodyPr/>
          <a:lstStyle/>
          <a:p>
            <a:r>
              <a:rPr lang="en-US" b="1" dirty="0" err="1" smtClean="0"/>
              <a:t>Virotypes</a:t>
            </a:r>
            <a:r>
              <a:rPr lang="en-US" b="1" dirty="0" smtClean="0"/>
              <a:t> of </a:t>
            </a:r>
            <a:r>
              <a:rPr lang="en-US" b="1" i="1" dirty="0" smtClean="0"/>
              <a:t>E. coli</a:t>
            </a:r>
            <a:endParaRPr lang="en-US" b="1" dirty="0"/>
          </a:p>
        </p:txBody>
      </p:sp>
      <p:sp>
        <p:nvSpPr>
          <p:cNvPr id="3" name="Content Placeholder 2"/>
          <p:cNvSpPr>
            <a:spLocks noGrp="1"/>
          </p:cNvSpPr>
          <p:nvPr>
            <p:ph idx="4294967295"/>
          </p:nvPr>
        </p:nvSpPr>
        <p:spPr>
          <a:xfrm>
            <a:off x="1214438" y="714375"/>
            <a:ext cx="7929562" cy="5857875"/>
          </a:xfrm>
        </p:spPr>
        <p:txBody>
          <a:bodyPr>
            <a:noAutofit/>
          </a:bodyPr>
          <a:lstStyle/>
          <a:p>
            <a:pPr algn="just">
              <a:lnSpc>
                <a:spcPct val="150000"/>
              </a:lnSpc>
              <a:buClrTx/>
              <a:buFont typeface="Wingdings" pitchFamily="2" charset="2"/>
              <a:buChar char="ü"/>
            </a:pPr>
            <a:r>
              <a:rPr lang="en-ZA" b="1" dirty="0" smtClean="0">
                <a:latin typeface="Gabriola" pitchFamily="82" charset="0"/>
              </a:rPr>
              <a:t>Enterotoxigenic </a:t>
            </a:r>
            <a:r>
              <a:rPr lang="en-ZA" b="1" i="1" dirty="0" smtClean="0">
                <a:latin typeface="Gabriola" pitchFamily="82" charset="0"/>
              </a:rPr>
              <a:t>E. coli </a:t>
            </a:r>
            <a:r>
              <a:rPr lang="en-ZA" b="1" dirty="0" smtClean="0">
                <a:latin typeface="Gabriola" pitchFamily="82" charset="0"/>
              </a:rPr>
              <a:t>(ETEC) </a:t>
            </a:r>
          </a:p>
          <a:p>
            <a:pPr algn="just">
              <a:lnSpc>
                <a:spcPct val="150000"/>
              </a:lnSpc>
              <a:buClrTx/>
              <a:buFont typeface="Wingdings" pitchFamily="2" charset="2"/>
              <a:buChar char="ü"/>
            </a:pPr>
            <a:r>
              <a:rPr lang="en-ZA" b="1" dirty="0" err="1" smtClean="0">
                <a:latin typeface="Gabriola" pitchFamily="82" charset="0"/>
              </a:rPr>
              <a:t>Enteropathogenic</a:t>
            </a:r>
            <a:r>
              <a:rPr lang="en-ZA" b="1" dirty="0" smtClean="0">
                <a:latin typeface="Gabriola" pitchFamily="82" charset="0"/>
              </a:rPr>
              <a:t> </a:t>
            </a:r>
            <a:r>
              <a:rPr lang="en-ZA" b="1" i="1" dirty="0" smtClean="0">
                <a:latin typeface="Gabriola" pitchFamily="82" charset="0"/>
              </a:rPr>
              <a:t>E. coli </a:t>
            </a:r>
            <a:r>
              <a:rPr lang="en-ZA" b="1" dirty="0" smtClean="0">
                <a:latin typeface="Gabriola" pitchFamily="82" charset="0"/>
              </a:rPr>
              <a:t>(EPEC) </a:t>
            </a:r>
          </a:p>
          <a:p>
            <a:pPr algn="just">
              <a:lnSpc>
                <a:spcPct val="150000"/>
              </a:lnSpc>
              <a:buClrTx/>
              <a:buFont typeface="Wingdings" pitchFamily="2" charset="2"/>
              <a:buChar char="ü"/>
            </a:pPr>
            <a:r>
              <a:rPr lang="en-ZA" b="1" dirty="0" err="1" smtClean="0">
                <a:latin typeface="Gabriola" pitchFamily="82" charset="0"/>
              </a:rPr>
              <a:t>Enteroivasive</a:t>
            </a:r>
            <a:r>
              <a:rPr lang="en-ZA" b="1" dirty="0" smtClean="0">
                <a:latin typeface="Gabriola" pitchFamily="82" charset="0"/>
              </a:rPr>
              <a:t> </a:t>
            </a:r>
            <a:r>
              <a:rPr lang="en-ZA" b="1" i="1" dirty="0" smtClean="0">
                <a:latin typeface="Gabriola" pitchFamily="82" charset="0"/>
              </a:rPr>
              <a:t>E. coli </a:t>
            </a:r>
            <a:r>
              <a:rPr lang="en-ZA" b="1" dirty="0" smtClean="0">
                <a:latin typeface="Gabriola" pitchFamily="82" charset="0"/>
              </a:rPr>
              <a:t>(EIEC) </a:t>
            </a:r>
            <a:endParaRPr lang="en-US" b="1" dirty="0" smtClean="0">
              <a:latin typeface="Gabriola" pitchFamily="82" charset="0"/>
            </a:endParaRPr>
          </a:p>
          <a:p>
            <a:pPr algn="just">
              <a:lnSpc>
                <a:spcPct val="150000"/>
              </a:lnSpc>
              <a:buClrTx/>
              <a:buFont typeface="Wingdings" pitchFamily="2" charset="2"/>
              <a:buChar char="ü"/>
            </a:pPr>
            <a:r>
              <a:rPr lang="en-ZA" b="1" dirty="0" err="1" smtClean="0">
                <a:latin typeface="Gabriola" pitchFamily="82" charset="0"/>
              </a:rPr>
              <a:t>Enteroaggregative</a:t>
            </a:r>
            <a:r>
              <a:rPr lang="en-ZA" b="1" dirty="0" smtClean="0">
                <a:latin typeface="Gabriola" pitchFamily="82" charset="0"/>
              </a:rPr>
              <a:t> </a:t>
            </a:r>
            <a:r>
              <a:rPr lang="en-ZA" b="1" i="1" dirty="0" smtClean="0">
                <a:latin typeface="Gabriola" pitchFamily="82" charset="0"/>
              </a:rPr>
              <a:t>E. coli </a:t>
            </a:r>
            <a:r>
              <a:rPr lang="en-ZA" b="1" dirty="0" smtClean="0">
                <a:latin typeface="Gabriola" pitchFamily="82" charset="0"/>
              </a:rPr>
              <a:t>(</a:t>
            </a:r>
            <a:r>
              <a:rPr lang="en-ZA" b="1" dirty="0" err="1" smtClean="0">
                <a:latin typeface="Gabriola" pitchFamily="82" charset="0"/>
              </a:rPr>
              <a:t>EAggEC</a:t>
            </a:r>
            <a:r>
              <a:rPr lang="en-ZA" b="1" dirty="0" smtClean="0">
                <a:latin typeface="Gabriola" pitchFamily="82" charset="0"/>
              </a:rPr>
              <a:t>) </a:t>
            </a:r>
            <a:endParaRPr lang="en-US" b="1" dirty="0" smtClean="0">
              <a:latin typeface="Gabriola" pitchFamily="82" charset="0"/>
            </a:endParaRPr>
          </a:p>
          <a:p>
            <a:pPr algn="just">
              <a:lnSpc>
                <a:spcPct val="150000"/>
              </a:lnSpc>
              <a:buClrTx/>
              <a:buFont typeface="Wingdings" pitchFamily="2" charset="2"/>
              <a:buChar char="ü"/>
            </a:pPr>
            <a:r>
              <a:rPr lang="en-ZA" b="1" dirty="0" err="1" smtClean="0">
                <a:latin typeface="Gabriola" pitchFamily="82" charset="0"/>
              </a:rPr>
              <a:t>Enterohemorrhagic</a:t>
            </a:r>
            <a:r>
              <a:rPr lang="en-ZA" b="1" dirty="0" smtClean="0">
                <a:latin typeface="Gabriola" pitchFamily="82" charset="0"/>
              </a:rPr>
              <a:t> </a:t>
            </a:r>
            <a:r>
              <a:rPr lang="en-ZA" b="1" i="1" dirty="0" smtClean="0">
                <a:latin typeface="Gabriola" pitchFamily="82" charset="0"/>
              </a:rPr>
              <a:t>E. coli </a:t>
            </a:r>
            <a:r>
              <a:rPr lang="en-ZA" b="1" dirty="0" smtClean="0">
                <a:latin typeface="Gabriola" pitchFamily="82" charset="0"/>
              </a:rPr>
              <a:t>(EHEC)</a:t>
            </a:r>
          </a:p>
          <a:p>
            <a:pPr marL="0" indent="0" algn="just">
              <a:lnSpc>
                <a:spcPct val="150000"/>
              </a:lnSpc>
            </a:pPr>
            <a:r>
              <a:rPr lang="en-ZA" sz="2800" b="1" dirty="0" smtClean="0"/>
              <a:t>	Each class falls within a serological subgroup and manifests distinct features in pathogenesis.</a:t>
            </a:r>
            <a:endParaRPr lang="en-US" sz="2800" b="1" dirty="0" smtClean="0"/>
          </a:p>
          <a:p>
            <a:pPr algn="just">
              <a:lnSpc>
                <a:spcPct val="150000"/>
              </a:lnSpc>
            </a:pPr>
            <a:endParaRPr lang="en-US" sz="2800" b="1" dirty="0" smtClean="0"/>
          </a:p>
          <a:p>
            <a:pPr algn="just">
              <a:lnSpc>
                <a:spcPct val="150000"/>
              </a:lnSpc>
              <a:buNone/>
            </a:pPr>
            <a:r>
              <a:rPr lang="en-ZA" sz="2800" b="1" dirty="0" smtClean="0"/>
              <a:t> </a:t>
            </a:r>
            <a:endParaRPr lang="en-US" sz="2800" b="1" dirty="0" smtClean="0"/>
          </a:p>
          <a:p>
            <a:pPr algn="just">
              <a:lnSpc>
                <a:spcPct val="150000"/>
              </a:lnSpc>
            </a:pPr>
            <a:endParaRPr lang="en-US" sz="2800" b="1" dirty="0"/>
          </a:p>
        </p:txBody>
      </p:sp>
      <p:pic>
        <p:nvPicPr>
          <p:cNvPr id="4" name="Picture 6" descr="http://t0.gstatic.com/images?q=tbn:ANd9GcTG6eirpNAnY2oPeP__006myHKtfEJZwUvPfqJxSDFVCHiq9KGO"/>
          <p:cNvPicPr>
            <a:picLocks noChangeAspect="1" noChangeArrowheads="1"/>
          </p:cNvPicPr>
          <p:nvPr/>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brightnessContrast contrast="20000"/>
                    </a14:imgEffect>
                  </a14:imgLayer>
                </a14:imgProps>
              </a:ext>
            </a:extLst>
          </a:blip>
          <a:srcRect/>
          <a:stretch>
            <a:fillRect/>
          </a:stretch>
        </p:blipFill>
        <p:spPr bwMode="auto">
          <a:xfrm>
            <a:off x="6551712" y="1484784"/>
            <a:ext cx="2592288" cy="207509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357188"/>
            <a:ext cx="8229600" cy="357187"/>
          </a:xfrm>
        </p:spPr>
        <p:txBody>
          <a:bodyPr>
            <a:noAutofit/>
          </a:bodyPr>
          <a:lstStyle/>
          <a:p>
            <a:pPr algn="ctr"/>
            <a:r>
              <a:rPr lang="en-ZA" sz="3200" b="1" dirty="0" smtClean="0"/>
              <a:t>Enterotoxigenic </a:t>
            </a:r>
            <a:r>
              <a:rPr lang="en-ZA" sz="3200" b="1" i="1" dirty="0" smtClean="0"/>
              <a:t>E. coli </a:t>
            </a:r>
            <a:r>
              <a:rPr lang="en-ZA" sz="3200" b="1" dirty="0" smtClean="0"/>
              <a:t>(ETEC) </a:t>
            </a:r>
            <a:r>
              <a:rPr lang="en-US" sz="3200" b="1" dirty="0" smtClean="0"/>
              <a:t/>
            </a:r>
            <a:br>
              <a:rPr lang="en-US" sz="3200" b="1" dirty="0" smtClean="0"/>
            </a:br>
            <a:endParaRPr lang="en-US" sz="3200" b="1" dirty="0"/>
          </a:p>
        </p:txBody>
      </p:sp>
      <p:sp>
        <p:nvSpPr>
          <p:cNvPr id="3" name="Content Placeholder 2"/>
          <p:cNvSpPr>
            <a:spLocks noGrp="1"/>
          </p:cNvSpPr>
          <p:nvPr>
            <p:ph idx="4294967295"/>
          </p:nvPr>
        </p:nvSpPr>
        <p:spPr>
          <a:xfrm>
            <a:off x="179512" y="764704"/>
            <a:ext cx="8712968" cy="6000750"/>
          </a:xfrm>
        </p:spPr>
        <p:txBody>
          <a:bodyPr>
            <a:noAutofit/>
          </a:bodyPr>
          <a:lstStyle/>
          <a:p>
            <a:pPr algn="just">
              <a:buClr>
                <a:schemeClr val="accent5"/>
              </a:buClr>
            </a:pPr>
            <a:r>
              <a:rPr lang="en-ZA" sz="2200" b="1" dirty="0" smtClean="0"/>
              <a:t>	ETEC is one of the largest pathotypes among DEC and is responsible for a majority of the episodes of infants diarrhoea and deaths in developing countries or regions of poor sanitation. </a:t>
            </a:r>
          </a:p>
          <a:p>
            <a:pPr algn="just">
              <a:buClr>
                <a:schemeClr val="accent5"/>
              </a:buClr>
              <a:buNone/>
            </a:pPr>
            <a:endParaRPr lang="en-ZA" sz="2200" b="1" dirty="0" smtClean="0"/>
          </a:p>
          <a:p>
            <a:pPr algn="just">
              <a:buClr>
                <a:schemeClr val="accent5"/>
              </a:buClr>
            </a:pPr>
            <a:r>
              <a:rPr lang="en-ZA" sz="2200" b="1" dirty="0" smtClean="0"/>
              <a:t>	 ETEC are acquired by ingestion of contaminated food and water. </a:t>
            </a:r>
          </a:p>
          <a:p>
            <a:pPr algn="just">
              <a:buClr>
                <a:schemeClr val="accent5"/>
              </a:buClr>
            </a:pPr>
            <a:endParaRPr lang="en-ZA" sz="2200" b="1" dirty="0" smtClean="0"/>
          </a:p>
          <a:p>
            <a:pPr algn="just">
              <a:buClr>
                <a:schemeClr val="accent5"/>
              </a:buClr>
            </a:pPr>
            <a:r>
              <a:rPr lang="en-ZA" sz="2200" b="1" dirty="0" smtClean="0"/>
              <a:t>	Enterotoxins produced by ETEC include the LT (heat-labile) toxin and/or the ST (heat-stable) toxin, the genes for which may occur on the same or separate plasmids. </a:t>
            </a:r>
          </a:p>
          <a:p>
            <a:pPr algn="just">
              <a:buClr>
                <a:schemeClr val="accent5"/>
              </a:buClr>
            </a:pPr>
            <a:endParaRPr lang="en-ZA" sz="2200" b="1" dirty="0" smtClean="0"/>
          </a:p>
          <a:p>
            <a:pPr algn="just">
              <a:buClr>
                <a:schemeClr val="accent5"/>
              </a:buClr>
            </a:pPr>
            <a:r>
              <a:rPr lang="en-ZA" sz="2200" b="1" dirty="0" smtClean="0"/>
              <a:t>	The LT enterotoxin is a large immunogenic </a:t>
            </a:r>
            <a:r>
              <a:rPr lang="en-ZA" sz="2200" b="1" dirty="0" err="1" smtClean="0"/>
              <a:t>oligotoxin</a:t>
            </a:r>
            <a:r>
              <a:rPr lang="en-ZA" sz="2200" b="1" dirty="0" smtClean="0"/>
              <a:t> which is very similar to cholera toxin of </a:t>
            </a:r>
            <a:r>
              <a:rPr lang="en-ZA" sz="2200" b="1" i="1" dirty="0" err="1" smtClean="0"/>
              <a:t>Vibrio</a:t>
            </a:r>
            <a:r>
              <a:rPr lang="en-ZA" sz="2200" b="1" i="1" dirty="0" smtClean="0"/>
              <a:t> </a:t>
            </a:r>
            <a:r>
              <a:rPr lang="en-ZA" sz="2200" b="1" i="1" dirty="0" err="1" smtClean="0"/>
              <a:t>cholerae</a:t>
            </a:r>
            <a:r>
              <a:rPr lang="en-ZA" sz="2200" b="1" i="1" dirty="0" smtClean="0"/>
              <a:t> </a:t>
            </a:r>
            <a:r>
              <a:rPr lang="en-ZA" sz="2200" b="1" dirty="0" smtClean="0"/>
              <a:t>in sequence, structure and mechanism of action. </a:t>
            </a:r>
          </a:p>
          <a:p>
            <a:pPr algn="just">
              <a:buClr>
                <a:schemeClr val="accent5"/>
              </a:buClr>
              <a:buNone/>
            </a:pPr>
            <a:endParaRPr lang="en-US" sz="2200" b="1" dirty="0" smtClean="0"/>
          </a:p>
          <a:p>
            <a:pPr algn="just">
              <a:buClr>
                <a:schemeClr val="accent5"/>
              </a:buClr>
            </a:pPr>
            <a:endParaRPr lang="en-US" sz="22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 name="Title 28"/>
          <p:cNvSpPr>
            <a:spLocks noGrp="1"/>
          </p:cNvSpPr>
          <p:nvPr>
            <p:ph type="title"/>
          </p:nvPr>
        </p:nvSpPr>
        <p:spPr>
          <a:xfrm>
            <a:off x="1071538" y="5214950"/>
            <a:ext cx="8072462" cy="1143000"/>
          </a:xfrm>
        </p:spPr>
        <p:txBody>
          <a:bodyPr>
            <a:noAutofit/>
          </a:bodyPr>
          <a:lstStyle/>
          <a:p>
            <a:r>
              <a:rPr lang="en-US" sz="1800" b="1" i="1" dirty="0" smtClean="0">
                <a:solidFill>
                  <a:srgbClr val="002060"/>
                </a:solidFill>
              </a:rPr>
              <a:t>Figure 1: </a:t>
            </a:r>
            <a:r>
              <a:rPr lang="en-US" sz="1800" b="1" dirty="0" smtClean="0">
                <a:solidFill>
                  <a:srgbClr val="002060"/>
                </a:solidFill>
                <a:latin typeface="+mn-lt"/>
              </a:rPr>
              <a:t>Classification of heat labile enterotoxin in </a:t>
            </a:r>
            <a:r>
              <a:rPr lang="en-ZA" sz="1800" b="1" dirty="0" smtClean="0">
                <a:solidFill>
                  <a:srgbClr val="002060"/>
                </a:solidFill>
                <a:latin typeface="+mn-lt"/>
              </a:rPr>
              <a:t>Enterotoxigenic </a:t>
            </a:r>
            <a:r>
              <a:rPr lang="en-ZA" sz="1800" b="1" i="1" dirty="0" smtClean="0">
                <a:solidFill>
                  <a:srgbClr val="002060"/>
                </a:solidFill>
                <a:latin typeface="+mn-lt"/>
              </a:rPr>
              <a:t>E. coli 	</a:t>
            </a:r>
            <a:r>
              <a:rPr lang="en-ZA" sz="1800" b="1" dirty="0" smtClean="0">
                <a:solidFill>
                  <a:srgbClr val="002060"/>
                </a:solidFill>
                <a:latin typeface="+mn-lt"/>
              </a:rPr>
              <a:t>(ETEC) </a:t>
            </a:r>
            <a:br>
              <a:rPr lang="en-ZA" sz="1800" b="1" dirty="0" smtClean="0">
                <a:solidFill>
                  <a:srgbClr val="002060"/>
                </a:solidFill>
                <a:latin typeface="+mn-lt"/>
              </a:rPr>
            </a:br>
            <a:endParaRPr lang="en-US" sz="1800" b="1" dirty="0">
              <a:solidFill>
                <a:srgbClr val="002060"/>
              </a:solidFill>
              <a:latin typeface="+mn-lt"/>
            </a:endParaRPr>
          </a:p>
        </p:txBody>
      </p:sp>
      <p:sp>
        <p:nvSpPr>
          <p:cNvPr id="3" name="Content Placeholder 2"/>
          <p:cNvSpPr>
            <a:spLocks noGrp="1"/>
          </p:cNvSpPr>
          <p:nvPr>
            <p:ph idx="4294967295"/>
          </p:nvPr>
        </p:nvSpPr>
        <p:spPr>
          <a:xfrm>
            <a:off x="1228725" y="357166"/>
            <a:ext cx="7915275" cy="4929209"/>
          </a:xfrm>
        </p:spPr>
        <p:txBody>
          <a:bodyPr>
            <a:normAutofit/>
          </a:bodyPr>
          <a:lstStyle/>
          <a:p>
            <a:pPr marL="0" indent="0" algn="ctr">
              <a:buNone/>
            </a:pPr>
            <a:r>
              <a:rPr lang="en-US" sz="2800" b="1" dirty="0" smtClean="0"/>
              <a:t>Heat Labile Enterotoxin (LT)</a:t>
            </a:r>
          </a:p>
          <a:p>
            <a:pPr algn="ctr">
              <a:buNone/>
            </a:pPr>
            <a:endParaRPr lang="en-US" dirty="0" smtClean="0"/>
          </a:p>
          <a:p>
            <a:pPr algn="ctr">
              <a:buNone/>
            </a:pPr>
            <a:endParaRPr lang="en-US" dirty="0" smtClean="0"/>
          </a:p>
          <a:p>
            <a:pPr marL="0" indent="0">
              <a:buNone/>
            </a:pPr>
            <a:r>
              <a:rPr lang="en-US" sz="2000" b="1" dirty="0" smtClean="0"/>
              <a:t>                      LT-I</a:t>
            </a:r>
            <a:r>
              <a:rPr lang="en-US" sz="2000" dirty="0" smtClean="0"/>
              <a:t>	      		           </a:t>
            </a:r>
            <a:r>
              <a:rPr lang="en-US" sz="2000" b="1" dirty="0" smtClean="0"/>
              <a:t>LT-II</a:t>
            </a:r>
          </a:p>
          <a:p>
            <a:pPr marL="0" indent="0">
              <a:buNone/>
            </a:pPr>
            <a:endParaRPr lang="en-US" dirty="0" smtClean="0"/>
          </a:p>
          <a:p>
            <a:pPr marL="0" indent="0">
              <a:buNone/>
            </a:pPr>
            <a:r>
              <a:rPr lang="en-US" sz="2000" dirty="0" smtClean="0"/>
              <a:t>     </a:t>
            </a:r>
          </a:p>
          <a:p>
            <a:pPr marL="0" indent="0">
              <a:buNone/>
            </a:pPr>
            <a:endParaRPr lang="en-US" sz="2000" dirty="0" smtClean="0"/>
          </a:p>
          <a:p>
            <a:pPr marL="0" indent="0">
              <a:buNone/>
            </a:pPr>
            <a:r>
              <a:rPr lang="en-US" sz="2000" dirty="0" smtClean="0"/>
              <a:t>    </a:t>
            </a:r>
            <a:r>
              <a:rPr lang="en-US" sz="2000" b="1" dirty="0" smtClean="0"/>
              <a:t>LT-</a:t>
            </a:r>
            <a:r>
              <a:rPr lang="en-US" sz="2000" b="1" dirty="0" err="1" smtClean="0"/>
              <a:t>Ih</a:t>
            </a:r>
            <a:r>
              <a:rPr lang="en-US" sz="2000" dirty="0" smtClean="0"/>
              <a:t> (</a:t>
            </a:r>
            <a:r>
              <a:rPr lang="en-US" sz="1800" b="1" i="1" dirty="0" smtClean="0"/>
              <a:t>Human</a:t>
            </a:r>
            <a:r>
              <a:rPr lang="en-US" sz="2000" dirty="0" smtClean="0"/>
              <a:t>)       </a:t>
            </a:r>
            <a:r>
              <a:rPr lang="en-US" sz="2000" b="1" dirty="0" smtClean="0"/>
              <a:t>LT-</a:t>
            </a:r>
            <a:r>
              <a:rPr lang="en-US" sz="2000" b="1" dirty="0" err="1" smtClean="0"/>
              <a:t>Ip</a:t>
            </a:r>
            <a:r>
              <a:rPr lang="en-US" sz="2000" dirty="0" smtClean="0"/>
              <a:t> (</a:t>
            </a:r>
            <a:r>
              <a:rPr lang="en-US" sz="1800" b="1" i="1" dirty="0" smtClean="0"/>
              <a:t>Pig</a:t>
            </a:r>
            <a:r>
              <a:rPr lang="en-US" sz="2000" dirty="0" smtClean="0"/>
              <a:t>)		</a:t>
            </a:r>
            <a:r>
              <a:rPr lang="en-US" sz="2000" b="1" dirty="0" smtClean="0"/>
              <a:t>LT-</a:t>
            </a:r>
            <a:r>
              <a:rPr lang="en-US" sz="2000" b="1" dirty="0" err="1" smtClean="0"/>
              <a:t>IIa</a:t>
            </a:r>
            <a:r>
              <a:rPr lang="en-US" sz="2000" b="1" dirty="0" smtClean="0"/>
              <a:t>	LT-</a:t>
            </a:r>
            <a:r>
              <a:rPr lang="en-US" sz="2000" b="1" dirty="0" err="1" smtClean="0"/>
              <a:t>IIb</a:t>
            </a:r>
            <a:r>
              <a:rPr lang="en-US" sz="2000" b="1" dirty="0" smtClean="0"/>
              <a:t>	   LT-</a:t>
            </a:r>
            <a:r>
              <a:rPr lang="en-US" sz="2000" b="1" dirty="0" err="1" smtClean="0"/>
              <a:t>IIc</a:t>
            </a:r>
            <a:endParaRPr lang="en-US" sz="2000" b="1" dirty="0" smtClean="0"/>
          </a:p>
          <a:p>
            <a:pPr marL="0" indent="0">
              <a:tabLst>
                <a:tab pos="4632325" algn="l"/>
              </a:tabLst>
            </a:pPr>
            <a:r>
              <a:rPr lang="en-US" sz="1800" i="1" dirty="0" smtClean="0"/>
              <a:t> Pathogenic for both human and animal</a:t>
            </a:r>
            <a:r>
              <a:rPr lang="en-US" sz="1800" dirty="0" smtClean="0"/>
              <a:t>           </a:t>
            </a:r>
            <a:r>
              <a:rPr lang="en-US" sz="1800" i="1" dirty="0" smtClean="0"/>
              <a:t>Associated with ETEC of animal origin </a:t>
            </a:r>
          </a:p>
          <a:p>
            <a:pPr marL="4406900" indent="0"/>
            <a:r>
              <a:rPr lang="en-US" sz="1800" i="1" dirty="0" smtClean="0"/>
              <a:t> Rarely with humans isolates</a:t>
            </a:r>
          </a:p>
          <a:p>
            <a:pPr marL="120650" indent="0">
              <a:buNone/>
            </a:pPr>
            <a:endParaRPr lang="en-US" sz="1600" i="1" dirty="0" smtClean="0"/>
          </a:p>
        </p:txBody>
      </p:sp>
      <p:cxnSp>
        <p:nvCxnSpPr>
          <p:cNvPr id="5" name="Straight Arrow Connector 4"/>
          <p:cNvCxnSpPr/>
          <p:nvPr/>
        </p:nvCxnSpPr>
        <p:spPr>
          <a:xfrm rot="5400000">
            <a:off x="2331231" y="1383489"/>
            <a:ext cx="10525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5400000">
            <a:off x="6180149" y="1463661"/>
            <a:ext cx="107157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5572132" y="2786058"/>
            <a:ext cx="1143008"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1571604" y="2714620"/>
            <a:ext cx="1285884" cy="7143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6200000" flipH="1">
            <a:off x="2678893" y="2750339"/>
            <a:ext cx="1285884" cy="642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6144033" y="3142851"/>
            <a:ext cx="1143008"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6200000" flipH="1">
            <a:off x="6893735" y="2607463"/>
            <a:ext cx="1143008" cy="9286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00125" y="571500"/>
            <a:ext cx="8143875" cy="6705600"/>
          </a:xfrm>
        </p:spPr>
        <p:txBody>
          <a:bodyPr/>
          <a:lstStyle/>
          <a:p>
            <a:pPr marL="0" indent="0" algn="ctr">
              <a:buNone/>
            </a:pPr>
            <a:r>
              <a:rPr lang="en-US" sz="2800" b="1" dirty="0" smtClean="0"/>
              <a:t>Heat Stable Enterotoxin (ST)</a:t>
            </a:r>
          </a:p>
          <a:p>
            <a:pPr algn="ctr">
              <a:buNone/>
            </a:pPr>
            <a:endParaRPr lang="en-US" dirty="0" smtClean="0"/>
          </a:p>
          <a:p>
            <a:pPr algn="ctr">
              <a:buNone/>
            </a:pPr>
            <a:endParaRPr lang="en-US" dirty="0" smtClean="0"/>
          </a:p>
          <a:p>
            <a:pPr marL="0" indent="0">
              <a:buNone/>
            </a:pPr>
            <a:r>
              <a:rPr lang="en-US" sz="2000" b="1" dirty="0" smtClean="0"/>
              <a:t> </a:t>
            </a:r>
            <a:r>
              <a:rPr lang="en-US" sz="1800" b="1" dirty="0" smtClean="0"/>
              <a:t>ST I or ST a (methanol-soluble)</a:t>
            </a:r>
            <a:r>
              <a:rPr lang="en-US" sz="1800" dirty="0" smtClean="0"/>
              <a:t>	      S</a:t>
            </a:r>
            <a:r>
              <a:rPr lang="en-US" sz="1800" b="1" dirty="0" smtClean="0"/>
              <a:t>T II or ST b (methanol-insoluble)</a:t>
            </a:r>
          </a:p>
          <a:p>
            <a:pPr marL="0" indent="0">
              <a:buNone/>
            </a:pPr>
            <a:r>
              <a:rPr lang="en-US" sz="1800" dirty="0" smtClean="0"/>
              <a:t>	</a:t>
            </a:r>
            <a:r>
              <a:rPr lang="en-US" sz="1800" b="1" dirty="0" smtClean="0"/>
              <a:t>	</a:t>
            </a:r>
          </a:p>
          <a:p>
            <a:pPr marL="0" indent="0">
              <a:buNone/>
            </a:pPr>
            <a:r>
              <a:rPr lang="en-US" sz="2000" b="1" dirty="0" smtClean="0"/>
              <a:t>     </a:t>
            </a:r>
          </a:p>
          <a:p>
            <a:pPr marL="0" indent="0">
              <a:buNone/>
            </a:pPr>
            <a:endParaRPr lang="en-US" sz="2000" dirty="0" smtClean="0"/>
          </a:p>
          <a:p>
            <a:pPr marL="0" indent="0">
              <a:buNone/>
            </a:pPr>
            <a:r>
              <a:rPr lang="en-US" sz="1600" b="1" i="1" dirty="0" smtClean="0"/>
              <a:t>		                                            </a:t>
            </a:r>
            <a:r>
              <a:rPr lang="en-US" sz="1400" b="1" i="1" dirty="0" smtClean="0"/>
              <a:t>Four cysteine residues which forms disulphide</a:t>
            </a:r>
            <a:r>
              <a:rPr lang="en-US" sz="1600" b="1" i="1" dirty="0" smtClean="0"/>
              <a:t>      </a:t>
            </a:r>
            <a:r>
              <a:rPr lang="en-US" sz="1600" b="1" dirty="0" err="1" smtClean="0"/>
              <a:t>STp</a:t>
            </a:r>
            <a:r>
              <a:rPr lang="en-US" sz="1600" b="1" dirty="0" smtClean="0"/>
              <a:t> (ST Porcine)</a:t>
            </a:r>
            <a:r>
              <a:rPr lang="en-US" sz="1600" b="1" i="1" dirty="0" smtClean="0"/>
              <a:t>	 </a:t>
            </a:r>
            <a:r>
              <a:rPr lang="en-US" sz="1600" b="1" dirty="0" err="1" smtClean="0"/>
              <a:t>STh</a:t>
            </a:r>
            <a:r>
              <a:rPr lang="en-US" sz="1600" b="1" dirty="0" smtClean="0"/>
              <a:t> (ST Human</a:t>
            </a:r>
            <a:r>
              <a:rPr lang="en-US" sz="1600" b="1" i="1" dirty="0" smtClean="0"/>
              <a:t>)	</a:t>
            </a:r>
            <a:r>
              <a:rPr lang="en-US" sz="1400" b="1" i="1" dirty="0" smtClean="0"/>
              <a:t>              bonds and has no homology with </a:t>
            </a:r>
            <a:r>
              <a:rPr lang="en-US" sz="1400" b="1" i="1" dirty="0" err="1" smtClean="0"/>
              <a:t>STa</a:t>
            </a:r>
            <a:r>
              <a:rPr lang="en-US" sz="1400" dirty="0" smtClean="0"/>
              <a:t>	</a:t>
            </a:r>
            <a:endParaRPr lang="en-US" sz="1400" i="1" dirty="0" smtClean="0"/>
          </a:p>
        </p:txBody>
      </p:sp>
      <p:cxnSp>
        <p:nvCxnSpPr>
          <p:cNvPr id="5" name="Straight Arrow Connector 4"/>
          <p:cNvCxnSpPr/>
          <p:nvPr/>
        </p:nvCxnSpPr>
        <p:spPr>
          <a:xfrm rot="5400000">
            <a:off x="2545545" y="1597803"/>
            <a:ext cx="90963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5400000">
            <a:off x="6072992" y="1642256"/>
            <a:ext cx="100013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1376739" y="3052361"/>
            <a:ext cx="1066800" cy="5341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6200000" flipH="1">
            <a:off x="2981316" y="3090858"/>
            <a:ext cx="11430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6115858" y="3099588"/>
            <a:ext cx="913606"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itle 28"/>
          <p:cNvSpPr txBox="1">
            <a:spLocks/>
          </p:cNvSpPr>
          <p:nvPr/>
        </p:nvSpPr>
        <p:spPr>
          <a:xfrm>
            <a:off x="1071538" y="5214950"/>
            <a:ext cx="8072462" cy="11430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800" b="1" i="1" u="none" strike="noStrike" kern="1200" cap="none" spc="0" normalizeH="0" baseline="0" noProof="0" dirty="0" smtClean="0">
                <a:ln>
                  <a:noFill/>
                </a:ln>
                <a:solidFill>
                  <a:srgbClr val="002060"/>
                </a:solidFill>
                <a:effectLst>
                  <a:outerShdw blurRad="50000" dist="30000" dir="5400000" algn="tl" rotWithShape="0">
                    <a:srgbClr val="000000">
                      <a:alpha val="30000"/>
                    </a:srgbClr>
                  </a:outerShdw>
                </a:effectLst>
                <a:uLnTx/>
                <a:uFillTx/>
                <a:latin typeface="+mj-lt"/>
                <a:ea typeface="+mj-ea"/>
                <a:cs typeface="+mj-cs"/>
              </a:rPr>
              <a:t>Figure 2: </a:t>
            </a:r>
            <a:r>
              <a:rPr kumimoji="0" lang="en-US" sz="1800" b="1" i="0" u="none" strike="noStrike" kern="1200" cap="none" spc="0" normalizeH="0" baseline="0" noProof="0" dirty="0" smtClean="0">
                <a:ln>
                  <a:noFill/>
                </a:ln>
                <a:solidFill>
                  <a:srgbClr val="002060"/>
                </a:solidFill>
                <a:effectLst>
                  <a:outerShdw blurRad="50000" dist="30000" dir="5400000" algn="tl" rotWithShape="0">
                    <a:srgbClr val="000000">
                      <a:alpha val="30000"/>
                    </a:srgbClr>
                  </a:outerShdw>
                </a:effectLst>
                <a:uLnTx/>
                <a:uFillTx/>
                <a:latin typeface="+mn-lt"/>
                <a:ea typeface="+mj-ea"/>
                <a:cs typeface="+mj-cs"/>
              </a:rPr>
              <a:t>Classification of heat stable enterotoxin in </a:t>
            </a:r>
            <a:r>
              <a:rPr kumimoji="0" lang="en-ZA" sz="1800" b="1" i="0" u="none" strike="noStrike" kern="1200" cap="none" spc="0" normalizeH="0" baseline="0" noProof="0" dirty="0" smtClean="0">
                <a:ln>
                  <a:noFill/>
                </a:ln>
                <a:solidFill>
                  <a:srgbClr val="002060"/>
                </a:solidFill>
                <a:effectLst>
                  <a:outerShdw blurRad="50000" dist="30000" dir="5400000" algn="tl" rotWithShape="0">
                    <a:srgbClr val="000000">
                      <a:alpha val="30000"/>
                    </a:srgbClr>
                  </a:outerShdw>
                </a:effectLst>
                <a:uLnTx/>
                <a:uFillTx/>
                <a:latin typeface="+mn-lt"/>
                <a:ea typeface="+mj-ea"/>
                <a:cs typeface="+mj-cs"/>
              </a:rPr>
              <a:t>Enterotoxigenic </a:t>
            </a:r>
            <a:r>
              <a:rPr kumimoji="0" lang="en-ZA" sz="1800" b="1" i="1" u="none" strike="noStrike" kern="1200" cap="none" spc="0" normalizeH="0" baseline="0" noProof="0" dirty="0" smtClean="0">
                <a:ln>
                  <a:noFill/>
                </a:ln>
                <a:solidFill>
                  <a:srgbClr val="002060"/>
                </a:solidFill>
                <a:effectLst>
                  <a:outerShdw blurRad="50000" dist="30000" dir="5400000" algn="tl" rotWithShape="0">
                    <a:srgbClr val="000000">
                      <a:alpha val="30000"/>
                    </a:srgbClr>
                  </a:outerShdw>
                </a:effectLst>
                <a:uLnTx/>
                <a:uFillTx/>
                <a:latin typeface="+mn-lt"/>
                <a:ea typeface="+mj-ea"/>
                <a:cs typeface="+mj-cs"/>
              </a:rPr>
              <a:t>E. coli 	</a:t>
            </a:r>
            <a:r>
              <a:rPr kumimoji="0" lang="en-ZA" sz="1800" b="1" i="0" u="none" strike="noStrike" kern="1200" cap="none" spc="0" normalizeH="0" baseline="0" noProof="0" dirty="0" smtClean="0">
                <a:ln>
                  <a:noFill/>
                </a:ln>
                <a:solidFill>
                  <a:srgbClr val="002060"/>
                </a:solidFill>
                <a:effectLst>
                  <a:outerShdw blurRad="50000" dist="30000" dir="5400000" algn="tl" rotWithShape="0">
                    <a:srgbClr val="000000">
                      <a:alpha val="30000"/>
                    </a:srgbClr>
                  </a:outerShdw>
                </a:effectLst>
                <a:uLnTx/>
                <a:uFillTx/>
                <a:latin typeface="+mn-lt"/>
                <a:ea typeface="+mj-ea"/>
                <a:cs typeface="+mj-cs"/>
              </a:rPr>
              <a:t>(ETEC) </a:t>
            </a:r>
            <a:br>
              <a:rPr kumimoji="0" lang="en-ZA" sz="1800" b="1" i="0" u="none" strike="noStrike" kern="1200" cap="none" spc="0" normalizeH="0" baseline="0" noProof="0" dirty="0" smtClean="0">
                <a:ln>
                  <a:noFill/>
                </a:ln>
                <a:solidFill>
                  <a:srgbClr val="002060"/>
                </a:solidFill>
                <a:effectLst>
                  <a:outerShdw blurRad="50000" dist="30000" dir="5400000" algn="tl" rotWithShape="0">
                    <a:srgbClr val="000000">
                      <a:alpha val="30000"/>
                    </a:srgbClr>
                  </a:outerShdw>
                </a:effectLst>
                <a:uLnTx/>
                <a:uFillTx/>
                <a:latin typeface="+mn-lt"/>
                <a:ea typeface="+mj-ea"/>
                <a:cs typeface="+mj-cs"/>
              </a:rPr>
            </a:br>
            <a:endParaRPr kumimoji="0" lang="en-US" sz="1800" b="1" i="0" u="none" strike="noStrike" kern="1200" cap="none" spc="0" normalizeH="0" baseline="0" noProof="0" dirty="0">
              <a:ln>
                <a:noFill/>
              </a:ln>
              <a:solidFill>
                <a:srgbClr val="002060"/>
              </a:solidFill>
              <a:effectLst>
                <a:outerShdw blurRad="50000" dist="30000" dir="5400000" algn="tl" rotWithShape="0">
                  <a:srgbClr val="000000">
                    <a:alpha val="30000"/>
                  </a:srgbClr>
                </a:outerShdw>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46238" y="357188"/>
            <a:ext cx="7497762" cy="1143000"/>
          </a:xfrm>
        </p:spPr>
        <p:txBody>
          <a:bodyPr>
            <a:noAutofit/>
          </a:bodyPr>
          <a:lstStyle/>
          <a:p>
            <a:pPr algn="ctr"/>
            <a:r>
              <a:rPr lang="en-ZA" sz="3600" b="1" dirty="0" err="1" smtClean="0"/>
              <a:t>Enteropathogenic</a:t>
            </a:r>
            <a:r>
              <a:rPr lang="en-ZA" sz="3600" b="1" dirty="0" smtClean="0"/>
              <a:t> </a:t>
            </a:r>
            <a:r>
              <a:rPr lang="en-ZA" sz="3600" b="1" i="1" dirty="0" smtClean="0"/>
              <a:t>E. coli </a:t>
            </a:r>
            <a:r>
              <a:rPr lang="en-ZA" sz="3600" b="1" dirty="0" smtClean="0"/>
              <a:t>(EPEC) </a:t>
            </a:r>
            <a:r>
              <a:rPr lang="en-US" sz="3600" b="1" dirty="0" smtClean="0"/>
              <a:t/>
            </a:r>
            <a:br>
              <a:rPr lang="en-US" sz="3600" b="1" dirty="0" smtClean="0"/>
            </a:br>
            <a:endParaRPr lang="en-US" sz="3600" b="1" dirty="0"/>
          </a:p>
        </p:txBody>
      </p:sp>
      <p:sp>
        <p:nvSpPr>
          <p:cNvPr id="3" name="Content Placeholder 2"/>
          <p:cNvSpPr>
            <a:spLocks noGrp="1"/>
          </p:cNvSpPr>
          <p:nvPr>
            <p:ph idx="4294967295"/>
          </p:nvPr>
        </p:nvSpPr>
        <p:spPr>
          <a:xfrm>
            <a:off x="251520" y="1196752"/>
            <a:ext cx="8640960" cy="5040560"/>
          </a:xfrm>
        </p:spPr>
        <p:txBody>
          <a:bodyPr>
            <a:normAutofit/>
          </a:bodyPr>
          <a:lstStyle/>
          <a:p>
            <a:pPr algn="just"/>
            <a:r>
              <a:rPr lang="en-ZA" sz="2400" b="1" dirty="0" smtClean="0"/>
              <a:t>	EPEC induce a watery diarrhoea similar to ETEC, but they do not possess the same colonization factors and do not produce ST or LT toxins. </a:t>
            </a:r>
          </a:p>
          <a:p>
            <a:pPr algn="just"/>
            <a:endParaRPr lang="en-ZA" sz="2400" b="1" dirty="0" smtClean="0"/>
          </a:p>
          <a:p>
            <a:pPr algn="just"/>
            <a:r>
              <a:rPr lang="en-ZA" sz="2400" b="1" dirty="0" smtClean="0"/>
              <a:t>	They produce a non-</a:t>
            </a:r>
            <a:r>
              <a:rPr lang="en-ZA" sz="2400" b="1" dirty="0" err="1" smtClean="0"/>
              <a:t>fimbrial</a:t>
            </a:r>
            <a:r>
              <a:rPr lang="en-ZA" sz="2400" b="1" dirty="0" smtClean="0"/>
              <a:t> adhesion designated </a:t>
            </a:r>
            <a:r>
              <a:rPr lang="en-ZA" sz="2400" b="1" dirty="0" err="1" smtClean="0"/>
              <a:t>intimin</a:t>
            </a:r>
            <a:r>
              <a:rPr lang="en-ZA" sz="2400" b="1" dirty="0" smtClean="0"/>
              <a:t>, an outer membrane protein, that mediates the final stages of adherence. </a:t>
            </a:r>
          </a:p>
          <a:p>
            <a:pPr algn="just">
              <a:buNone/>
            </a:pPr>
            <a:endParaRPr lang="en-ZA" sz="2400" b="1" dirty="0" smtClean="0"/>
          </a:p>
          <a:p>
            <a:pPr algn="just"/>
            <a:r>
              <a:rPr lang="en-ZA" sz="2400" b="1" dirty="0" smtClean="0"/>
              <a:t>	Although they do not produce LT or ST toxins, there are reports that they produce an enterotoxin similar to that of </a:t>
            </a:r>
            <a:r>
              <a:rPr lang="en-ZA" sz="2400" b="1" i="1" dirty="0" smtClean="0"/>
              <a:t>Shigella</a:t>
            </a:r>
            <a:r>
              <a:rPr lang="en-ZA" sz="2400" b="1" dirty="0" smtClean="0"/>
              <a:t>.</a:t>
            </a:r>
            <a:endParaRPr lang="en-US"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46238" y="428625"/>
            <a:ext cx="7497762" cy="868363"/>
          </a:xfrm>
        </p:spPr>
        <p:txBody>
          <a:bodyPr>
            <a:normAutofit fontScale="90000"/>
          </a:bodyPr>
          <a:lstStyle/>
          <a:p>
            <a:r>
              <a:rPr lang="en-ZA" b="1" dirty="0" err="1" smtClean="0"/>
              <a:t>Enteroivasive</a:t>
            </a:r>
            <a:r>
              <a:rPr lang="en-ZA" b="1" dirty="0" smtClean="0"/>
              <a:t> </a:t>
            </a:r>
            <a:r>
              <a:rPr lang="en-ZA" b="1" i="1" dirty="0" smtClean="0"/>
              <a:t>E. coli </a:t>
            </a:r>
            <a:r>
              <a:rPr lang="en-ZA" b="1" dirty="0" smtClean="0"/>
              <a:t>(EIEC) </a:t>
            </a:r>
            <a:r>
              <a:rPr lang="en-US" b="1" dirty="0" smtClean="0"/>
              <a:t/>
            </a:r>
            <a:br>
              <a:rPr lang="en-US" b="1" dirty="0" smtClean="0"/>
            </a:br>
            <a:endParaRPr lang="en-US" b="1" dirty="0"/>
          </a:p>
        </p:txBody>
      </p:sp>
      <p:sp>
        <p:nvSpPr>
          <p:cNvPr id="3" name="Content Placeholder 2"/>
          <p:cNvSpPr>
            <a:spLocks noGrp="1"/>
          </p:cNvSpPr>
          <p:nvPr>
            <p:ph idx="4294967295"/>
          </p:nvPr>
        </p:nvSpPr>
        <p:spPr>
          <a:xfrm>
            <a:off x="323528" y="1484784"/>
            <a:ext cx="8496944" cy="4800600"/>
          </a:xfrm>
        </p:spPr>
        <p:txBody>
          <a:bodyPr>
            <a:normAutofit/>
          </a:bodyPr>
          <a:lstStyle/>
          <a:p>
            <a:pPr algn="just">
              <a:lnSpc>
                <a:spcPct val="150000"/>
              </a:lnSpc>
            </a:pPr>
            <a:r>
              <a:rPr lang="en-ZA" sz="3600" dirty="0" smtClean="0"/>
              <a:t>	</a:t>
            </a:r>
            <a:r>
              <a:rPr lang="en-ZA" sz="2800" b="1" dirty="0" smtClean="0"/>
              <a:t>EIEC closely resemble </a:t>
            </a:r>
            <a:r>
              <a:rPr lang="en-ZA" sz="2800" b="1" i="1" dirty="0" smtClean="0"/>
              <a:t>Shigella</a:t>
            </a:r>
            <a:r>
              <a:rPr lang="en-ZA" sz="2800" b="1" dirty="0" smtClean="0"/>
              <a:t> in their pathogenic mechanisms and the kind of clinical illness they produce. EIEC penetrate and multiply within epithelial cells of the colon causing widespread cell destruction. </a:t>
            </a:r>
            <a:endParaRPr lang="en-US" sz="36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44650" y="274638"/>
            <a:ext cx="7499350" cy="1143000"/>
          </a:xfrm>
        </p:spPr>
        <p:txBody>
          <a:bodyPr>
            <a:noAutofit/>
          </a:bodyPr>
          <a:lstStyle/>
          <a:p>
            <a:r>
              <a:rPr lang="en-ZA" sz="3200" b="1" dirty="0" err="1" smtClean="0"/>
              <a:t>Enteroaggregative</a:t>
            </a:r>
            <a:r>
              <a:rPr lang="en-ZA" sz="3200" b="1" dirty="0" smtClean="0"/>
              <a:t> </a:t>
            </a:r>
            <a:r>
              <a:rPr lang="en-ZA" sz="3200" b="1" i="1" dirty="0" smtClean="0"/>
              <a:t>E. coli </a:t>
            </a:r>
            <a:r>
              <a:rPr lang="en-ZA" sz="3200" b="1" dirty="0" smtClean="0"/>
              <a:t>(</a:t>
            </a:r>
            <a:r>
              <a:rPr lang="en-ZA" sz="3200" b="1" dirty="0" err="1" smtClean="0"/>
              <a:t>EAggEC</a:t>
            </a:r>
            <a:r>
              <a:rPr lang="en-ZA" sz="3200" b="1" dirty="0" smtClean="0"/>
              <a:t>) </a:t>
            </a:r>
            <a:r>
              <a:rPr lang="en-US" sz="3200" b="1" dirty="0" smtClean="0"/>
              <a:t/>
            </a:r>
            <a:br>
              <a:rPr lang="en-US" sz="3200" b="1" dirty="0" smtClean="0"/>
            </a:br>
            <a:endParaRPr lang="en-US" sz="3200" b="1" dirty="0"/>
          </a:p>
        </p:txBody>
      </p:sp>
      <p:sp>
        <p:nvSpPr>
          <p:cNvPr id="3" name="Content Placeholder 2"/>
          <p:cNvSpPr>
            <a:spLocks noGrp="1"/>
          </p:cNvSpPr>
          <p:nvPr>
            <p:ph idx="4294967295"/>
          </p:nvPr>
        </p:nvSpPr>
        <p:spPr>
          <a:xfrm>
            <a:off x="1209675" y="928688"/>
            <a:ext cx="7934325" cy="5715000"/>
          </a:xfrm>
        </p:spPr>
        <p:txBody>
          <a:bodyPr>
            <a:normAutofit fontScale="92500"/>
          </a:bodyPr>
          <a:lstStyle/>
          <a:p>
            <a:pPr algn="just">
              <a:lnSpc>
                <a:spcPct val="150000"/>
              </a:lnSpc>
            </a:pPr>
            <a:r>
              <a:rPr lang="en-ZA" sz="2400" b="1" dirty="0" smtClean="0"/>
              <a:t>	The distinguishing feature of </a:t>
            </a:r>
            <a:r>
              <a:rPr lang="en-ZA" sz="2400" b="1" dirty="0" err="1" smtClean="0"/>
              <a:t>EAggEC</a:t>
            </a:r>
            <a:r>
              <a:rPr lang="en-ZA" sz="2400" b="1" dirty="0" smtClean="0"/>
              <a:t> strains is their ability to attach to tissue culture cells in an aggregative manner. </a:t>
            </a:r>
          </a:p>
          <a:p>
            <a:pPr algn="just">
              <a:lnSpc>
                <a:spcPct val="150000"/>
              </a:lnSpc>
              <a:buNone/>
            </a:pPr>
            <a:endParaRPr lang="en-ZA" sz="2400" b="1" dirty="0" smtClean="0"/>
          </a:p>
          <a:p>
            <a:pPr algn="just">
              <a:lnSpc>
                <a:spcPct val="150000"/>
              </a:lnSpc>
            </a:pPr>
            <a:r>
              <a:rPr lang="en-ZA" sz="2400" b="1" dirty="0" smtClean="0"/>
              <a:t>	These strains are associated with persistent diarrhoea in young children. </a:t>
            </a:r>
          </a:p>
          <a:p>
            <a:pPr algn="just">
              <a:lnSpc>
                <a:spcPct val="150000"/>
              </a:lnSpc>
              <a:buNone/>
            </a:pPr>
            <a:endParaRPr lang="en-ZA" sz="2400" b="1" dirty="0" smtClean="0"/>
          </a:p>
          <a:p>
            <a:pPr algn="just">
              <a:lnSpc>
                <a:spcPct val="150000"/>
              </a:lnSpc>
            </a:pPr>
            <a:r>
              <a:rPr lang="en-ZA" sz="2400" b="1" dirty="0" smtClean="0"/>
              <a:t>	They resemble ETEC strains in that the bacteria adhere to the intestinal mucosa and cause non-bloody </a:t>
            </a:r>
            <a:r>
              <a:rPr lang="en-ZA" sz="2400" b="1" dirty="0" err="1" smtClean="0"/>
              <a:t>diarrhea</a:t>
            </a:r>
            <a:r>
              <a:rPr lang="en-ZA" sz="2400" b="1" dirty="0" smtClean="0"/>
              <a:t> without invading or causing inflammation. </a:t>
            </a:r>
            <a:endParaRPr lang="en-US" sz="24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44650" y="274638"/>
            <a:ext cx="7499350" cy="1143000"/>
          </a:xfrm>
        </p:spPr>
        <p:txBody>
          <a:bodyPr>
            <a:noAutofit/>
          </a:bodyPr>
          <a:lstStyle/>
          <a:p>
            <a:r>
              <a:rPr lang="en-ZA" sz="3200" b="1" dirty="0" err="1" smtClean="0"/>
              <a:t>Enterohemorrhagic</a:t>
            </a:r>
            <a:r>
              <a:rPr lang="en-ZA" sz="3200" b="1" dirty="0" smtClean="0"/>
              <a:t> </a:t>
            </a:r>
            <a:r>
              <a:rPr lang="en-ZA" sz="3200" b="1" i="1" dirty="0" smtClean="0"/>
              <a:t>E. coli </a:t>
            </a:r>
            <a:r>
              <a:rPr lang="en-ZA" sz="3200" b="1" dirty="0" smtClean="0"/>
              <a:t>(EHEC) </a:t>
            </a:r>
            <a:r>
              <a:rPr lang="en-US" sz="3200" b="1" dirty="0" smtClean="0"/>
              <a:t/>
            </a:r>
            <a:br>
              <a:rPr lang="en-US" sz="3200" b="1" dirty="0" smtClean="0"/>
            </a:br>
            <a:endParaRPr lang="en-US" sz="3200" b="1" dirty="0"/>
          </a:p>
        </p:txBody>
      </p:sp>
      <p:sp>
        <p:nvSpPr>
          <p:cNvPr id="3" name="Content Placeholder 2"/>
          <p:cNvSpPr>
            <a:spLocks noGrp="1"/>
          </p:cNvSpPr>
          <p:nvPr>
            <p:ph idx="4294967295"/>
          </p:nvPr>
        </p:nvSpPr>
        <p:spPr>
          <a:xfrm>
            <a:off x="179512" y="1556792"/>
            <a:ext cx="8784976" cy="4267200"/>
          </a:xfrm>
        </p:spPr>
        <p:txBody>
          <a:bodyPr>
            <a:noAutofit/>
          </a:bodyPr>
          <a:lstStyle/>
          <a:p>
            <a:pPr algn="just">
              <a:lnSpc>
                <a:spcPct val="150000"/>
              </a:lnSpc>
            </a:pPr>
            <a:r>
              <a:rPr lang="en-ZA" sz="2800" b="1" dirty="0" smtClean="0"/>
              <a:t>	EHEC are represented by a single strain (serotype O157:H7), which causes a diarrheal syndrome distinct from EIEC (and </a:t>
            </a:r>
            <a:r>
              <a:rPr lang="en-ZA" sz="2800" b="1" i="1" dirty="0" smtClean="0"/>
              <a:t>Shigella</a:t>
            </a:r>
            <a:r>
              <a:rPr lang="en-ZA" sz="2800" b="1" dirty="0" smtClean="0"/>
              <a:t>) in that there is copious bloody discharge and no fever. A frequent life-threatening situation is its toxic effects on the kidneys (</a:t>
            </a:r>
            <a:r>
              <a:rPr lang="en-ZA" sz="2800" b="1" dirty="0" err="1" smtClean="0"/>
              <a:t>hemolyticuremia</a:t>
            </a:r>
            <a:r>
              <a:rPr lang="en-ZA" sz="2800" b="1" dirty="0" smtClean="0"/>
              <a:t>).</a:t>
            </a:r>
            <a:endParaRPr lang="en-US" sz="2800" b="1" dirty="0" smtClean="0"/>
          </a:p>
          <a:p>
            <a:endParaRPr lang="en-US" sz="3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71600" y="2204864"/>
            <a:ext cx="7212012" cy="3240360"/>
          </a:xfrm>
        </p:spPr>
        <p:txBody>
          <a:bodyPr>
            <a:normAutofit/>
          </a:bodyPr>
          <a:lstStyle/>
          <a:p>
            <a:pPr algn="just">
              <a:buFont typeface="Wingdings" panose="05000000000000000000" pitchFamily="2" charset="2"/>
              <a:buChar char="q"/>
            </a:pPr>
            <a:r>
              <a:rPr lang="en-US" sz="3600" b="1" dirty="0" smtClean="0"/>
              <a:t>	Eli Metchnikoff hypothesis</a:t>
            </a:r>
          </a:p>
          <a:p>
            <a:pPr algn="just">
              <a:lnSpc>
                <a:spcPct val="150000"/>
              </a:lnSpc>
              <a:buFont typeface="Wingdings" panose="05000000000000000000" pitchFamily="2" charset="2"/>
              <a:buChar char="q"/>
            </a:pPr>
            <a:r>
              <a:rPr lang="en-US" sz="4000" b="1" dirty="0" smtClean="0"/>
              <a:t>	Organic acids</a:t>
            </a:r>
          </a:p>
          <a:p>
            <a:pPr algn="just">
              <a:lnSpc>
                <a:spcPct val="150000"/>
              </a:lnSpc>
              <a:buFont typeface="Wingdings" panose="05000000000000000000" pitchFamily="2" charset="2"/>
              <a:buChar char="q"/>
            </a:pPr>
            <a:r>
              <a:rPr lang="en-US" sz="4000" b="1" dirty="0" smtClean="0"/>
              <a:t>	Phenolic compounds</a:t>
            </a:r>
          </a:p>
          <a:p>
            <a:pPr algn="just">
              <a:buFont typeface="Wingdings" panose="05000000000000000000" pitchFamily="2" charset="2"/>
              <a:buChar char="q"/>
            </a:pPr>
            <a:endParaRPr lang="en-US" sz="3600" b="1" dirty="0" smtClean="0"/>
          </a:p>
          <a:p>
            <a:pPr algn="just">
              <a:buFont typeface="Wingdings" panose="05000000000000000000" pitchFamily="2" charset="2"/>
              <a:buChar char="q"/>
            </a:pPr>
            <a:endParaRPr lang="en-US" sz="3600" b="1" dirty="0" smtClean="0"/>
          </a:p>
          <a:p>
            <a:pPr algn="just">
              <a:buFont typeface="Wingdings" panose="05000000000000000000" pitchFamily="2" charset="2"/>
              <a:buChar char="q"/>
            </a:pPr>
            <a:endParaRPr lang="en-US" sz="3600" b="1" dirty="0" smtClean="0"/>
          </a:p>
        </p:txBody>
      </p:sp>
      <p:sp>
        <p:nvSpPr>
          <p:cNvPr id="4" name="Title 3"/>
          <p:cNvSpPr>
            <a:spLocks noGrp="1"/>
          </p:cNvSpPr>
          <p:nvPr>
            <p:ph type="title" idx="4294967295"/>
          </p:nvPr>
        </p:nvSpPr>
        <p:spPr>
          <a:xfrm>
            <a:off x="928662" y="214290"/>
            <a:ext cx="7215213" cy="1417637"/>
          </a:xfrm>
        </p:spPr>
        <p:txBody>
          <a:bodyPr>
            <a:noAutofit/>
          </a:bodyPr>
          <a:lstStyle/>
          <a:p>
            <a:pPr algn="ctr"/>
            <a:r>
              <a:rPr lang="en-US" sz="4400" b="1" dirty="0" smtClean="0"/>
              <a:t>Mechanisms of inhibition of pathogenic bacteria</a:t>
            </a:r>
            <a:endParaRPr lang="en-US" sz="44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pic>
        <p:nvPicPr>
          <p:cNvPr id="4098" name="Picture 2"/>
          <p:cNvPicPr>
            <a:picLocks noGrp="1" noChangeAspect="1" noChangeArrowheads="1"/>
          </p:cNvPicPr>
          <p:nvPr>
            <p:ph idx="4294967295"/>
          </p:nvPr>
        </p:nvPicPr>
        <p:blipFill>
          <a:blip r:embed="rId2"/>
          <a:srcRect/>
          <a:stretch>
            <a:fillRect/>
          </a:stretch>
        </p:blipFill>
        <p:spPr bwMode="auto">
          <a:xfrm>
            <a:off x="683568" y="0"/>
            <a:ext cx="8460432" cy="5929313"/>
          </a:xfrm>
          <a:prstGeom prst="rect">
            <a:avLst/>
          </a:prstGeom>
          <a:noFill/>
          <a:ln w="9525">
            <a:noFill/>
            <a:miter lim="800000"/>
            <a:headEnd/>
            <a:tailEnd/>
          </a:ln>
          <a:effectLst/>
        </p:spPr>
      </p:pic>
      <p:sp>
        <p:nvSpPr>
          <p:cNvPr id="7" name="Rectangle 6"/>
          <p:cNvSpPr/>
          <p:nvPr/>
        </p:nvSpPr>
        <p:spPr>
          <a:xfrm>
            <a:off x="683568" y="5857892"/>
            <a:ext cx="8143900" cy="646331"/>
          </a:xfrm>
          <a:prstGeom prst="rect">
            <a:avLst/>
          </a:prstGeom>
        </p:spPr>
        <p:txBody>
          <a:bodyPr wrap="square">
            <a:spAutoFit/>
          </a:bodyPr>
          <a:lstStyle/>
          <a:p>
            <a:pPr algn="just"/>
            <a:r>
              <a:rPr lang="en-US" sz="1200" b="1" i="1" dirty="0" smtClean="0">
                <a:solidFill>
                  <a:srgbClr val="002060"/>
                </a:solidFill>
              </a:rPr>
              <a:t>Figure 3:	A model of effects of inhibitors presence in pathogenic bacteria cells. As depicted in the illustration, inhibitory effect could range from membrane disruption, lowering of intracellular pH to interference with lots of cell metabolic targets/pathways.</a:t>
            </a:r>
            <a:endParaRPr lang="en-US" sz="1200" b="1" i="1" dirty="0">
              <a:solidFill>
                <a:srgbClr val="002060"/>
              </a:solidFill>
            </a:endParaRPr>
          </a:p>
        </p:txBody>
      </p:sp>
      <p:sp>
        <p:nvSpPr>
          <p:cNvPr id="9" name="Title 4"/>
          <p:cNvSpPr txBox="1">
            <a:spLocks/>
          </p:cNvSpPr>
          <p:nvPr/>
        </p:nvSpPr>
        <p:spPr>
          <a:xfrm>
            <a:off x="6429375" y="6500813"/>
            <a:ext cx="2714625" cy="357187"/>
          </a:xfrm>
          <a:prstGeom prst="rect">
            <a:avLst/>
          </a:prstGeo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Source :</a:t>
            </a:r>
            <a:r>
              <a:rPr kumimoji="0" lang="en-US" sz="1200" b="0" i="0" u="none" strike="noStrike" kern="1200" cap="none" spc="0" normalizeH="0" baseline="0" noProof="0" dirty="0" err="1"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Omodele</a:t>
            </a:r>
            <a:r>
              <a:rPr kumimoji="0" lang="en-US" sz="12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and </a:t>
            </a:r>
            <a:r>
              <a:rPr kumimoji="0" lang="en-US" sz="1200" b="0" i="0" u="none" strike="noStrike" kern="1200" cap="none" spc="0" normalizeH="0" baseline="0" noProof="0" dirty="0" err="1"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Bongani</a:t>
            </a:r>
            <a:r>
              <a:rPr kumimoji="0" lang="en-US" sz="12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(2003)</a:t>
            </a:r>
            <a:endParaRPr kumimoji="0" lang="en-US" sz="12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279209" y="2492896"/>
            <a:ext cx="8640960" cy="1569660"/>
          </a:xfrm>
          <a:prstGeom prst="rect">
            <a:avLst/>
          </a:prstGeom>
          <a:noFill/>
        </p:spPr>
        <p:txBody>
          <a:bodyPr wrap="square">
            <a:spAutoFit/>
          </a:bodyPr>
          <a:lstStyle/>
          <a:p>
            <a:pPr algn="ctr"/>
            <a:r>
              <a:rPr lang="en-ZA" sz="4800" dirty="0" smtClean="0">
                <a:solidFill>
                  <a:srgbClr val="0070C0"/>
                </a:solidFill>
                <a:latin typeface="Impact" pitchFamily="34" charset="0"/>
              </a:rPr>
              <a:t>The survival of pathogenic </a:t>
            </a:r>
            <a:r>
              <a:rPr lang="en-ZA" sz="4800" i="1" dirty="0" smtClean="0">
                <a:solidFill>
                  <a:srgbClr val="0070C0"/>
                </a:solidFill>
                <a:latin typeface="Impact" pitchFamily="34" charset="0"/>
              </a:rPr>
              <a:t>E</a:t>
            </a:r>
            <a:r>
              <a:rPr lang="en-ZA" sz="4800" i="1" dirty="0">
                <a:solidFill>
                  <a:srgbClr val="0070C0"/>
                </a:solidFill>
                <a:latin typeface="Impact" pitchFamily="34" charset="0"/>
              </a:rPr>
              <a:t>. coli </a:t>
            </a:r>
            <a:r>
              <a:rPr lang="en-ZA" sz="4800" i="1" dirty="0" smtClean="0">
                <a:solidFill>
                  <a:srgbClr val="0070C0"/>
                </a:solidFill>
                <a:latin typeface="Impact" pitchFamily="34" charset="0"/>
              </a:rPr>
              <a:t> </a:t>
            </a:r>
            <a:r>
              <a:rPr lang="en-ZA" sz="4800" dirty="0" smtClean="0">
                <a:solidFill>
                  <a:srgbClr val="0070C0"/>
                </a:solidFill>
                <a:latin typeface="Impact" pitchFamily="34" charset="0"/>
              </a:rPr>
              <a:t>strains </a:t>
            </a:r>
            <a:r>
              <a:rPr lang="en-ZA" sz="4800" dirty="0">
                <a:solidFill>
                  <a:srgbClr val="0070C0"/>
                </a:solidFill>
                <a:latin typeface="Impact" pitchFamily="34" charset="0"/>
              </a:rPr>
              <a:t>in fermented </a:t>
            </a:r>
            <a:r>
              <a:rPr lang="en-ZA" sz="4800" dirty="0" smtClean="0">
                <a:solidFill>
                  <a:srgbClr val="0070C0"/>
                </a:solidFill>
                <a:latin typeface="Impact" pitchFamily="34" charset="0"/>
              </a:rPr>
              <a:t>milk</a:t>
            </a:r>
            <a:endParaRPr lang="en-ZA" sz="4800" dirty="0">
              <a:solidFill>
                <a:srgbClr val="0070C0"/>
              </a:solidFill>
              <a:latin typeface="Impact" pitchFamily="34" charset="0"/>
            </a:endParaRPr>
          </a:p>
        </p:txBody>
      </p:sp>
      <p:sp>
        <p:nvSpPr>
          <p:cNvPr id="8" name="TextBox 7"/>
          <p:cNvSpPr txBox="1"/>
          <p:nvPr/>
        </p:nvSpPr>
        <p:spPr>
          <a:xfrm>
            <a:off x="4067944" y="5042793"/>
            <a:ext cx="4248472" cy="523220"/>
          </a:xfrm>
          <a:prstGeom prst="rect">
            <a:avLst/>
          </a:prstGeom>
          <a:noFill/>
        </p:spPr>
        <p:txBody>
          <a:bodyPr wrap="square" rtlCol="0">
            <a:spAutoFit/>
          </a:bodyPr>
          <a:lstStyle/>
          <a:p>
            <a:r>
              <a:rPr lang="en-US" sz="2800" b="1" dirty="0" smtClean="0">
                <a:solidFill>
                  <a:srgbClr val="C00000"/>
                </a:solidFill>
              </a:rPr>
              <a:t>- </a:t>
            </a:r>
            <a:r>
              <a:rPr lang="en-US" sz="2800" b="1" i="1" dirty="0">
                <a:solidFill>
                  <a:srgbClr val="C00000"/>
                </a:solidFill>
              </a:rPr>
              <a:t>O. </a:t>
            </a:r>
            <a:r>
              <a:rPr lang="en-US" sz="2800" b="1" i="1" dirty="0" smtClean="0">
                <a:solidFill>
                  <a:srgbClr val="C00000"/>
                </a:solidFill>
              </a:rPr>
              <a:t>E.  </a:t>
            </a:r>
            <a:r>
              <a:rPr lang="en-US" sz="2800" b="1" i="1" dirty="0" smtClean="0">
                <a:solidFill>
                  <a:srgbClr val="C00000"/>
                </a:solidFill>
              </a:rPr>
              <a:t>FAYEMI </a:t>
            </a:r>
            <a:endParaRPr lang="en-GB" sz="2800" b="1" i="1" dirty="0">
              <a:solidFill>
                <a:srgbClr val="C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2"/>
          <p:cNvSpPr>
            <a:spLocks noGrp="1"/>
          </p:cNvSpPr>
          <p:nvPr>
            <p:ph idx="4294967295"/>
          </p:nvPr>
        </p:nvSpPr>
        <p:spPr>
          <a:xfrm>
            <a:off x="323528" y="836712"/>
            <a:ext cx="8462744" cy="5462587"/>
          </a:xfrm>
        </p:spPr>
        <p:txBody>
          <a:bodyPr>
            <a:noAutofit/>
          </a:bodyPr>
          <a:lstStyle/>
          <a:p>
            <a:pPr marL="0" indent="4763" algn="just"/>
            <a:r>
              <a:rPr lang="en-US" sz="1600" b="1" dirty="0" smtClean="0"/>
              <a:t>	</a:t>
            </a:r>
            <a:r>
              <a:rPr lang="en-US" sz="2000" b="1" dirty="0" smtClean="0"/>
              <a:t> The p</a:t>
            </a:r>
            <a:r>
              <a:rPr lang="en-US" sz="2400" b="1" dirty="0" smtClean="0"/>
              <a:t>resence of organic acids during fermentation result in intracellular acidification to levels that damage or disrupt key biochemical processes. </a:t>
            </a:r>
          </a:p>
          <a:p>
            <a:pPr marL="0" indent="4763" algn="just"/>
            <a:r>
              <a:rPr lang="en-US" sz="2400" b="1" dirty="0" smtClean="0"/>
              <a:t>	Under severe acidic pH (that is, pH 3), proton leakage is faster than the cell’s ability to maintain homeostasis. Organic acids penetrate the cell membrane and after dissociation inside the cell, the released proton acidifies intracellular pH. </a:t>
            </a:r>
          </a:p>
          <a:p>
            <a:pPr marL="0" indent="4763" algn="just">
              <a:lnSpc>
                <a:spcPct val="150000"/>
              </a:lnSpc>
            </a:pPr>
            <a:r>
              <a:rPr lang="en-US" sz="2400" b="1" dirty="0" smtClean="0"/>
              <a:t>	The lower the exterior pH, the greater the influx of organic acids. The membrane-impermeable ionized form of the organic acid accumulates and the constant influx of protons will eventually deplete cellular energy, causing cell death in enterobacteriaceae.	</a:t>
            </a:r>
            <a:endParaRPr lang="en-US" sz="2400" b="1" dirty="0"/>
          </a:p>
        </p:txBody>
      </p:sp>
      <p:sp>
        <p:nvSpPr>
          <p:cNvPr id="4" name="Title 1"/>
          <p:cNvSpPr>
            <a:spLocks noGrp="1"/>
          </p:cNvSpPr>
          <p:nvPr>
            <p:ph type="title" idx="4294967295"/>
          </p:nvPr>
        </p:nvSpPr>
        <p:spPr>
          <a:xfrm>
            <a:off x="899592" y="260648"/>
            <a:ext cx="7934325" cy="439737"/>
          </a:xfrm>
        </p:spPr>
        <p:txBody>
          <a:bodyPr>
            <a:normAutofit fontScale="90000"/>
          </a:bodyPr>
          <a:lstStyle/>
          <a:p>
            <a:pPr algn="ctr"/>
            <a:r>
              <a:rPr lang="en-US" b="1" dirty="0" smtClean="0"/>
              <a:t>Organic acids</a:t>
            </a:r>
            <a:endParaRPr lang="en-US"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428750" y="571500"/>
            <a:ext cx="7572406" cy="5715000"/>
          </a:xfrm>
        </p:spPr>
        <p:txBody>
          <a:bodyPr>
            <a:noAutofit/>
          </a:bodyPr>
          <a:lstStyle/>
          <a:p>
            <a:pPr marL="0" indent="0" algn="just">
              <a:lnSpc>
                <a:spcPct val="160000"/>
              </a:lnSpc>
            </a:pPr>
            <a:r>
              <a:rPr lang="en-US" sz="2400" dirty="0" smtClean="0"/>
              <a:t>	</a:t>
            </a:r>
            <a:r>
              <a:rPr lang="en-US" sz="2400" b="1" dirty="0" smtClean="0"/>
              <a:t>Their high </a:t>
            </a:r>
            <a:r>
              <a:rPr lang="en-US" sz="2400" b="1" dirty="0" err="1" smtClean="0"/>
              <a:t>hydrophobicity</a:t>
            </a:r>
            <a:r>
              <a:rPr lang="en-US" sz="2400" b="1" dirty="0" smtClean="0"/>
              <a:t> allows furfural and HMF to compromise membrane integrity leading to extensive membrane disruption/leakage, which eventually will cause reduction in cell replication rate and ATP production. </a:t>
            </a:r>
          </a:p>
          <a:p>
            <a:pPr marL="0" indent="0" algn="just">
              <a:lnSpc>
                <a:spcPct val="160000"/>
              </a:lnSpc>
            </a:pPr>
            <a:r>
              <a:rPr lang="en-US" sz="2400" b="1" dirty="0" smtClean="0"/>
              <a:t>	This membrane disruption, allows the release of proteins, RNAs, ATP, Ions, out of the cytoplasm, consequently causing reduced ATP levels, diminished proton motive force and impaired protein function and nutrient transport. </a:t>
            </a:r>
          </a:p>
          <a:p>
            <a:pPr marL="0" indent="0" algn="just">
              <a:lnSpc>
                <a:spcPct val="160000"/>
              </a:lnSpc>
            </a:pPr>
            <a:r>
              <a:rPr lang="en-US" sz="2400" b="1" dirty="0" smtClean="0"/>
              <a:t>	</a:t>
            </a:r>
            <a:endParaRPr lang="en-US" sz="2400" dirty="0"/>
          </a:p>
        </p:txBody>
      </p:sp>
      <p:sp>
        <p:nvSpPr>
          <p:cNvPr id="2" name="Title 1"/>
          <p:cNvSpPr>
            <a:spLocks noGrp="1"/>
          </p:cNvSpPr>
          <p:nvPr>
            <p:ph type="title" idx="4294967295"/>
          </p:nvPr>
        </p:nvSpPr>
        <p:spPr>
          <a:xfrm>
            <a:off x="1646238" y="0"/>
            <a:ext cx="7497762" cy="714375"/>
          </a:xfrm>
        </p:spPr>
        <p:txBody>
          <a:bodyPr>
            <a:normAutofit fontScale="90000"/>
          </a:bodyPr>
          <a:lstStyle/>
          <a:p>
            <a:r>
              <a:rPr lang="en-US" b="1" dirty="0" smtClean="0"/>
              <a:t>Phenolic compounds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55576" y="764704"/>
            <a:ext cx="7858180" cy="4800600"/>
          </a:xfrm>
        </p:spPr>
        <p:txBody>
          <a:bodyPr>
            <a:normAutofit/>
          </a:bodyPr>
          <a:lstStyle/>
          <a:p>
            <a:pPr algn="just">
              <a:lnSpc>
                <a:spcPct val="150000"/>
              </a:lnSpc>
            </a:pPr>
            <a:r>
              <a:rPr lang="en-US" sz="2400" b="1" dirty="0" smtClean="0"/>
              <a:t>	They enhance the generation of reactive oxygen species (ROS) </a:t>
            </a:r>
            <a:r>
              <a:rPr lang="pt-BR" sz="2400" b="1" dirty="0" smtClean="0"/>
              <a:t>such as hydrogen peroxide (H2O2), super oxides (O2-) </a:t>
            </a:r>
            <a:r>
              <a:rPr lang="en-US" sz="2400" b="1" dirty="0" smtClean="0"/>
              <a:t>and super hydroxyl (OH-) that interact with proteins/ enzymes, which results in their </a:t>
            </a:r>
            <a:r>
              <a:rPr lang="en-US" sz="2400" b="1" dirty="0" err="1" smtClean="0"/>
              <a:t>denaturation</a:t>
            </a:r>
            <a:r>
              <a:rPr lang="en-US" sz="2400" b="1" dirty="0" smtClean="0"/>
              <a:t> causing DNA mutagenesis, and induce programmed cell death</a:t>
            </a:r>
            <a:r>
              <a:rPr lang="en-US" sz="2400" dirty="0" smtClean="0"/>
              <a:t>.</a:t>
            </a:r>
            <a:endParaRPr lang="en-US"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539552" y="116632"/>
            <a:ext cx="8143900" cy="6463308"/>
          </a:xfrm>
          <a:prstGeom prst="rect">
            <a:avLst/>
          </a:prstGeom>
        </p:spPr>
        <p:txBody>
          <a:bodyPr wrap="square">
            <a:spAutoFit/>
          </a:bodyPr>
          <a:lstStyle/>
          <a:p>
            <a:pPr algn="ctr">
              <a:lnSpc>
                <a:spcPct val="150000"/>
              </a:lnSpc>
            </a:pPr>
            <a:r>
              <a:rPr lang="en-GB" sz="2200" b="1" dirty="0" smtClean="0">
                <a:solidFill>
                  <a:srgbClr val="0070C0"/>
                </a:solidFill>
                <a:latin typeface="Times New Roman" pitchFamily="18" charset="0"/>
                <a:cs typeface="Times New Roman" pitchFamily="18" charset="0"/>
              </a:rPr>
              <a:t>	</a:t>
            </a:r>
            <a:r>
              <a:rPr lang="en-GB" sz="3600" b="1" dirty="0" smtClean="0">
                <a:solidFill>
                  <a:schemeClr val="accent3">
                    <a:lumMod val="50000"/>
                  </a:schemeClr>
                </a:solidFill>
                <a:latin typeface="+mj-lt"/>
                <a:cs typeface="Times New Roman" pitchFamily="18" charset="0"/>
              </a:rPr>
              <a:t>Acid Resistance in </a:t>
            </a:r>
            <a:r>
              <a:rPr lang="en-GB" sz="3600" b="1" i="1" dirty="0" smtClean="0">
                <a:solidFill>
                  <a:schemeClr val="accent3">
                    <a:lumMod val="50000"/>
                  </a:schemeClr>
                </a:solidFill>
                <a:latin typeface="+mj-lt"/>
                <a:cs typeface="Times New Roman" pitchFamily="18" charset="0"/>
              </a:rPr>
              <a:t>E. Coli</a:t>
            </a:r>
            <a:endParaRPr lang="en-GB" sz="2400" b="1" i="1" dirty="0" smtClean="0">
              <a:solidFill>
                <a:schemeClr val="accent3">
                  <a:lumMod val="50000"/>
                </a:schemeClr>
              </a:solidFill>
              <a:latin typeface="+mj-lt"/>
              <a:cs typeface="Times New Roman" pitchFamily="18" charset="0"/>
            </a:endParaRPr>
          </a:p>
          <a:p>
            <a:pPr algn="just">
              <a:lnSpc>
                <a:spcPct val="150000"/>
              </a:lnSpc>
              <a:buFont typeface="Arial" pitchFamily="34" charset="0"/>
              <a:buChar char="•"/>
            </a:pPr>
            <a:r>
              <a:rPr lang="en-GB" sz="2200" b="1" dirty="0" smtClean="0">
                <a:latin typeface="Times New Roman" pitchFamily="18" charset="0"/>
                <a:cs typeface="Times New Roman" pitchFamily="18" charset="0"/>
              </a:rPr>
              <a:t>	</a:t>
            </a:r>
            <a:r>
              <a:rPr lang="en-GB" sz="2400" b="1" dirty="0" smtClean="0">
                <a:latin typeface="+mj-lt"/>
                <a:cs typeface="Times New Roman" pitchFamily="18" charset="0"/>
              </a:rPr>
              <a:t>Acidification is a treatment commonly used to control growth or kill pathogenic microorganisms in foods</a:t>
            </a:r>
          </a:p>
          <a:p>
            <a:pPr algn="just">
              <a:buFont typeface="Arial" pitchFamily="34" charset="0"/>
              <a:buChar char="•"/>
            </a:pPr>
            <a:r>
              <a:rPr lang="en-US" sz="2400" dirty="0" smtClean="0">
                <a:latin typeface="+mj-lt"/>
              </a:rPr>
              <a:t>	</a:t>
            </a:r>
            <a:r>
              <a:rPr lang="en-US" sz="2400" b="1" dirty="0" smtClean="0">
                <a:latin typeface="+mj-lt"/>
              </a:rPr>
              <a:t>Acid stress is described as the combined biological effect of H+ ion (that is, pH) and weak acids (organic) in the environment as a result of fermentation</a:t>
            </a:r>
          </a:p>
          <a:p>
            <a:pPr algn="just"/>
            <a:endParaRPr lang="en-GB" sz="2400" b="1" dirty="0" smtClean="0">
              <a:latin typeface="+mj-lt"/>
              <a:cs typeface="Times New Roman" pitchFamily="18" charset="0"/>
            </a:endParaRPr>
          </a:p>
          <a:p>
            <a:pPr algn="just">
              <a:buFont typeface="Arial" pitchFamily="34" charset="0"/>
              <a:buChar char="•"/>
            </a:pPr>
            <a:r>
              <a:rPr lang="en-ZA" sz="2400" b="1" dirty="0" smtClean="0">
                <a:latin typeface="+mj-lt"/>
                <a:cs typeface="Times New Roman" pitchFamily="18" charset="0"/>
              </a:rPr>
              <a:t>	</a:t>
            </a:r>
            <a:r>
              <a:rPr lang="en-US" sz="2400" b="1" dirty="0" smtClean="0"/>
              <a:t>The three complex medium-dependent of acid resistance systems in </a:t>
            </a:r>
            <a:r>
              <a:rPr lang="en-US" sz="2400" b="1" i="1" dirty="0" smtClean="0"/>
              <a:t>E. coli</a:t>
            </a:r>
            <a:r>
              <a:rPr lang="en-US" sz="2400" b="1" dirty="0" smtClean="0"/>
              <a:t> included an oxidative system (AR1) and two fermentative acid resistance systems involving a glutamate </a:t>
            </a:r>
            <a:r>
              <a:rPr lang="en-US" sz="2400" b="1" dirty="0" err="1" smtClean="0"/>
              <a:t>decarboxylase</a:t>
            </a:r>
            <a:r>
              <a:rPr lang="en-US" sz="2400" b="1" dirty="0" smtClean="0"/>
              <a:t> (AR2) and an </a:t>
            </a:r>
            <a:r>
              <a:rPr lang="en-US" sz="2400" b="1" dirty="0" err="1" smtClean="0"/>
              <a:t>arginine</a:t>
            </a:r>
            <a:r>
              <a:rPr lang="en-US" sz="2400" b="1" dirty="0" smtClean="0"/>
              <a:t> </a:t>
            </a:r>
            <a:r>
              <a:rPr lang="en-US" sz="2400" b="1" dirty="0" err="1" smtClean="0"/>
              <a:t>decarboxylase</a:t>
            </a:r>
            <a:r>
              <a:rPr lang="en-US" sz="2400" b="1" dirty="0" smtClean="0"/>
              <a:t> (AR3)</a:t>
            </a:r>
          </a:p>
          <a:p>
            <a:pPr algn="just">
              <a:lnSpc>
                <a:spcPct val="150000"/>
              </a:lnSpc>
              <a:buFont typeface="Arial" pitchFamily="34" charset="0"/>
              <a:buChar char="•"/>
            </a:pPr>
            <a:endParaRPr lang="en-ZA"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44650" y="274638"/>
            <a:ext cx="7499350" cy="1143000"/>
          </a:xfrm>
        </p:spPr>
        <p:txBody>
          <a:bodyPr>
            <a:noAutofit/>
          </a:bodyPr>
          <a:lstStyle/>
          <a:p>
            <a:pPr algn="ctr"/>
            <a:r>
              <a:rPr lang="en-US" sz="3600" b="1" dirty="0" smtClean="0"/>
              <a:t>Mechanism of adaptation to stress in pathogenic microorganisms</a:t>
            </a:r>
            <a:endParaRPr lang="en-US" sz="3600" dirty="0"/>
          </a:p>
        </p:txBody>
      </p:sp>
      <p:sp>
        <p:nvSpPr>
          <p:cNvPr id="4" name="Content Placeholder 3"/>
          <p:cNvSpPr>
            <a:spLocks noGrp="1"/>
          </p:cNvSpPr>
          <p:nvPr>
            <p:ph idx="4294967295"/>
          </p:nvPr>
        </p:nvSpPr>
        <p:spPr>
          <a:xfrm>
            <a:off x="1500166" y="1714488"/>
            <a:ext cx="7499350" cy="4800600"/>
          </a:xfrm>
        </p:spPr>
        <p:txBody>
          <a:bodyPr>
            <a:normAutofit/>
          </a:bodyPr>
          <a:lstStyle/>
          <a:p>
            <a:pPr algn="just"/>
            <a:r>
              <a:rPr lang="en-US" sz="2800" b="1" dirty="0" smtClean="0"/>
              <a:t>Activation and regulation of global stress responses</a:t>
            </a:r>
          </a:p>
          <a:p>
            <a:pPr algn="just"/>
            <a:r>
              <a:rPr lang="en-US" sz="2800" b="1" dirty="0" smtClean="0"/>
              <a:t>Maintenance of pH homeostasis</a:t>
            </a:r>
          </a:p>
          <a:p>
            <a:pPr algn="just"/>
            <a:r>
              <a:rPr lang="en-US" sz="2800" b="1" dirty="0" smtClean="0"/>
              <a:t>Maintenance of cell membrane integrity</a:t>
            </a:r>
          </a:p>
          <a:p>
            <a:pPr algn="just"/>
            <a:r>
              <a:rPr lang="en-US" sz="2800" b="1" dirty="0" smtClean="0"/>
              <a:t>Activation and regulation of global stress responses</a:t>
            </a:r>
          </a:p>
          <a:p>
            <a:pPr algn="just"/>
            <a:r>
              <a:rPr lang="en-US" sz="2800" b="1" dirty="0" smtClean="0"/>
              <a:t>Inhibitors degradation</a:t>
            </a:r>
            <a:endParaRPr lang="en-US"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Grp="1" noChangeAspect="1" noChangeArrowheads="1"/>
          </p:cNvPicPr>
          <p:nvPr>
            <p:ph idx="4294967295"/>
          </p:nvPr>
        </p:nvPicPr>
        <p:blipFill>
          <a:blip r:embed="rId2"/>
          <a:stretch>
            <a:fillRect/>
          </a:stretch>
        </p:blipFill>
        <p:spPr bwMode="auto">
          <a:xfrm>
            <a:off x="1071538" y="1"/>
            <a:ext cx="8072462" cy="5929329"/>
          </a:xfrm>
          <a:prstGeom prst="rect">
            <a:avLst/>
          </a:prstGeom>
          <a:noFill/>
          <a:ln w="9525">
            <a:noFill/>
            <a:miter lim="800000"/>
            <a:headEnd/>
            <a:tailEnd/>
          </a:ln>
          <a:effectLst/>
        </p:spPr>
      </p:pic>
      <p:sp>
        <p:nvSpPr>
          <p:cNvPr id="7" name="Rectangle 6"/>
          <p:cNvSpPr/>
          <p:nvPr/>
        </p:nvSpPr>
        <p:spPr>
          <a:xfrm>
            <a:off x="1000100" y="5929330"/>
            <a:ext cx="8143900" cy="646331"/>
          </a:xfrm>
          <a:prstGeom prst="rect">
            <a:avLst/>
          </a:prstGeom>
        </p:spPr>
        <p:txBody>
          <a:bodyPr wrap="square">
            <a:spAutoFit/>
          </a:bodyPr>
          <a:lstStyle/>
          <a:p>
            <a:pPr algn="just"/>
            <a:r>
              <a:rPr lang="en-US" sz="1200" b="1" i="1" dirty="0" smtClean="0">
                <a:solidFill>
                  <a:srgbClr val="002060"/>
                </a:solidFill>
              </a:rPr>
              <a:t>Figure 3:	</a:t>
            </a:r>
            <a:r>
              <a:rPr lang="en-US" sz="1200" dirty="0" smtClean="0"/>
              <a:t> </a:t>
            </a:r>
            <a:r>
              <a:rPr lang="en-US" sz="1200" b="1" dirty="0" smtClean="0">
                <a:solidFill>
                  <a:srgbClr val="002060"/>
                </a:solidFill>
              </a:rPr>
              <a:t>A model of tolerance and adaptation mechanisms which could be employed by pathogenic bacteria against the effects of inhibitors and which may involve maintenance of pH homeostasis and cell membrane integrity, activation and regulation of global cellular stress responses and degradation of Inhibitors.</a:t>
            </a:r>
            <a:endParaRPr lang="en-US" sz="1200" b="1" i="1" dirty="0">
              <a:solidFill>
                <a:srgbClr val="002060"/>
              </a:solidFill>
            </a:endParaRPr>
          </a:p>
        </p:txBody>
      </p:sp>
      <p:sp>
        <p:nvSpPr>
          <p:cNvPr id="9" name="Title 4"/>
          <p:cNvSpPr txBox="1">
            <a:spLocks/>
          </p:cNvSpPr>
          <p:nvPr/>
        </p:nvSpPr>
        <p:spPr>
          <a:xfrm>
            <a:off x="6429375" y="6500813"/>
            <a:ext cx="2714625" cy="357187"/>
          </a:xfrm>
          <a:prstGeom prst="rect">
            <a:avLst/>
          </a:prstGeo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Source :</a:t>
            </a:r>
            <a:r>
              <a:rPr kumimoji="0" lang="en-US" sz="1200" b="0" i="0" u="none" strike="noStrike" kern="1200" cap="none" spc="0" normalizeH="0" baseline="0" noProof="0" dirty="0" err="1"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Omodele</a:t>
            </a:r>
            <a:r>
              <a:rPr kumimoji="0" lang="en-US" sz="12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and </a:t>
            </a:r>
            <a:r>
              <a:rPr kumimoji="0" lang="en-US" sz="1200" b="0" i="0" u="none" strike="noStrike" kern="1200" cap="none" spc="0" normalizeH="0" baseline="0" noProof="0" dirty="0" err="1"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Bongani</a:t>
            </a:r>
            <a:r>
              <a:rPr kumimoji="0" lang="en-US" sz="12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(2003)</a:t>
            </a:r>
            <a:endParaRPr kumimoji="0" lang="en-US" sz="12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83568" y="692696"/>
            <a:ext cx="8208912" cy="6072188"/>
          </a:xfrm>
        </p:spPr>
        <p:txBody>
          <a:bodyPr>
            <a:normAutofit/>
          </a:bodyPr>
          <a:lstStyle/>
          <a:p>
            <a:pPr marL="0" indent="0" algn="just">
              <a:lnSpc>
                <a:spcPct val="150000"/>
              </a:lnSpc>
            </a:pPr>
            <a:r>
              <a:rPr lang="en-US" dirty="0" smtClean="0">
                <a:solidFill>
                  <a:srgbClr val="FF0000"/>
                </a:solidFill>
              </a:rPr>
              <a:t>	</a:t>
            </a:r>
            <a:r>
              <a:rPr lang="en-US" sz="2600" b="1" dirty="0" smtClean="0">
                <a:solidFill>
                  <a:srgbClr val="FF0000"/>
                </a:solidFill>
              </a:rPr>
              <a:t> </a:t>
            </a:r>
            <a:r>
              <a:rPr lang="en-US" sz="2600" b="1" dirty="0" smtClean="0"/>
              <a:t>Increased production of ammonia (NH3). Ammonia will combine with the excess H+ ions present in the cell upon exposure to acids produced to form ammonium (NH4+) ions, consequently raising the intracellular pH. </a:t>
            </a:r>
          </a:p>
          <a:p>
            <a:pPr marL="0" indent="0" algn="just">
              <a:lnSpc>
                <a:spcPct val="150000"/>
              </a:lnSpc>
            </a:pPr>
            <a:r>
              <a:rPr lang="en-US" sz="2600" b="1" dirty="0" smtClean="0"/>
              <a:t>	This can be linked to the bacterial cells generating more ATP in order to maintain the intracellular pH, forcing the bacteria to switch to anaerobic respiration.</a:t>
            </a:r>
            <a:endParaRPr lang="en-US" sz="2600" b="1" dirty="0"/>
          </a:p>
        </p:txBody>
      </p:sp>
      <p:sp>
        <p:nvSpPr>
          <p:cNvPr id="2" name="Title 1"/>
          <p:cNvSpPr>
            <a:spLocks noGrp="1"/>
          </p:cNvSpPr>
          <p:nvPr>
            <p:ph type="title" idx="4294967295"/>
          </p:nvPr>
        </p:nvSpPr>
        <p:spPr>
          <a:xfrm>
            <a:off x="1646238" y="214313"/>
            <a:ext cx="7497762" cy="714375"/>
          </a:xfrm>
        </p:spPr>
        <p:txBody>
          <a:bodyPr>
            <a:noAutofit/>
          </a:bodyPr>
          <a:lstStyle/>
          <a:p>
            <a:r>
              <a:rPr lang="en-US" sz="3600" b="1" dirty="0" smtClean="0"/>
              <a:t>Maintenance of pH homeostasis</a:t>
            </a:r>
            <a:br>
              <a:rPr lang="en-US" sz="3600" b="1" dirty="0" smtClean="0"/>
            </a:br>
            <a:endParaRPr lang="en-US" sz="36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23528" y="1340768"/>
            <a:ext cx="8575378" cy="5357850"/>
          </a:xfrm>
        </p:spPr>
        <p:txBody>
          <a:bodyPr>
            <a:noAutofit/>
          </a:bodyPr>
          <a:lstStyle/>
          <a:p>
            <a:pPr marL="0" indent="0" algn="just"/>
            <a:r>
              <a:rPr lang="en-US" sz="2400" b="1" dirty="0" smtClean="0"/>
              <a:t>	Membrane </a:t>
            </a:r>
            <a:r>
              <a:rPr lang="en-US" sz="2400" b="1" dirty="0" err="1" smtClean="0"/>
              <a:t>cyclopropane</a:t>
            </a:r>
            <a:r>
              <a:rPr lang="en-US" sz="2400" b="1" dirty="0" smtClean="0"/>
              <a:t> fatty acid content is a  major factor in the acid resistance of </a:t>
            </a:r>
            <a:r>
              <a:rPr lang="en-US" sz="2400" b="1" i="1" dirty="0" smtClean="0"/>
              <a:t>E. coli</a:t>
            </a:r>
            <a:endParaRPr lang="en-US" sz="2400" b="1" dirty="0" smtClean="0"/>
          </a:p>
          <a:p>
            <a:pPr marL="0" indent="0" algn="just"/>
            <a:r>
              <a:rPr lang="en-US" sz="2400" b="1" dirty="0" smtClean="0"/>
              <a:t>	The </a:t>
            </a:r>
            <a:r>
              <a:rPr lang="en-US" sz="2400" b="1" dirty="0" err="1" smtClean="0"/>
              <a:t>hydrophobicity</a:t>
            </a:r>
            <a:r>
              <a:rPr lang="en-US" sz="2400" b="1" dirty="0" smtClean="0"/>
              <a:t> of the inhibitors results in the interference with fluidity and rigidity and concomitant instability of the bacterial cell membrane. </a:t>
            </a:r>
          </a:p>
          <a:p>
            <a:pPr marL="0" indent="0" algn="just">
              <a:buNone/>
            </a:pPr>
            <a:endParaRPr lang="en-US" sz="700" b="1" dirty="0" smtClean="0"/>
          </a:p>
          <a:p>
            <a:pPr marL="0" indent="0" algn="just"/>
            <a:r>
              <a:rPr lang="en-US" sz="2400" b="1" dirty="0" smtClean="0"/>
              <a:t>	One means to cope with this instability is by increasing sterol production and altering </a:t>
            </a:r>
            <a:r>
              <a:rPr lang="en-US" sz="2400" b="1" dirty="0" err="1" smtClean="0"/>
              <a:t>phospholipid</a:t>
            </a:r>
            <a:r>
              <a:rPr lang="en-US" sz="2400" b="1" dirty="0" smtClean="0"/>
              <a:t> fatty acids through synthesis of more trans-</a:t>
            </a:r>
            <a:r>
              <a:rPr lang="en-US" sz="2400" b="1" dirty="0" err="1" smtClean="0"/>
              <a:t>monoenoic</a:t>
            </a:r>
            <a:r>
              <a:rPr lang="en-US" sz="2400" b="1" dirty="0" smtClean="0"/>
              <a:t> than </a:t>
            </a:r>
            <a:r>
              <a:rPr lang="en-US" sz="2400" b="1" dirty="0" err="1" smtClean="0"/>
              <a:t>cis-monoenoic</a:t>
            </a:r>
            <a:r>
              <a:rPr lang="en-US" sz="2400" b="1" dirty="0" smtClean="0"/>
              <a:t> unsaturated fatty acids .</a:t>
            </a:r>
          </a:p>
          <a:p>
            <a:pPr marL="0" indent="0" algn="just">
              <a:buNone/>
            </a:pPr>
            <a:r>
              <a:rPr lang="en-US" sz="2000" b="1" dirty="0" smtClean="0"/>
              <a:t>  </a:t>
            </a:r>
          </a:p>
          <a:p>
            <a:pPr marL="0" indent="0" algn="just"/>
            <a:r>
              <a:rPr lang="en-US" sz="2400" b="1" dirty="0" smtClean="0"/>
              <a:t>      This enhances membrane restructuring, conferring higher rigidity and resistance to disruption by external factors such as LCM bioconversion inhibitors.</a:t>
            </a:r>
            <a:endParaRPr lang="en-US" sz="2400" b="1" dirty="0"/>
          </a:p>
        </p:txBody>
      </p:sp>
      <p:sp>
        <p:nvSpPr>
          <p:cNvPr id="2" name="Title 1"/>
          <p:cNvSpPr>
            <a:spLocks noGrp="1"/>
          </p:cNvSpPr>
          <p:nvPr>
            <p:ph type="title" idx="4294967295"/>
          </p:nvPr>
        </p:nvSpPr>
        <p:spPr>
          <a:xfrm>
            <a:off x="1071538" y="274638"/>
            <a:ext cx="8072462" cy="511156"/>
          </a:xfrm>
        </p:spPr>
        <p:txBody>
          <a:bodyPr>
            <a:normAutofit fontScale="90000"/>
          </a:bodyPr>
          <a:lstStyle/>
          <a:p>
            <a:pPr algn="ctr"/>
            <a:r>
              <a:rPr lang="en-US" b="1" dirty="0" smtClean="0"/>
              <a:t>Maintenance of cell membrane integrity</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2"/>
          <p:cNvSpPr>
            <a:spLocks noGrp="1"/>
          </p:cNvSpPr>
          <p:nvPr>
            <p:ph idx="4294967295"/>
          </p:nvPr>
        </p:nvSpPr>
        <p:spPr>
          <a:xfrm>
            <a:off x="539552" y="1052736"/>
            <a:ext cx="8362236" cy="5429269"/>
          </a:xfrm>
        </p:spPr>
        <p:txBody>
          <a:bodyPr>
            <a:noAutofit/>
          </a:bodyPr>
          <a:lstStyle/>
          <a:p>
            <a:pPr marL="0" indent="0" algn="just">
              <a:lnSpc>
                <a:spcPct val="150000"/>
              </a:lnSpc>
            </a:pPr>
            <a:r>
              <a:rPr lang="en-US" sz="2300" dirty="0" smtClean="0"/>
              <a:t>	</a:t>
            </a:r>
            <a:r>
              <a:rPr lang="en-US" sz="2300" b="1" dirty="0" smtClean="0"/>
              <a:t>Another means by which bacteria can tolerate these inhibitors is through the activation of global stress responses. Sigma factors (</a:t>
            </a:r>
            <a:r>
              <a:rPr lang="en-US" sz="2300" b="1" dirty="0" err="1" smtClean="0"/>
              <a:t>σS</a:t>
            </a:r>
            <a:r>
              <a:rPr lang="en-US" sz="2300" b="1" dirty="0" smtClean="0"/>
              <a:t> and </a:t>
            </a:r>
            <a:r>
              <a:rPr lang="en-US" sz="2300" b="1" dirty="0" err="1" smtClean="0"/>
              <a:t>σB</a:t>
            </a:r>
            <a:r>
              <a:rPr lang="en-US" sz="2300" b="1" dirty="0" smtClean="0"/>
              <a:t>) that regulate the general stress responses in bacteria play a major role in initiating the transcription of vital stress response genes.</a:t>
            </a:r>
          </a:p>
          <a:p>
            <a:pPr marL="0" indent="0" algn="just">
              <a:lnSpc>
                <a:spcPct val="150000"/>
              </a:lnSpc>
            </a:pPr>
            <a:r>
              <a:rPr lang="en-US" sz="2300" b="1" dirty="0" smtClean="0"/>
              <a:t>	Activated response genes include those encoding SOS response proteins such as </a:t>
            </a:r>
            <a:r>
              <a:rPr lang="en-US" sz="2300" b="1" dirty="0" err="1" smtClean="0"/>
              <a:t>LexA</a:t>
            </a:r>
            <a:r>
              <a:rPr lang="en-US" sz="2300" b="1" dirty="0" smtClean="0"/>
              <a:t> and </a:t>
            </a:r>
            <a:r>
              <a:rPr lang="en-US" sz="2300" b="1" dirty="0" err="1" smtClean="0"/>
              <a:t>RecA</a:t>
            </a:r>
            <a:r>
              <a:rPr lang="en-US" sz="2300" b="1" dirty="0" smtClean="0"/>
              <a:t> which participate in various housekeeping </a:t>
            </a:r>
            <a:r>
              <a:rPr lang="en-US" sz="2300" b="1" dirty="0" err="1" smtClean="0"/>
              <a:t>functions.including</a:t>
            </a:r>
            <a:r>
              <a:rPr lang="en-US" sz="2300" b="1" dirty="0" smtClean="0"/>
              <a:t> DNA repair and correction of mutation errors</a:t>
            </a:r>
            <a:endParaRPr lang="en-US" sz="2300" b="1" dirty="0">
              <a:solidFill>
                <a:srgbClr val="FF0000"/>
              </a:solidFill>
            </a:endParaRPr>
          </a:p>
        </p:txBody>
      </p:sp>
      <p:sp>
        <p:nvSpPr>
          <p:cNvPr id="5" name="Title 1"/>
          <p:cNvSpPr>
            <a:spLocks noGrp="1"/>
          </p:cNvSpPr>
          <p:nvPr>
            <p:ph type="title" idx="4294967295"/>
          </p:nvPr>
        </p:nvSpPr>
        <p:spPr>
          <a:xfrm>
            <a:off x="1000125" y="214313"/>
            <a:ext cx="8143875" cy="928687"/>
          </a:xfrm>
        </p:spPr>
        <p:txBody>
          <a:bodyPr>
            <a:noAutofit/>
          </a:bodyPr>
          <a:lstStyle/>
          <a:p>
            <a:pPr algn="ctr"/>
            <a:r>
              <a:rPr lang="en-US" sz="3200" b="1" dirty="0" smtClean="0"/>
              <a:t>Activation and regulation of global stress responses</a:t>
            </a:r>
            <a:br>
              <a:rPr lang="en-US" sz="3200" b="1" dirty="0" smtClean="0"/>
            </a:br>
            <a:endParaRPr lang="en-US" sz="32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11561" y="1447800"/>
            <a:ext cx="8103844" cy="4800600"/>
          </a:xfrm>
        </p:spPr>
        <p:txBody>
          <a:bodyPr>
            <a:normAutofit/>
          </a:bodyPr>
          <a:lstStyle/>
          <a:p>
            <a:pPr marL="0" indent="0" algn="just">
              <a:lnSpc>
                <a:spcPct val="200000"/>
              </a:lnSpc>
            </a:pPr>
            <a:r>
              <a:rPr lang="en-US" sz="1800" dirty="0" smtClean="0"/>
              <a:t>	</a:t>
            </a:r>
            <a:r>
              <a:rPr lang="en-US" sz="2400" b="1" dirty="0" smtClean="0"/>
              <a:t>The synthesis and activation of proteins such as enzymes or co-enzymes in inhibitor-specific degradation pathways can contribute significantly towards alleviating the negative effects of the inhibitors on bacteria.</a:t>
            </a:r>
          </a:p>
        </p:txBody>
      </p:sp>
      <p:sp>
        <p:nvSpPr>
          <p:cNvPr id="6" name="Title 1"/>
          <p:cNvSpPr>
            <a:spLocks noGrp="1"/>
          </p:cNvSpPr>
          <p:nvPr>
            <p:ph type="title" idx="4294967295"/>
          </p:nvPr>
        </p:nvSpPr>
        <p:spPr>
          <a:xfrm>
            <a:off x="1644650" y="274638"/>
            <a:ext cx="7499350" cy="1143000"/>
          </a:xfrm>
        </p:spPr>
        <p:txBody>
          <a:bodyPr>
            <a:normAutofit fontScale="90000"/>
          </a:bodyPr>
          <a:lstStyle/>
          <a:p>
            <a:pPr algn="ctr"/>
            <a:r>
              <a:rPr lang="en-US" b="1" dirty="0" smtClean="0"/>
              <a:t>Inhibitors degradation</a:t>
            </a:r>
            <a:br>
              <a:rPr lang="en-US" b="1" dirty="0" smtClean="0"/>
            </a:b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9392"/>
            <a:ext cx="7498080" cy="1143000"/>
          </a:xfrm>
        </p:spPr>
        <p:txBody>
          <a:bodyPr>
            <a:normAutofit fontScale="90000"/>
          </a:bodyPr>
          <a:lstStyle/>
          <a:p>
            <a:pPr algn="ctr"/>
            <a:r>
              <a:rPr lang="en-US" dirty="0" smtClean="0"/>
              <a:t/>
            </a:r>
            <a:br>
              <a:rPr lang="en-US" dirty="0" smtClean="0"/>
            </a:br>
            <a:r>
              <a:rPr lang="en-US" b="1" dirty="0" smtClean="0"/>
              <a:t>Outline </a:t>
            </a:r>
            <a:endParaRPr lang="en-US" b="1" dirty="0"/>
          </a:p>
        </p:txBody>
      </p:sp>
      <p:sp>
        <p:nvSpPr>
          <p:cNvPr id="3" name="Content Placeholder 2"/>
          <p:cNvSpPr>
            <a:spLocks noGrp="1"/>
          </p:cNvSpPr>
          <p:nvPr>
            <p:ph idx="1"/>
          </p:nvPr>
        </p:nvSpPr>
        <p:spPr>
          <a:xfrm>
            <a:off x="1000100" y="1428736"/>
            <a:ext cx="8001056" cy="5429264"/>
          </a:xfrm>
        </p:spPr>
        <p:txBody>
          <a:bodyPr>
            <a:normAutofit lnSpcReduction="10000"/>
          </a:bodyPr>
          <a:lstStyle/>
          <a:p>
            <a:r>
              <a:rPr lang="en-US" b="1" dirty="0" smtClean="0"/>
              <a:t>Introduction </a:t>
            </a:r>
          </a:p>
          <a:p>
            <a:r>
              <a:rPr lang="en-US" b="1" dirty="0" smtClean="0"/>
              <a:t>Origin and morphology of </a:t>
            </a:r>
            <a:r>
              <a:rPr lang="en-US" b="1" i="1" dirty="0" smtClean="0"/>
              <a:t>E. coli</a:t>
            </a:r>
          </a:p>
          <a:p>
            <a:r>
              <a:rPr lang="en-US" b="1" dirty="0" err="1" smtClean="0"/>
              <a:t>Virotypes</a:t>
            </a:r>
            <a:r>
              <a:rPr lang="en-US" b="1" dirty="0" smtClean="0"/>
              <a:t> of </a:t>
            </a:r>
            <a:r>
              <a:rPr lang="en-US" b="1" i="1" dirty="0" smtClean="0"/>
              <a:t>E. coli</a:t>
            </a:r>
          </a:p>
          <a:p>
            <a:r>
              <a:rPr lang="en-US" b="1" dirty="0" smtClean="0"/>
              <a:t>Mechanisms of inhibition of pathogenic bacteria</a:t>
            </a:r>
          </a:p>
          <a:p>
            <a:r>
              <a:rPr lang="en-US" b="1" dirty="0" smtClean="0"/>
              <a:t>Mechanism of adaptation to stress in pathogenic </a:t>
            </a:r>
            <a:r>
              <a:rPr lang="en-US" b="1" i="1" dirty="0" smtClean="0"/>
              <a:t>E. coli</a:t>
            </a:r>
          </a:p>
          <a:p>
            <a:r>
              <a:rPr lang="en-US" b="1" dirty="0" smtClean="0"/>
              <a:t>Experimental </a:t>
            </a:r>
          </a:p>
          <a:p>
            <a:r>
              <a:rPr lang="en-US" b="1" dirty="0" smtClean="0"/>
              <a:t>Results </a:t>
            </a:r>
          </a:p>
          <a:p>
            <a:r>
              <a:rPr lang="en-US" b="1" dirty="0" smtClean="0"/>
              <a:t>conclusion</a:t>
            </a:r>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2428860" y="285728"/>
            <a:ext cx="3786214" cy="584775"/>
          </a:xfrm>
          <a:prstGeom prst="rect">
            <a:avLst/>
          </a:prstGeom>
        </p:spPr>
        <p:txBody>
          <a:bodyPr wrap="square">
            <a:spAutoFit/>
          </a:bodyPr>
          <a:lstStyle/>
          <a:p>
            <a:r>
              <a:rPr lang="en-ZA" sz="2800" b="1" dirty="0" smtClean="0">
                <a:solidFill>
                  <a:schemeClr val="accent3">
                    <a:lumMod val="50000"/>
                  </a:schemeClr>
                </a:solidFill>
                <a:latin typeface="Times New Roman" pitchFamily="18" charset="0"/>
                <a:cs typeface="Times New Roman" pitchFamily="18" charset="0"/>
              </a:rPr>
              <a:t>Problem </a:t>
            </a:r>
            <a:r>
              <a:rPr lang="en-ZA" sz="3200" b="1" dirty="0" smtClean="0">
                <a:solidFill>
                  <a:schemeClr val="accent3">
                    <a:lumMod val="50000"/>
                  </a:schemeClr>
                </a:solidFill>
                <a:latin typeface="Times New Roman" pitchFamily="18" charset="0"/>
                <a:cs typeface="Times New Roman" pitchFamily="18" charset="0"/>
              </a:rPr>
              <a:t>Statement</a:t>
            </a:r>
            <a:endParaRPr lang="en-ZA" sz="2800" dirty="0">
              <a:solidFill>
                <a:schemeClr val="accent3">
                  <a:lumMod val="50000"/>
                </a:schemeClr>
              </a:solidFill>
            </a:endParaRPr>
          </a:p>
        </p:txBody>
      </p:sp>
      <p:sp>
        <p:nvSpPr>
          <p:cNvPr id="5" name="Rectangle 4"/>
          <p:cNvSpPr/>
          <p:nvPr/>
        </p:nvSpPr>
        <p:spPr>
          <a:xfrm>
            <a:off x="611560" y="1556792"/>
            <a:ext cx="7929618" cy="2562240"/>
          </a:xfrm>
          <a:prstGeom prst="rect">
            <a:avLst/>
          </a:prstGeom>
        </p:spPr>
        <p:txBody>
          <a:bodyPr wrap="square">
            <a:spAutoFit/>
          </a:bodyPr>
          <a:lstStyle/>
          <a:p>
            <a:pPr algn="just">
              <a:lnSpc>
                <a:spcPct val="150000"/>
              </a:lnSpc>
            </a:pPr>
            <a:endParaRPr lang="en-ZA" sz="1100" b="1" i="1" dirty="0" smtClean="0">
              <a:latin typeface="Times New Roman" pitchFamily="18" charset="0"/>
              <a:cs typeface="Times New Roman" pitchFamily="18" charset="0"/>
            </a:endParaRPr>
          </a:p>
          <a:p>
            <a:pPr algn="just">
              <a:lnSpc>
                <a:spcPct val="150000"/>
              </a:lnSpc>
              <a:buFont typeface="Arial" pitchFamily="34" charset="0"/>
              <a:buChar char="•"/>
            </a:pPr>
            <a:r>
              <a:rPr lang="en-ZA" sz="2400" b="1" dirty="0" smtClean="0">
                <a:latin typeface="Times New Roman" pitchFamily="18" charset="0"/>
                <a:cs typeface="Times New Roman" pitchFamily="18" charset="0"/>
              </a:rPr>
              <a:t>	If the extended survival of </a:t>
            </a:r>
            <a:r>
              <a:rPr lang="en-ZA" sz="2400" b="1" i="1" dirty="0" smtClean="0">
                <a:latin typeface="Times New Roman" pitchFamily="18" charset="0"/>
                <a:cs typeface="Times New Roman" pitchFamily="18" charset="0"/>
              </a:rPr>
              <a:t>E. coli </a:t>
            </a:r>
            <a:r>
              <a:rPr lang="en-ZA" sz="2400" b="1" dirty="0" smtClean="0">
                <a:latin typeface="Times New Roman" pitchFamily="18" charset="0"/>
                <a:cs typeface="Times New Roman" pitchFamily="18" charset="0"/>
              </a:rPr>
              <a:t>in acidic foods ( in the presence of organic acids) cannot be dismissed, then What will be the effects  	of probiotic bacteria on the growth  of </a:t>
            </a:r>
            <a:r>
              <a:rPr lang="en-ZA" sz="2400" b="1" i="1" dirty="0" smtClean="0">
                <a:latin typeface="Times New Roman" pitchFamily="18" charset="0"/>
                <a:cs typeface="Times New Roman" pitchFamily="18" charset="0"/>
              </a:rPr>
              <a:t>E. coli </a:t>
            </a:r>
            <a:r>
              <a:rPr lang="en-ZA" sz="2400" b="1" dirty="0" smtClean="0">
                <a:latin typeface="Times New Roman" pitchFamily="18" charset="0"/>
                <a:cs typeface="Times New Roman" pitchFamily="18" charset="0"/>
              </a:rPr>
              <a:t>in 	fermented goat milk product?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539552" y="1628800"/>
            <a:ext cx="7963818" cy="3785652"/>
          </a:xfrm>
          <a:prstGeom prst="rect">
            <a:avLst/>
          </a:prstGeom>
        </p:spPr>
        <p:txBody>
          <a:bodyPr wrap="square">
            <a:spAutoFit/>
          </a:bodyPr>
          <a:lstStyle/>
          <a:p>
            <a:pPr lvl="0" algn="just" fontAlgn="base">
              <a:lnSpc>
                <a:spcPct val="200000"/>
              </a:lnSpc>
              <a:spcBef>
                <a:spcPct val="0"/>
              </a:spcBef>
              <a:spcAft>
                <a:spcPct val="0"/>
              </a:spcAft>
              <a:buFont typeface="Arial" pitchFamily="34" charset="0"/>
              <a:buChar char="•"/>
            </a:pPr>
            <a:r>
              <a:rPr lang="en-ZA" sz="2400" b="1" dirty="0" smtClean="0">
                <a:latin typeface="Times New Roman" pitchFamily="18" charset="0"/>
                <a:ea typeface="Calibri" pitchFamily="34" charset="0"/>
                <a:cs typeface="Times New Roman" pitchFamily="18" charset="0"/>
              </a:rPr>
              <a:t>	The lower buffering capacity of goat milk when compared with that of cow milk may allow for a faster acidification of that media, thus avoiding contamination during fermentation undertaken with species that grow slowly such as common probiotic.</a:t>
            </a:r>
          </a:p>
        </p:txBody>
      </p:sp>
      <p:sp>
        <p:nvSpPr>
          <p:cNvPr id="2" name="Rectangle 1"/>
          <p:cNvSpPr/>
          <p:nvPr/>
        </p:nvSpPr>
        <p:spPr>
          <a:xfrm>
            <a:off x="2627784" y="633957"/>
            <a:ext cx="3488776" cy="823752"/>
          </a:xfrm>
          <a:prstGeom prst="rect">
            <a:avLst/>
          </a:prstGeom>
        </p:spPr>
        <p:txBody>
          <a:bodyPr wrap="none">
            <a:spAutoFit/>
          </a:bodyPr>
          <a:lstStyle/>
          <a:p>
            <a:pPr lvl="0" algn="ctr" fontAlgn="base">
              <a:lnSpc>
                <a:spcPct val="150000"/>
              </a:lnSpc>
              <a:spcBef>
                <a:spcPct val="0"/>
              </a:spcBef>
              <a:spcAft>
                <a:spcPct val="0"/>
              </a:spcAft>
            </a:pPr>
            <a:r>
              <a:rPr lang="en-ZA" sz="3600" b="1" dirty="0">
                <a:solidFill>
                  <a:srgbClr val="0070C0"/>
                </a:solidFill>
                <a:latin typeface="Times New Roman" pitchFamily="18" charset="0"/>
                <a:ea typeface="Calibri" pitchFamily="34" charset="0"/>
                <a:cs typeface="Times New Roman" pitchFamily="18" charset="0"/>
              </a:rPr>
              <a:t>Why goat milk ?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000100" y="928670"/>
            <a:ext cx="7929618" cy="40626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GB"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lang="en-GB" sz="3200" b="1" dirty="0" smtClean="0">
                <a:solidFill>
                  <a:schemeClr val="accent3">
                    <a:lumMod val="50000"/>
                  </a:schemeClr>
                </a:solidFill>
                <a:latin typeface="Times New Roman" pitchFamily="18" charset="0"/>
                <a:ea typeface="Calibri" pitchFamily="34" charset="0"/>
                <a:cs typeface="Times New Roman" pitchFamily="18" charset="0"/>
              </a:rPr>
              <a:t>O</a:t>
            </a:r>
            <a:r>
              <a:rPr kumimoji="0" lang="en-GB" sz="32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bjective</a:t>
            </a:r>
            <a:r>
              <a:rPr kumimoji="0" lang="en-GB" sz="32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a:t>
            </a:r>
            <a:endParaRPr kumimoji="0" lang="en-GB" sz="28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50000"/>
              </a:lnSpc>
              <a:spcBef>
                <a:spcPct val="0"/>
              </a:spcBef>
              <a:spcAft>
                <a:spcPct val="0"/>
              </a:spcAft>
              <a:buClrTx/>
              <a:buSzTx/>
              <a:buFontTx/>
              <a:buNone/>
              <a:tabLst/>
            </a:pPr>
            <a:endParaRPr kumimoji="0" lang="en-ZA" sz="2800" b="1" i="0" u="none" strike="noStrike" cap="none" normalizeH="0" baseline="0" dirty="0" smtClean="0">
              <a:ln>
                <a:noFill/>
              </a:ln>
              <a:solidFill>
                <a:schemeClr val="tx1"/>
              </a:solidFill>
              <a:effectLst/>
              <a:latin typeface="Times New Roman" pitchFamily="18" charset="0"/>
              <a:cs typeface="Times New Roman" pitchFamily="18" charset="0"/>
            </a:endParaRPr>
          </a:p>
          <a:p>
            <a:pPr lvl="0" algn="just" eaLnBrk="0" fontAlgn="base" hangingPunct="0">
              <a:lnSpc>
                <a:spcPct val="150000"/>
              </a:lnSpc>
              <a:spcBef>
                <a:spcPct val="0"/>
              </a:spcBef>
              <a:spcAft>
                <a:spcPct val="0"/>
              </a:spcAft>
            </a:pPr>
            <a:r>
              <a:rPr kumimoji="0" lang="en-GB"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lang="en-GB" sz="2800" b="1" dirty="0" smtClean="0">
                <a:latin typeface="Times New Roman" pitchFamily="18" charset="0"/>
                <a:ea typeface="Calibri" pitchFamily="34" charset="0"/>
                <a:cs typeface="Times New Roman" pitchFamily="18" charset="0"/>
              </a:rPr>
              <a:t>T</a:t>
            </a:r>
            <a:r>
              <a:rPr kumimoji="0" lang="en-GB"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his work was undertaken to study the survival of acid adapted and Non adapted </a:t>
            </a:r>
            <a:r>
              <a:rPr kumimoji="0" lang="en-GB"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 coli</a:t>
            </a:r>
            <a:r>
              <a:rPr kumimoji="0" lang="en-GB"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strains in the goat milk</a:t>
            </a:r>
            <a:r>
              <a:rPr kumimoji="0" lang="en-GB" sz="28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fermented with starter cultures and </a:t>
            </a:r>
            <a:r>
              <a:rPr kumimoji="0" lang="en-GB" sz="2800" b="1" i="1"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Lactobacillus </a:t>
            </a:r>
            <a:r>
              <a:rPr kumimoji="0" lang="en-GB" sz="2800" b="1" i="1"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plantarum</a:t>
            </a:r>
            <a:r>
              <a:rPr kumimoji="0" lang="en-GB" sz="2800" b="1" i="1"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GB" sz="28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(B411) </a:t>
            </a:r>
            <a:r>
              <a:rPr lang="en-GB" sz="2800" b="1" dirty="0" smtClean="0">
                <a:latin typeface="Times New Roman" pitchFamily="18" charset="0"/>
                <a:ea typeface="Calibri" pitchFamily="34" charset="0"/>
                <a:cs typeface="Times New Roman" pitchFamily="18" charset="0"/>
              </a:rPr>
              <a:t>.</a:t>
            </a:r>
            <a:endParaRPr kumimoji="0" lang="en-GB"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AutoShape 4"/>
          <p:cNvSpPr>
            <a:spLocks noChangeArrowheads="1"/>
          </p:cNvSpPr>
          <p:nvPr/>
        </p:nvSpPr>
        <p:spPr bwMode="auto">
          <a:xfrm>
            <a:off x="4572000" y="928670"/>
            <a:ext cx="1714512" cy="357171"/>
          </a:xfrm>
          <a:prstGeom prst="flowChartProcess">
            <a:avLst/>
          </a:prstGeom>
          <a:solidFill>
            <a:srgbClr val="FFFFFF"/>
          </a:solidFill>
          <a:ln w="9525">
            <a:solidFill>
              <a:srgbClr val="000000"/>
            </a:solidFill>
            <a:miter lim="800000"/>
            <a:headEnd/>
            <a:tailEnd/>
          </a:ln>
        </p:spPr>
        <p:txBody>
          <a:bodyPr lIns="74021" tIns="37010" rIns="74021" bIns="37010" anchor="ctr"/>
          <a:lstStyle/>
          <a:p>
            <a:pPr algn="ctr"/>
            <a:r>
              <a:rPr lang="en-GB" sz="1200" b="1">
                <a:latin typeface="Times New Roman" pitchFamily="18" charset="0"/>
              </a:rPr>
              <a:t>Raw goat milk</a:t>
            </a:r>
            <a:endParaRPr lang="en-US" sz="1200" b="1"/>
          </a:p>
        </p:txBody>
      </p:sp>
      <p:sp>
        <p:nvSpPr>
          <p:cNvPr id="12292" name="Rectangle 6"/>
          <p:cNvSpPr>
            <a:spLocks noChangeArrowheads="1"/>
          </p:cNvSpPr>
          <p:nvPr/>
        </p:nvSpPr>
        <p:spPr bwMode="auto">
          <a:xfrm>
            <a:off x="4214810" y="1643050"/>
            <a:ext cx="2233251" cy="514340"/>
          </a:xfrm>
          <a:prstGeom prst="rect">
            <a:avLst/>
          </a:prstGeom>
          <a:solidFill>
            <a:srgbClr val="FFFFFF"/>
          </a:solidFill>
          <a:ln w="9525">
            <a:solidFill>
              <a:srgbClr val="000000"/>
            </a:solidFill>
            <a:miter lim="800000"/>
            <a:headEnd/>
            <a:tailEnd/>
          </a:ln>
        </p:spPr>
        <p:txBody>
          <a:bodyPr lIns="74021" tIns="37010" rIns="74021" bIns="37010"/>
          <a:lstStyle/>
          <a:p>
            <a:pPr>
              <a:spcAft>
                <a:spcPts val="813"/>
              </a:spcAft>
            </a:pPr>
            <a:r>
              <a:rPr lang="en-GB" sz="1200" b="1" dirty="0">
                <a:latin typeface="Times New Roman" pitchFamily="18" charset="0"/>
              </a:rPr>
              <a:t>Addition of Skim milk (3%) and Gelatine (0.5%)</a:t>
            </a:r>
            <a:endParaRPr lang="en-US" sz="1200" b="1" dirty="0"/>
          </a:p>
        </p:txBody>
      </p:sp>
      <p:sp>
        <p:nvSpPr>
          <p:cNvPr id="12293" name="Rectangle 7"/>
          <p:cNvSpPr>
            <a:spLocks noChangeArrowheads="1"/>
          </p:cNvSpPr>
          <p:nvPr/>
        </p:nvSpPr>
        <p:spPr bwMode="auto">
          <a:xfrm>
            <a:off x="4572000" y="2420938"/>
            <a:ext cx="1689585" cy="365120"/>
          </a:xfrm>
          <a:prstGeom prst="rect">
            <a:avLst/>
          </a:prstGeom>
          <a:solidFill>
            <a:srgbClr val="FFFFFF"/>
          </a:solidFill>
          <a:ln w="9525">
            <a:solidFill>
              <a:srgbClr val="000000"/>
            </a:solidFill>
            <a:miter lim="800000"/>
            <a:headEnd/>
            <a:tailEnd/>
          </a:ln>
        </p:spPr>
        <p:txBody>
          <a:bodyPr lIns="74021" tIns="37010" rIns="74021" bIns="37010"/>
          <a:lstStyle/>
          <a:p>
            <a:pPr algn="ctr">
              <a:spcAft>
                <a:spcPts val="813"/>
              </a:spcAft>
            </a:pPr>
            <a:r>
              <a:rPr lang="en-GB" sz="1200" b="1" dirty="0">
                <a:latin typeface="Times New Roman" pitchFamily="18" charset="0"/>
              </a:rPr>
              <a:t>Pasteurization</a:t>
            </a:r>
            <a:endParaRPr lang="en-US" sz="1200" b="1" dirty="0"/>
          </a:p>
        </p:txBody>
      </p:sp>
      <p:sp>
        <p:nvSpPr>
          <p:cNvPr id="12294" name="AutoShape 11"/>
          <p:cNvSpPr>
            <a:spLocks noChangeArrowheads="1"/>
          </p:cNvSpPr>
          <p:nvPr/>
        </p:nvSpPr>
        <p:spPr bwMode="auto">
          <a:xfrm>
            <a:off x="1000100" y="3786190"/>
            <a:ext cx="2161808" cy="357190"/>
          </a:xfrm>
          <a:prstGeom prst="flowChartProcess">
            <a:avLst/>
          </a:prstGeom>
          <a:solidFill>
            <a:srgbClr val="FFFFFF"/>
          </a:solidFill>
          <a:ln w="9525">
            <a:solidFill>
              <a:srgbClr val="000000"/>
            </a:solidFill>
            <a:miter lim="800000"/>
            <a:headEnd/>
            <a:tailEnd/>
          </a:ln>
        </p:spPr>
        <p:txBody>
          <a:bodyPr lIns="74021" tIns="37010" rIns="74021" bIns="37010"/>
          <a:lstStyle/>
          <a:p>
            <a:pPr algn="ctr">
              <a:spcAft>
                <a:spcPts val="813"/>
              </a:spcAft>
            </a:pPr>
            <a:r>
              <a:rPr lang="en-GB" sz="1300" b="1" dirty="0">
                <a:latin typeface="Times New Roman" pitchFamily="18" charset="0"/>
              </a:rPr>
              <a:t>DEPENDENT VARIABLES</a:t>
            </a:r>
            <a:endParaRPr lang="en-US" sz="1300" b="1" dirty="0"/>
          </a:p>
        </p:txBody>
      </p:sp>
      <p:sp>
        <p:nvSpPr>
          <p:cNvPr id="12295" name="AutoShape 12"/>
          <p:cNvSpPr>
            <a:spLocks noChangeArrowheads="1"/>
          </p:cNvSpPr>
          <p:nvPr/>
        </p:nvSpPr>
        <p:spPr bwMode="auto">
          <a:xfrm>
            <a:off x="1071539" y="4286256"/>
            <a:ext cx="1571636" cy="500066"/>
          </a:xfrm>
          <a:prstGeom prst="flowChartProcess">
            <a:avLst/>
          </a:prstGeom>
          <a:solidFill>
            <a:srgbClr val="FFFFFF"/>
          </a:solidFill>
          <a:ln w="9525">
            <a:solidFill>
              <a:srgbClr val="000000"/>
            </a:solidFill>
            <a:miter lim="800000"/>
            <a:headEnd/>
            <a:tailEnd/>
          </a:ln>
        </p:spPr>
        <p:txBody>
          <a:bodyPr lIns="74021" tIns="37010" rIns="74021" bIns="37010"/>
          <a:lstStyle/>
          <a:p>
            <a:pPr>
              <a:spcAft>
                <a:spcPts val="813"/>
              </a:spcAft>
            </a:pPr>
            <a:r>
              <a:rPr lang="en-US" sz="1200" b="1" dirty="0" smtClean="0"/>
              <a:t>Viability on selective agar</a:t>
            </a:r>
            <a:endParaRPr lang="en-US" sz="1200" b="1" dirty="0"/>
          </a:p>
        </p:txBody>
      </p:sp>
      <p:cxnSp>
        <p:nvCxnSpPr>
          <p:cNvPr id="29" name="Straight Connector 28"/>
          <p:cNvCxnSpPr/>
          <p:nvPr/>
        </p:nvCxnSpPr>
        <p:spPr>
          <a:xfrm>
            <a:off x="7562850" y="306863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562850" y="306863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10800000">
            <a:off x="2643174" y="6215082"/>
            <a:ext cx="1643074"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2" name="Straight Arrow Connector 61"/>
          <p:cNvCxnSpPr/>
          <p:nvPr/>
        </p:nvCxnSpPr>
        <p:spPr>
          <a:xfrm rot="5400000">
            <a:off x="5321702" y="2965050"/>
            <a:ext cx="215902" cy="79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305" name="AutoShape 38"/>
          <p:cNvCxnSpPr>
            <a:cxnSpLocks noChangeShapeType="1"/>
          </p:cNvCxnSpPr>
          <p:nvPr/>
        </p:nvCxnSpPr>
        <p:spPr bwMode="auto">
          <a:xfrm>
            <a:off x="5237285" y="4508500"/>
            <a:ext cx="0" cy="0"/>
          </a:xfrm>
          <a:prstGeom prst="straightConnector1">
            <a:avLst/>
          </a:prstGeom>
          <a:noFill/>
          <a:ln w="9525">
            <a:solidFill>
              <a:srgbClr val="000000"/>
            </a:solidFill>
            <a:round/>
            <a:headEnd/>
            <a:tailEnd type="triangle" w="med" len="med"/>
          </a:ln>
        </p:spPr>
      </p:cxnSp>
      <p:cxnSp>
        <p:nvCxnSpPr>
          <p:cNvPr id="12307" name="AutoShape 36"/>
          <p:cNvCxnSpPr>
            <a:cxnSpLocks noChangeShapeType="1"/>
          </p:cNvCxnSpPr>
          <p:nvPr/>
        </p:nvCxnSpPr>
        <p:spPr bwMode="auto">
          <a:xfrm>
            <a:off x="5429256" y="1357298"/>
            <a:ext cx="0" cy="244475"/>
          </a:xfrm>
          <a:prstGeom prst="straightConnector1">
            <a:avLst/>
          </a:prstGeom>
          <a:noFill/>
          <a:ln w="9525">
            <a:solidFill>
              <a:srgbClr val="000000"/>
            </a:solidFill>
            <a:round/>
            <a:headEnd/>
            <a:tailEnd type="triangle" w="med" len="med"/>
          </a:ln>
        </p:spPr>
      </p:cxnSp>
      <p:sp>
        <p:nvSpPr>
          <p:cNvPr id="12314" name="AutoShape 35"/>
          <p:cNvSpPr>
            <a:spLocks noChangeArrowheads="1"/>
          </p:cNvSpPr>
          <p:nvPr/>
        </p:nvSpPr>
        <p:spPr bwMode="auto">
          <a:xfrm>
            <a:off x="4214810" y="3071810"/>
            <a:ext cx="2280140" cy="714380"/>
          </a:xfrm>
          <a:prstGeom prst="flowChartProcess">
            <a:avLst/>
          </a:prstGeom>
          <a:solidFill>
            <a:srgbClr val="FFFFFF"/>
          </a:solidFill>
          <a:ln w="9525">
            <a:solidFill>
              <a:srgbClr val="000000"/>
            </a:solidFill>
            <a:miter lim="800000"/>
            <a:headEnd/>
            <a:tailEnd/>
          </a:ln>
        </p:spPr>
        <p:txBody>
          <a:bodyPr/>
          <a:lstStyle/>
          <a:p>
            <a:pPr marL="0" lvl="1" indent="0">
              <a:spcAft>
                <a:spcPts val="1000"/>
              </a:spcAft>
            </a:pPr>
            <a:r>
              <a:rPr lang="en-GB" sz="1200" b="1" dirty="0">
                <a:latin typeface="Times New Roman" pitchFamily="18" charset="0"/>
                <a:cs typeface="Times New Roman" pitchFamily="18" charset="0"/>
              </a:rPr>
              <a:t>Inoculation with </a:t>
            </a:r>
            <a:r>
              <a:rPr lang="en-GB" sz="1200" b="1" i="1" dirty="0">
                <a:latin typeface="Times New Roman" pitchFamily="18" charset="0"/>
                <a:cs typeface="Times New Roman" pitchFamily="18" charset="0"/>
              </a:rPr>
              <a:t>L. </a:t>
            </a:r>
            <a:r>
              <a:rPr lang="en-GB" sz="1200" b="1" i="1" dirty="0" smtClean="0">
                <a:latin typeface="Times New Roman" pitchFamily="18" charset="0"/>
                <a:cs typeface="Times New Roman" pitchFamily="18" charset="0"/>
              </a:rPr>
              <a:t>plantarum (B411)</a:t>
            </a:r>
            <a:r>
              <a:rPr lang="en-GB" sz="1200" b="1" dirty="0" smtClean="0">
                <a:latin typeface="Times New Roman" pitchFamily="18" charset="0"/>
                <a:cs typeface="Times New Roman" pitchFamily="18" charset="0"/>
              </a:rPr>
              <a:t> and  starter culture ( </a:t>
            </a:r>
            <a:r>
              <a:rPr lang="en-GB" sz="1200" b="1" i="1" dirty="0" smtClean="0">
                <a:latin typeface="Times New Roman" pitchFamily="18" charset="0"/>
                <a:cs typeface="Times New Roman" pitchFamily="18" charset="0"/>
              </a:rPr>
              <a:t>L. bulgaricus </a:t>
            </a:r>
            <a:r>
              <a:rPr lang="en-GB" sz="1200" b="1" dirty="0" smtClean="0">
                <a:latin typeface="Times New Roman" pitchFamily="18" charset="0"/>
                <a:cs typeface="Times New Roman" pitchFamily="18" charset="0"/>
              </a:rPr>
              <a:t>and </a:t>
            </a:r>
            <a:r>
              <a:rPr lang="en-GB" sz="1200" b="1" i="1" dirty="0" smtClean="0">
                <a:latin typeface="Times New Roman" pitchFamily="18" charset="0"/>
                <a:cs typeface="Times New Roman" pitchFamily="18" charset="0"/>
              </a:rPr>
              <a:t>S. thermophilus)</a:t>
            </a:r>
            <a:endParaRPr lang="en-GB" sz="1200" b="1" dirty="0">
              <a:latin typeface="Times New Roman" pitchFamily="18" charset="0"/>
              <a:cs typeface="Times New Roman" pitchFamily="18" charset="0"/>
            </a:endParaRPr>
          </a:p>
          <a:p>
            <a:endParaRPr lang="en-US" b="1" dirty="0"/>
          </a:p>
        </p:txBody>
      </p:sp>
      <p:sp>
        <p:nvSpPr>
          <p:cNvPr id="12320" name="AutoShape 38"/>
          <p:cNvSpPr>
            <a:spLocks noChangeArrowheads="1"/>
          </p:cNvSpPr>
          <p:nvPr/>
        </p:nvSpPr>
        <p:spPr bwMode="auto">
          <a:xfrm>
            <a:off x="4214810" y="4143380"/>
            <a:ext cx="2357454" cy="285752"/>
          </a:xfrm>
          <a:prstGeom prst="flowChartProcess">
            <a:avLst/>
          </a:prstGeom>
          <a:solidFill>
            <a:srgbClr val="FFFFFF"/>
          </a:solidFill>
          <a:ln w="9525">
            <a:solidFill>
              <a:srgbClr val="000000"/>
            </a:solidFill>
            <a:miter lim="800000"/>
            <a:headEnd/>
            <a:tailEnd/>
          </a:ln>
        </p:spPr>
        <p:txBody>
          <a:bodyPr/>
          <a:lstStyle/>
          <a:p>
            <a:pPr>
              <a:spcAft>
                <a:spcPts val="1000"/>
              </a:spcAft>
            </a:pPr>
            <a:r>
              <a:rPr lang="en-GB" sz="1200" b="1" dirty="0">
                <a:latin typeface="Times New Roman" pitchFamily="18" charset="0"/>
                <a:cs typeface="Times New Roman" pitchFamily="18" charset="0"/>
              </a:rPr>
              <a:t>Fermentation </a:t>
            </a:r>
            <a:r>
              <a:rPr lang="en-GB" sz="1200" b="1" dirty="0" smtClean="0">
                <a:latin typeface="Times New Roman" pitchFamily="18" charset="0"/>
                <a:cs typeface="Times New Roman" pitchFamily="18" charset="0"/>
              </a:rPr>
              <a:t>at </a:t>
            </a:r>
            <a:r>
              <a:rPr lang="en-ZA" sz="1200" b="1" dirty="0" smtClean="0">
                <a:latin typeface="Times New Roman" pitchFamily="18" charset="0"/>
                <a:cs typeface="Times New Roman" pitchFamily="18" charset="0"/>
              </a:rPr>
              <a:t>30</a:t>
            </a:r>
            <a:r>
              <a:rPr lang="en-ZA" sz="1200" b="1" baseline="30000" dirty="0" smtClean="0">
                <a:latin typeface="Times New Roman" pitchFamily="18" charset="0"/>
                <a:cs typeface="Times New Roman" pitchFamily="18" charset="0"/>
              </a:rPr>
              <a:t>0</a:t>
            </a:r>
            <a:r>
              <a:rPr lang="en-ZA" sz="1200" b="1" dirty="0" smtClean="0">
                <a:latin typeface="Times New Roman" pitchFamily="18" charset="0"/>
                <a:cs typeface="Times New Roman" pitchFamily="18" charset="0"/>
              </a:rPr>
              <a:t>C </a:t>
            </a:r>
            <a:r>
              <a:rPr lang="en-GB" sz="1200" b="1" dirty="0" smtClean="0">
                <a:latin typeface="Times New Roman" pitchFamily="18" charset="0"/>
                <a:cs typeface="Times New Roman" pitchFamily="18" charset="0"/>
              </a:rPr>
              <a:t>for 6 hours </a:t>
            </a:r>
            <a:endParaRPr lang="en-ZA" sz="1200" b="1" dirty="0">
              <a:latin typeface="Times New Roman" pitchFamily="18" charset="0"/>
              <a:cs typeface="Times New Roman" pitchFamily="18" charset="0"/>
            </a:endParaRPr>
          </a:p>
          <a:p>
            <a:pPr>
              <a:spcAft>
                <a:spcPts val="1000"/>
              </a:spcAft>
            </a:pPr>
            <a:endParaRPr lang="en-US" b="1" dirty="0"/>
          </a:p>
        </p:txBody>
      </p:sp>
      <p:sp>
        <p:nvSpPr>
          <p:cNvPr id="12322" name="Rectangle 15"/>
          <p:cNvSpPr>
            <a:spLocks noChangeArrowheads="1"/>
          </p:cNvSpPr>
          <p:nvPr/>
        </p:nvSpPr>
        <p:spPr bwMode="auto">
          <a:xfrm>
            <a:off x="4429124" y="5929330"/>
            <a:ext cx="2357454" cy="428628"/>
          </a:xfrm>
          <a:prstGeom prst="rect">
            <a:avLst/>
          </a:prstGeom>
          <a:solidFill>
            <a:srgbClr val="FFFFFF"/>
          </a:solidFill>
          <a:ln w="9525">
            <a:solidFill>
              <a:srgbClr val="000000"/>
            </a:solidFill>
            <a:miter lim="800000"/>
            <a:headEnd/>
            <a:tailEnd/>
          </a:ln>
        </p:spPr>
        <p:txBody>
          <a:bodyPr lIns="74021" tIns="37010" rIns="74021" bIns="37010"/>
          <a:lstStyle/>
          <a:p>
            <a:pPr algn="ctr">
              <a:spcAft>
                <a:spcPts val="813"/>
              </a:spcAft>
            </a:pPr>
            <a:r>
              <a:rPr lang="en-GB" sz="1200" b="1" dirty="0">
                <a:latin typeface="Times New Roman" pitchFamily="18" charset="0"/>
              </a:rPr>
              <a:t>Fermented goat </a:t>
            </a:r>
            <a:r>
              <a:rPr lang="en-GB" sz="1200" b="1" dirty="0" smtClean="0">
                <a:latin typeface="Times New Roman" pitchFamily="18" charset="0"/>
              </a:rPr>
              <a:t>milk</a:t>
            </a:r>
            <a:endParaRPr lang="en-US" sz="1200" b="1" dirty="0"/>
          </a:p>
        </p:txBody>
      </p:sp>
      <p:cxnSp>
        <p:nvCxnSpPr>
          <p:cNvPr id="12324" name="AutoShape 36"/>
          <p:cNvCxnSpPr>
            <a:cxnSpLocks noChangeShapeType="1"/>
          </p:cNvCxnSpPr>
          <p:nvPr/>
        </p:nvCxnSpPr>
        <p:spPr bwMode="auto">
          <a:xfrm>
            <a:off x="5429256" y="3857628"/>
            <a:ext cx="0" cy="244475"/>
          </a:xfrm>
          <a:prstGeom prst="straightConnector1">
            <a:avLst/>
          </a:prstGeom>
          <a:noFill/>
          <a:ln w="9525">
            <a:solidFill>
              <a:srgbClr val="000000"/>
            </a:solidFill>
            <a:round/>
            <a:headEnd/>
            <a:tailEnd type="triangle" w="med" len="med"/>
          </a:ln>
        </p:spPr>
      </p:cxnSp>
      <p:sp>
        <p:nvSpPr>
          <p:cNvPr id="12326" name="Rectangle 41"/>
          <p:cNvSpPr>
            <a:spLocks noChangeArrowheads="1"/>
          </p:cNvSpPr>
          <p:nvPr/>
        </p:nvSpPr>
        <p:spPr bwMode="auto">
          <a:xfrm>
            <a:off x="4451839" y="90489"/>
            <a:ext cx="261610" cy="276999"/>
          </a:xfrm>
          <a:prstGeom prst="rect">
            <a:avLst/>
          </a:prstGeom>
          <a:noFill/>
          <a:ln w="9525">
            <a:noFill/>
            <a:miter lim="800000"/>
            <a:headEnd/>
            <a:tailEnd/>
          </a:ln>
        </p:spPr>
        <p:txBody>
          <a:bodyPr wrap="none" anchor="ctr">
            <a:spAutoFit/>
          </a:bodyPr>
          <a:lstStyle/>
          <a:p>
            <a:pPr algn="just" eaLnBrk="0" hangingPunct="0"/>
            <a:r>
              <a:rPr lang="en-GB" sz="1200" b="1">
                <a:latin typeface="Times New Roman" pitchFamily="18" charset="0"/>
                <a:cs typeface="Calibri" pitchFamily="34" charset="0"/>
              </a:rPr>
              <a:t>  </a:t>
            </a:r>
            <a:endParaRPr lang="en-GB"/>
          </a:p>
        </p:txBody>
      </p:sp>
      <p:sp>
        <p:nvSpPr>
          <p:cNvPr id="12329" name="Rectangle 70"/>
          <p:cNvSpPr>
            <a:spLocks noChangeArrowheads="1"/>
          </p:cNvSpPr>
          <p:nvPr/>
        </p:nvSpPr>
        <p:spPr bwMode="auto">
          <a:xfrm>
            <a:off x="2500298" y="6000768"/>
            <a:ext cx="1814792" cy="276999"/>
          </a:xfrm>
          <a:prstGeom prst="rect">
            <a:avLst/>
          </a:prstGeom>
          <a:noFill/>
          <a:ln w="9525">
            <a:noFill/>
            <a:miter lim="800000"/>
            <a:headEnd/>
            <a:tailEnd/>
          </a:ln>
        </p:spPr>
        <p:txBody>
          <a:bodyPr wrap="none">
            <a:spAutoFit/>
          </a:bodyPr>
          <a:lstStyle/>
          <a:p>
            <a:pPr marL="0" lvl="1" indent="0" algn="just">
              <a:spcAft>
                <a:spcPts val="813"/>
              </a:spcAft>
            </a:pPr>
            <a:r>
              <a:rPr lang="en-US" sz="1200" b="1" dirty="0" smtClean="0"/>
              <a:t>Analyses at 2h interval</a:t>
            </a:r>
            <a:endParaRPr lang="en-US" sz="1200" b="1" dirty="0"/>
          </a:p>
        </p:txBody>
      </p:sp>
      <p:sp>
        <p:nvSpPr>
          <p:cNvPr id="12330" name="Rectangle 44"/>
          <p:cNvSpPr>
            <a:spLocks noChangeArrowheads="1"/>
          </p:cNvSpPr>
          <p:nvPr/>
        </p:nvSpPr>
        <p:spPr bwMode="auto">
          <a:xfrm>
            <a:off x="1071538" y="5072074"/>
            <a:ext cx="1500198" cy="1285884"/>
          </a:xfrm>
          <a:prstGeom prst="rect">
            <a:avLst/>
          </a:prstGeom>
          <a:solidFill>
            <a:srgbClr val="FFFFFF"/>
          </a:solidFill>
          <a:ln w="9525">
            <a:solidFill>
              <a:srgbClr val="000000"/>
            </a:solidFill>
            <a:miter lim="800000"/>
            <a:headEnd/>
            <a:tailEnd/>
          </a:ln>
        </p:spPr>
        <p:txBody>
          <a:bodyPr/>
          <a:lstStyle/>
          <a:p>
            <a:pPr marL="0" lvl="1" indent="0">
              <a:spcAft>
                <a:spcPts val="1000"/>
              </a:spcAft>
              <a:buFont typeface="Symbol" pitchFamily="18" charset="2"/>
              <a:buChar char="·"/>
            </a:pPr>
            <a:r>
              <a:rPr lang="en-GB" sz="1400" b="1" dirty="0">
                <a:latin typeface="Times New Roman" pitchFamily="18" charset="0"/>
              </a:rPr>
              <a:t>Microbial  growth/counts </a:t>
            </a:r>
          </a:p>
          <a:p>
            <a:pPr>
              <a:spcAft>
                <a:spcPts val="1000"/>
              </a:spcAft>
              <a:buFont typeface="Symbol" pitchFamily="18" charset="2"/>
              <a:buChar char="·"/>
            </a:pPr>
            <a:r>
              <a:rPr lang="en-GB" sz="1400" b="1" dirty="0">
                <a:latin typeface="Times New Roman" pitchFamily="18" charset="0"/>
              </a:rPr>
              <a:t>pH (pH meter)</a:t>
            </a:r>
          </a:p>
          <a:p>
            <a:pPr>
              <a:spcAft>
                <a:spcPts val="1000"/>
              </a:spcAft>
              <a:buFont typeface="Symbol" pitchFamily="18" charset="2"/>
              <a:buChar char="·"/>
            </a:pPr>
            <a:r>
              <a:rPr lang="en-GB" sz="1400" b="1" dirty="0">
                <a:latin typeface="Times New Roman" pitchFamily="18" charset="0"/>
              </a:rPr>
              <a:t>TTA</a:t>
            </a:r>
          </a:p>
        </p:txBody>
      </p:sp>
      <p:sp>
        <p:nvSpPr>
          <p:cNvPr id="53" name="AutoShape 4"/>
          <p:cNvSpPr>
            <a:spLocks noChangeArrowheads="1"/>
          </p:cNvSpPr>
          <p:nvPr/>
        </p:nvSpPr>
        <p:spPr bwMode="auto">
          <a:xfrm>
            <a:off x="6643702" y="928670"/>
            <a:ext cx="2357454" cy="428628"/>
          </a:xfrm>
          <a:prstGeom prst="flowChartProcess">
            <a:avLst/>
          </a:prstGeom>
          <a:solidFill>
            <a:srgbClr val="FFFFFF"/>
          </a:solidFill>
          <a:ln w="9525">
            <a:solidFill>
              <a:srgbClr val="000000"/>
            </a:solidFill>
            <a:miter lim="800000"/>
            <a:headEnd/>
            <a:tailEnd/>
          </a:ln>
        </p:spPr>
        <p:txBody>
          <a:bodyPr lIns="74021" tIns="37010" rIns="74021" bIns="37010" anchor="ctr"/>
          <a:lstStyle/>
          <a:p>
            <a:pPr algn="just"/>
            <a:r>
              <a:rPr lang="en-US" sz="1200" b="1" dirty="0" smtClean="0"/>
              <a:t>Environmental </a:t>
            </a:r>
            <a:r>
              <a:rPr lang="en-US" sz="1200" b="1" i="1" dirty="0" smtClean="0"/>
              <a:t>E. coli strains</a:t>
            </a:r>
            <a:endParaRPr lang="en-US" sz="1200" b="1" dirty="0"/>
          </a:p>
        </p:txBody>
      </p:sp>
      <p:cxnSp>
        <p:nvCxnSpPr>
          <p:cNvPr id="54" name="AutoShape 36"/>
          <p:cNvCxnSpPr>
            <a:cxnSpLocks noChangeShapeType="1"/>
          </p:cNvCxnSpPr>
          <p:nvPr/>
        </p:nvCxnSpPr>
        <p:spPr bwMode="auto">
          <a:xfrm>
            <a:off x="7858148" y="1357298"/>
            <a:ext cx="0" cy="244475"/>
          </a:xfrm>
          <a:prstGeom prst="straightConnector1">
            <a:avLst/>
          </a:prstGeom>
          <a:noFill/>
          <a:ln w="9525">
            <a:solidFill>
              <a:srgbClr val="000000"/>
            </a:solidFill>
            <a:round/>
            <a:headEnd/>
            <a:tailEnd type="triangle" w="med" len="med"/>
          </a:ln>
        </p:spPr>
      </p:cxnSp>
      <p:sp>
        <p:nvSpPr>
          <p:cNvPr id="55" name="Rectangle 7"/>
          <p:cNvSpPr>
            <a:spLocks noChangeArrowheads="1"/>
          </p:cNvSpPr>
          <p:nvPr/>
        </p:nvSpPr>
        <p:spPr bwMode="auto">
          <a:xfrm>
            <a:off x="6715140" y="1643050"/>
            <a:ext cx="1928826" cy="571504"/>
          </a:xfrm>
          <a:prstGeom prst="rect">
            <a:avLst/>
          </a:prstGeom>
          <a:solidFill>
            <a:srgbClr val="FFFFFF"/>
          </a:solidFill>
          <a:ln w="9525">
            <a:solidFill>
              <a:srgbClr val="000000"/>
            </a:solidFill>
            <a:miter lim="800000"/>
            <a:headEnd/>
            <a:tailEnd/>
          </a:ln>
        </p:spPr>
        <p:txBody>
          <a:bodyPr lIns="74021" tIns="37010" rIns="74021" bIns="37010"/>
          <a:lstStyle/>
          <a:p>
            <a:pPr algn="ctr">
              <a:spcAft>
                <a:spcPts val="813"/>
              </a:spcAft>
            </a:pPr>
            <a:r>
              <a:rPr lang="en-US" sz="1200" b="1" dirty="0" smtClean="0"/>
              <a:t>Induction  of acid  resistance in TS broth at pH 4.5 </a:t>
            </a:r>
            <a:endParaRPr lang="en-US" sz="1200" b="1" dirty="0"/>
          </a:p>
        </p:txBody>
      </p:sp>
      <p:sp>
        <p:nvSpPr>
          <p:cNvPr id="56" name="AutoShape 37"/>
          <p:cNvSpPr>
            <a:spLocks noChangeArrowheads="1"/>
          </p:cNvSpPr>
          <p:nvPr/>
        </p:nvSpPr>
        <p:spPr bwMode="auto">
          <a:xfrm>
            <a:off x="4429124" y="5000637"/>
            <a:ext cx="2428923" cy="642942"/>
          </a:xfrm>
          <a:prstGeom prst="flowChartProcess">
            <a:avLst/>
          </a:prstGeom>
          <a:solidFill>
            <a:srgbClr val="FFFFFF"/>
          </a:solidFill>
          <a:ln w="9525">
            <a:solidFill>
              <a:srgbClr val="000000"/>
            </a:solidFill>
            <a:miter lim="800000"/>
            <a:headEnd/>
            <a:tailEnd/>
          </a:ln>
        </p:spPr>
        <p:txBody>
          <a:bodyPr/>
          <a:lstStyle/>
          <a:p>
            <a:pPr marL="0" lvl="1" indent="0" algn="just">
              <a:spcAft>
                <a:spcPts val="1000"/>
              </a:spcAft>
            </a:pPr>
            <a:r>
              <a:rPr lang="en-GB" sz="1200" b="1" dirty="0">
                <a:latin typeface="Times New Roman" pitchFamily="18" charset="0"/>
              </a:rPr>
              <a:t>Inoculation </a:t>
            </a:r>
            <a:r>
              <a:rPr lang="en-GB" sz="1200" b="1" dirty="0" smtClean="0">
                <a:latin typeface="Times New Roman" pitchFamily="18" charset="0"/>
              </a:rPr>
              <a:t>with acid </a:t>
            </a:r>
            <a:r>
              <a:rPr lang="en-GB" sz="1200" b="1" dirty="0">
                <a:latin typeface="Times New Roman" pitchFamily="18" charset="0"/>
              </a:rPr>
              <a:t>adapted </a:t>
            </a:r>
            <a:r>
              <a:rPr lang="en-GB" sz="1200" b="1" dirty="0" smtClean="0">
                <a:latin typeface="Times New Roman" pitchFamily="18" charset="0"/>
              </a:rPr>
              <a:t>and Non-adapted </a:t>
            </a:r>
            <a:r>
              <a:rPr lang="en-GB" sz="1200" b="1" i="1" dirty="0" smtClean="0">
                <a:latin typeface="Times New Roman" pitchFamily="18" charset="0"/>
              </a:rPr>
              <a:t>E</a:t>
            </a:r>
            <a:r>
              <a:rPr lang="en-GB" sz="1200" b="1" i="1" dirty="0">
                <a:latin typeface="Times New Roman" pitchFamily="18" charset="0"/>
              </a:rPr>
              <a:t>. coli </a:t>
            </a:r>
            <a:r>
              <a:rPr lang="en-GB" sz="1200" b="1" dirty="0" smtClean="0">
                <a:latin typeface="Times New Roman" pitchFamily="18" charset="0"/>
              </a:rPr>
              <a:t>strains when </a:t>
            </a:r>
            <a:r>
              <a:rPr lang="en-GB" sz="1200" b="1" dirty="0">
                <a:latin typeface="Times New Roman" pitchFamily="18" charset="0"/>
              </a:rPr>
              <a:t>the pH is at 4.5</a:t>
            </a:r>
          </a:p>
          <a:p>
            <a:endParaRPr lang="en-US" b="1" dirty="0"/>
          </a:p>
        </p:txBody>
      </p:sp>
      <p:sp>
        <p:nvSpPr>
          <p:cNvPr id="57" name="Rectangle 7"/>
          <p:cNvSpPr>
            <a:spLocks noChangeArrowheads="1"/>
          </p:cNvSpPr>
          <p:nvPr/>
        </p:nvSpPr>
        <p:spPr bwMode="auto">
          <a:xfrm>
            <a:off x="6643702" y="2571744"/>
            <a:ext cx="1975337" cy="428628"/>
          </a:xfrm>
          <a:prstGeom prst="rect">
            <a:avLst/>
          </a:prstGeom>
          <a:solidFill>
            <a:srgbClr val="FFFFFF"/>
          </a:solidFill>
          <a:ln w="9525">
            <a:solidFill>
              <a:srgbClr val="000000"/>
            </a:solidFill>
            <a:miter lim="800000"/>
            <a:headEnd/>
            <a:tailEnd/>
          </a:ln>
        </p:spPr>
        <p:txBody>
          <a:bodyPr lIns="74021" tIns="37010" rIns="74021" bIns="37010"/>
          <a:lstStyle/>
          <a:p>
            <a:pPr algn="ctr">
              <a:spcAft>
                <a:spcPts val="813"/>
              </a:spcAft>
            </a:pPr>
            <a:r>
              <a:rPr lang="en-US" sz="1200" b="1" dirty="0" smtClean="0"/>
              <a:t>Incubation at 37</a:t>
            </a:r>
            <a:r>
              <a:rPr lang="en-US" sz="1200" b="1" baseline="30000" dirty="0" smtClean="0"/>
              <a:t>0</a:t>
            </a:r>
            <a:r>
              <a:rPr lang="en-US" sz="1200" b="1" dirty="0" smtClean="0"/>
              <a:t>C for 18h</a:t>
            </a:r>
            <a:r>
              <a:rPr lang="en-ZA" sz="1200" b="1" baseline="30000" dirty="0" smtClean="0"/>
              <a:t>  </a:t>
            </a:r>
            <a:endParaRPr lang="en-US" sz="1200" b="1" dirty="0"/>
          </a:p>
        </p:txBody>
      </p:sp>
      <p:cxnSp>
        <p:nvCxnSpPr>
          <p:cNvPr id="59" name="Straight Arrow Connector 58"/>
          <p:cNvCxnSpPr/>
          <p:nvPr/>
        </p:nvCxnSpPr>
        <p:spPr>
          <a:xfrm rot="5400000">
            <a:off x="7715272" y="2428868"/>
            <a:ext cx="286546" cy="79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60" name="AutoShape 38"/>
          <p:cNvSpPr>
            <a:spLocks noChangeArrowheads="1"/>
          </p:cNvSpPr>
          <p:nvPr/>
        </p:nvSpPr>
        <p:spPr bwMode="auto">
          <a:xfrm>
            <a:off x="6715140" y="3857628"/>
            <a:ext cx="1643074" cy="428628"/>
          </a:xfrm>
          <a:prstGeom prst="flowChartProcess">
            <a:avLst/>
          </a:prstGeom>
          <a:solidFill>
            <a:srgbClr val="FFFFFF"/>
          </a:solidFill>
          <a:ln w="9525">
            <a:solidFill>
              <a:srgbClr val="000000"/>
            </a:solidFill>
            <a:miter lim="800000"/>
            <a:headEnd/>
            <a:tailEnd/>
          </a:ln>
        </p:spPr>
        <p:txBody>
          <a:bodyPr/>
          <a:lstStyle/>
          <a:p>
            <a:pPr>
              <a:spcAft>
                <a:spcPts val="1000"/>
              </a:spcAft>
            </a:pPr>
            <a:r>
              <a:rPr lang="en-US" sz="1200" b="1" dirty="0" smtClean="0">
                <a:latin typeface="Times New Roman" pitchFamily="18" charset="0"/>
                <a:cs typeface="Times New Roman" pitchFamily="18" charset="0"/>
              </a:rPr>
              <a:t>Acid adapted </a:t>
            </a:r>
            <a:r>
              <a:rPr lang="en-US" sz="1200" b="1" i="1" dirty="0" smtClean="0">
                <a:latin typeface="Times New Roman" pitchFamily="18" charset="0"/>
                <a:cs typeface="Times New Roman" pitchFamily="18" charset="0"/>
              </a:rPr>
              <a:t>E. coli </a:t>
            </a:r>
            <a:r>
              <a:rPr lang="en-US" sz="1200" b="1" dirty="0" smtClean="0">
                <a:latin typeface="Times New Roman" pitchFamily="18" charset="0"/>
                <a:cs typeface="Times New Roman" pitchFamily="18" charset="0"/>
              </a:rPr>
              <a:t>strains</a:t>
            </a:r>
            <a:endParaRPr lang="en-US" sz="1200" b="1" dirty="0">
              <a:latin typeface="Times New Roman" pitchFamily="18" charset="0"/>
              <a:cs typeface="Times New Roman" pitchFamily="18" charset="0"/>
            </a:endParaRPr>
          </a:p>
        </p:txBody>
      </p:sp>
      <p:cxnSp>
        <p:nvCxnSpPr>
          <p:cNvPr id="61" name="Straight Arrow Connector 60"/>
          <p:cNvCxnSpPr/>
          <p:nvPr/>
        </p:nvCxnSpPr>
        <p:spPr>
          <a:xfrm rot="5400000">
            <a:off x="7716066" y="3713958"/>
            <a:ext cx="285752"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5" name="Straight Arrow Connector 64"/>
          <p:cNvCxnSpPr/>
          <p:nvPr/>
        </p:nvCxnSpPr>
        <p:spPr>
          <a:xfrm rot="10800000" flipV="1">
            <a:off x="6929454" y="4357694"/>
            <a:ext cx="1144596" cy="8572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7" name="AutoShape 36"/>
          <p:cNvCxnSpPr>
            <a:cxnSpLocks noChangeShapeType="1"/>
          </p:cNvCxnSpPr>
          <p:nvPr/>
        </p:nvCxnSpPr>
        <p:spPr bwMode="auto">
          <a:xfrm rot="5400000">
            <a:off x="5378458" y="5765021"/>
            <a:ext cx="244473" cy="1588"/>
          </a:xfrm>
          <a:prstGeom prst="straightConnector1">
            <a:avLst/>
          </a:prstGeom>
          <a:noFill/>
          <a:ln w="9525">
            <a:solidFill>
              <a:srgbClr val="000000"/>
            </a:solidFill>
            <a:round/>
            <a:headEnd/>
            <a:tailEnd type="triangle" w="med" len="med"/>
          </a:ln>
        </p:spPr>
      </p:cxnSp>
      <p:cxnSp>
        <p:nvCxnSpPr>
          <p:cNvPr id="68" name="AutoShape 36"/>
          <p:cNvCxnSpPr>
            <a:cxnSpLocks noChangeShapeType="1"/>
          </p:cNvCxnSpPr>
          <p:nvPr/>
        </p:nvCxnSpPr>
        <p:spPr bwMode="auto">
          <a:xfrm rot="16200000" flipH="1">
            <a:off x="5179224" y="4750602"/>
            <a:ext cx="500065" cy="1"/>
          </a:xfrm>
          <a:prstGeom prst="straightConnector1">
            <a:avLst/>
          </a:prstGeom>
          <a:noFill/>
          <a:ln w="9525">
            <a:solidFill>
              <a:srgbClr val="000000"/>
            </a:solidFill>
            <a:round/>
            <a:headEnd/>
            <a:tailEnd type="triangle" w="med" len="med"/>
          </a:ln>
        </p:spPr>
      </p:cxnSp>
      <p:cxnSp>
        <p:nvCxnSpPr>
          <p:cNvPr id="69" name="Straight Arrow Connector 68"/>
          <p:cNvCxnSpPr/>
          <p:nvPr/>
        </p:nvCxnSpPr>
        <p:spPr>
          <a:xfrm rot="10800000" flipV="1">
            <a:off x="2714612" y="4714882"/>
            <a:ext cx="4643470" cy="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1" name="Straight Connector 70"/>
          <p:cNvCxnSpPr/>
          <p:nvPr/>
        </p:nvCxnSpPr>
        <p:spPr>
          <a:xfrm rot="5400000">
            <a:off x="7178693" y="4535495"/>
            <a:ext cx="35719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Rectangle 7"/>
          <p:cNvSpPr>
            <a:spLocks noChangeArrowheads="1"/>
          </p:cNvSpPr>
          <p:nvPr/>
        </p:nvSpPr>
        <p:spPr bwMode="auto">
          <a:xfrm>
            <a:off x="6929454" y="3286124"/>
            <a:ext cx="1571636" cy="260350"/>
          </a:xfrm>
          <a:prstGeom prst="rect">
            <a:avLst/>
          </a:prstGeom>
          <a:solidFill>
            <a:srgbClr val="FFFFFF"/>
          </a:solidFill>
          <a:ln w="9525">
            <a:solidFill>
              <a:srgbClr val="000000"/>
            </a:solidFill>
            <a:miter lim="800000"/>
            <a:headEnd/>
            <a:tailEnd/>
          </a:ln>
        </p:spPr>
        <p:txBody>
          <a:bodyPr lIns="74021" tIns="37010" rIns="74021" bIns="37010"/>
          <a:lstStyle/>
          <a:p>
            <a:pPr algn="ctr">
              <a:spcAft>
                <a:spcPts val="813"/>
              </a:spcAft>
            </a:pPr>
            <a:r>
              <a:rPr lang="en-US" sz="1200" b="1" dirty="0" smtClean="0"/>
              <a:t>Centrifugation</a:t>
            </a:r>
            <a:endParaRPr lang="en-US" sz="1200" b="1" dirty="0"/>
          </a:p>
        </p:txBody>
      </p:sp>
      <p:cxnSp>
        <p:nvCxnSpPr>
          <p:cNvPr id="88" name="Straight Arrow Connector 87"/>
          <p:cNvCxnSpPr/>
          <p:nvPr/>
        </p:nvCxnSpPr>
        <p:spPr>
          <a:xfrm rot="5400000">
            <a:off x="7750991" y="3106735"/>
            <a:ext cx="214314"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2" name="AutoShape 36"/>
          <p:cNvCxnSpPr>
            <a:cxnSpLocks noChangeShapeType="1"/>
          </p:cNvCxnSpPr>
          <p:nvPr/>
        </p:nvCxnSpPr>
        <p:spPr bwMode="auto">
          <a:xfrm>
            <a:off x="5429256" y="2143116"/>
            <a:ext cx="0" cy="244475"/>
          </a:xfrm>
          <a:prstGeom prst="straightConnector1">
            <a:avLst/>
          </a:prstGeom>
          <a:noFill/>
          <a:ln w="9525">
            <a:solidFill>
              <a:srgbClr val="000000"/>
            </a:solidFill>
            <a:round/>
            <a:headEnd/>
            <a:tailEnd type="triangle" w="med" len="med"/>
          </a:ln>
        </p:spPr>
      </p:cxnSp>
      <p:sp>
        <p:nvSpPr>
          <p:cNvPr id="1025" name="Rectangle 1"/>
          <p:cNvSpPr>
            <a:spLocks noChangeArrowheads="1"/>
          </p:cNvSpPr>
          <p:nvPr/>
        </p:nvSpPr>
        <p:spPr bwMode="auto">
          <a:xfrm>
            <a:off x="1357290" y="214290"/>
            <a:ext cx="5572164"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ZA" sz="2800" b="1" dirty="0" smtClean="0">
                <a:solidFill>
                  <a:schemeClr val="accent3">
                    <a:lumMod val="50000"/>
                  </a:schemeClr>
                </a:solidFill>
                <a:latin typeface="Arial" pitchFamily="34" charset="0"/>
                <a:cs typeface="Arial" pitchFamily="34" charset="0"/>
              </a:rPr>
              <a:t>M</a:t>
            </a:r>
            <a:r>
              <a:rPr kumimoji="0" lang="en-ZA" sz="2800" b="1" i="0" u="none" strike="noStrike" cap="none" normalizeH="0" baseline="0" dirty="0" smtClean="0">
                <a:ln>
                  <a:noFill/>
                </a:ln>
                <a:solidFill>
                  <a:schemeClr val="accent3">
                    <a:lumMod val="50000"/>
                  </a:schemeClr>
                </a:solidFill>
                <a:effectLst/>
                <a:latin typeface="Arial" pitchFamily="34" charset="0"/>
                <a:cs typeface="Arial" pitchFamily="34" charset="0"/>
              </a:rPr>
              <a:t>ethodology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ZA"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115" name="Rectangle 70"/>
          <p:cNvSpPr>
            <a:spLocks noChangeArrowheads="1"/>
          </p:cNvSpPr>
          <p:nvPr/>
        </p:nvSpPr>
        <p:spPr bwMode="auto">
          <a:xfrm>
            <a:off x="3217085" y="4429132"/>
            <a:ext cx="854849" cy="276999"/>
          </a:xfrm>
          <a:prstGeom prst="rect">
            <a:avLst/>
          </a:prstGeom>
          <a:noFill/>
          <a:ln w="9525">
            <a:noFill/>
            <a:miter lim="800000"/>
            <a:headEnd/>
            <a:tailEnd/>
          </a:ln>
        </p:spPr>
        <p:txBody>
          <a:bodyPr wrap="none">
            <a:spAutoFit/>
          </a:bodyPr>
          <a:lstStyle/>
          <a:p>
            <a:pPr marL="0" lvl="1" indent="0" algn="just">
              <a:spcAft>
                <a:spcPts val="813"/>
              </a:spcAft>
            </a:pPr>
            <a:r>
              <a:rPr lang="en-US" sz="1200" b="1" dirty="0" smtClean="0"/>
              <a:t>Analyses </a:t>
            </a:r>
            <a:endParaRPr lang="en-US" sz="1200" b="1" dirty="0"/>
          </a:p>
        </p:txBody>
      </p:sp>
      <p:sp>
        <p:nvSpPr>
          <p:cNvPr id="42" name="AutoShape 4"/>
          <p:cNvSpPr>
            <a:spLocks noChangeArrowheads="1"/>
          </p:cNvSpPr>
          <p:nvPr/>
        </p:nvSpPr>
        <p:spPr bwMode="auto">
          <a:xfrm>
            <a:off x="6072198" y="357166"/>
            <a:ext cx="2928958" cy="428628"/>
          </a:xfrm>
          <a:prstGeom prst="flowChartProcess">
            <a:avLst/>
          </a:prstGeom>
          <a:solidFill>
            <a:srgbClr val="FFFFFF"/>
          </a:solidFill>
          <a:ln w="9525">
            <a:solidFill>
              <a:srgbClr val="000000"/>
            </a:solidFill>
            <a:miter lim="800000"/>
            <a:headEnd/>
            <a:tailEnd/>
          </a:ln>
        </p:spPr>
        <p:txBody>
          <a:bodyPr lIns="74021" tIns="37010" rIns="74021" bIns="37010" anchor="ctr"/>
          <a:lstStyle/>
          <a:p>
            <a:pPr algn="just"/>
            <a:r>
              <a:rPr lang="en-US" b="1" dirty="0" smtClean="0">
                <a:latin typeface="Times New Roman" pitchFamily="18" charset="0"/>
                <a:cs typeface="Times New Roman" pitchFamily="18" charset="0"/>
              </a:rPr>
              <a:t>Acid Adaptation procedure</a:t>
            </a:r>
            <a:endParaRPr lang="en-US" b="1" dirty="0">
              <a:latin typeface="Times New Roman" pitchFamily="18" charset="0"/>
              <a:cs typeface="Times New Roman" pitchFamily="18" charset="0"/>
            </a:endParaRPr>
          </a:p>
        </p:txBody>
      </p:sp>
      <p:cxnSp>
        <p:nvCxnSpPr>
          <p:cNvPr id="70" name="Straight Connector 69"/>
          <p:cNvCxnSpPr/>
          <p:nvPr/>
        </p:nvCxnSpPr>
        <p:spPr>
          <a:xfrm rot="5400000">
            <a:off x="6823091" y="3464719"/>
            <a:ext cx="3928296" cy="794"/>
          </a:xfrm>
          <a:prstGeom prst="line">
            <a:avLst/>
          </a:prstGeom>
        </p:spPr>
        <p:style>
          <a:lnRef idx="2">
            <a:schemeClr val="dk1"/>
          </a:lnRef>
          <a:fillRef idx="0">
            <a:schemeClr val="dk1"/>
          </a:fillRef>
          <a:effectRef idx="1">
            <a:schemeClr val="dk1"/>
          </a:effectRef>
          <a:fontRef idx="minor">
            <a:schemeClr val="tx1"/>
          </a:fontRef>
        </p:style>
      </p:cxnSp>
      <p:cxnSp>
        <p:nvCxnSpPr>
          <p:cNvPr id="73" name="Straight Arrow Connector 72"/>
          <p:cNvCxnSpPr/>
          <p:nvPr/>
        </p:nvCxnSpPr>
        <p:spPr>
          <a:xfrm rot="10800000">
            <a:off x="6929454" y="5429264"/>
            <a:ext cx="1857388"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3" name="Title 42"/>
          <p:cNvSpPr>
            <a:spLocks noGrp="1"/>
          </p:cNvSpPr>
          <p:nvPr>
            <p:ph type="title"/>
          </p:nvPr>
        </p:nvSpPr>
        <p:spPr>
          <a:xfrm>
            <a:off x="928662" y="6429396"/>
            <a:ext cx="8215338" cy="357166"/>
          </a:xfrm>
        </p:spPr>
        <p:txBody>
          <a:bodyPr>
            <a:noAutofit/>
          </a:bodyPr>
          <a:lstStyle/>
          <a:p>
            <a:r>
              <a:rPr lang="en-US" sz="1600" b="1" i="1" dirty="0" smtClean="0">
                <a:solidFill>
                  <a:srgbClr val="0070C0"/>
                </a:solidFill>
              </a:rPr>
              <a:t>Figure 4</a:t>
            </a:r>
            <a:r>
              <a:rPr lang="en-US" sz="1600" i="1" dirty="0" smtClean="0">
                <a:solidFill>
                  <a:srgbClr val="0070C0"/>
                </a:solidFill>
              </a:rPr>
              <a:t>: 	Experimental design for the fermentation of the goat milk and acid induction process in the 	Enterotoxigenic E. coli strains </a:t>
            </a:r>
            <a:endParaRPr lang="en-US" sz="1600" i="1" dirty="0">
              <a:solidFill>
                <a:srgbClr val="0070C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blinds(horizontal)">
                                      <p:cBhvr>
                                        <p:cTn id="13" dur="500"/>
                                        <p:tgtEl>
                                          <p:spTgt spid="5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blinds(horizontal)">
                                      <p:cBhvr>
                                        <p:cTn id="16" dur="500"/>
                                        <p:tgtEl>
                                          <p:spTgt spid="55"/>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blinds(horizontal)">
                                      <p:cBhvr>
                                        <p:cTn id="19" dur="500"/>
                                        <p:tgtEl>
                                          <p:spTgt spid="57"/>
                                        </p:tgtEl>
                                      </p:cBhvr>
                                    </p:animEffect>
                                  </p:childTnLst>
                                </p:cTn>
                              </p:par>
                              <p:par>
                                <p:cTn id="20" presetID="3" presetClass="entr" presetSubtype="10" fill="hold" nodeType="with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blinds(horizontal)">
                                      <p:cBhvr>
                                        <p:cTn id="22" dur="500"/>
                                        <p:tgtEl>
                                          <p:spTgt spid="54"/>
                                        </p:tgtEl>
                                      </p:cBhvr>
                                    </p:animEffect>
                                  </p:childTnLst>
                                </p:cTn>
                              </p:par>
                              <p:par>
                                <p:cTn id="23" presetID="3" presetClass="entr" presetSubtype="1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blinds(horizontal)">
                                      <p:cBhvr>
                                        <p:cTn id="25" dur="500"/>
                                        <p:tgtEl>
                                          <p:spTgt spid="59"/>
                                        </p:tgtEl>
                                      </p:cBhvr>
                                    </p:animEffect>
                                  </p:childTnLst>
                                </p:cTn>
                              </p:par>
                              <p:par>
                                <p:cTn id="26" presetID="3" presetClass="entr" presetSubtype="10" fill="hold" nodeType="withEffect">
                                  <p:stCondLst>
                                    <p:cond delay="0"/>
                                  </p:stCondLst>
                                  <p:childTnLst>
                                    <p:set>
                                      <p:cBhvr>
                                        <p:cTn id="27" dur="1" fill="hold">
                                          <p:stCondLst>
                                            <p:cond delay="0"/>
                                          </p:stCondLst>
                                        </p:cTn>
                                        <p:tgtEl>
                                          <p:spTgt spid="88"/>
                                        </p:tgtEl>
                                        <p:attrNameLst>
                                          <p:attrName>style.visibility</p:attrName>
                                        </p:attrNameLst>
                                      </p:cBhvr>
                                      <p:to>
                                        <p:strVal val="visible"/>
                                      </p:to>
                                    </p:set>
                                    <p:animEffect transition="in" filter="blinds(horizontal)">
                                      <p:cBhvr>
                                        <p:cTn id="28" dur="500"/>
                                        <p:tgtEl>
                                          <p:spTgt spid="88"/>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84"/>
                                        </p:tgtEl>
                                        <p:attrNameLst>
                                          <p:attrName>style.visibility</p:attrName>
                                        </p:attrNameLst>
                                      </p:cBhvr>
                                      <p:to>
                                        <p:strVal val="visible"/>
                                      </p:to>
                                    </p:set>
                                    <p:animEffect transition="in" filter="blinds(horizontal)">
                                      <p:cBhvr>
                                        <p:cTn id="31" dur="500"/>
                                        <p:tgtEl>
                                          <p:spTgt spid="84"/>
                                        </p:tgtEl>
                                      </p:cBhvr>
                                    </p:animEffect>
                                  </p:childTnLst>
                                </p:cTn>
                              </p:par>
                              <p:par>
                                <p:cTn id="32" presetID="3" presetClass="entr" presetSubtype="10" fill="hold" nodeType="withEffect">
                                  <p:stCondLst>
                                    <p:cond delay="0"/>
                                  </p:stCondLst>
                                  <p:childTnLst>
                                    <p:set>
                                      <p:cBhvr>
                                        <p:cTn id="33" dur="1" fill="hold">
                                          <p:stCondLst>
                                            <p:cond delay="0"/>
                                          </p:stCondLst>
                                        </p:cTn>
                                        <p:tgtEl>
                                          <p:spTgt spid="61"/>
                                        </p:tgtEl>
                                        <p:attrNameLst>
                                          <p:attrName>style.visibility</p:attrName>
                                        </p:attrNameLst>
                                      </p:cBhvr>
                                      <p:to>
                                        <p:strVal val="visible"/>
                                      </p:to>
                                    </p:set>
                                    <p:animEffect transition="in" filter="blinds(horizontal)">
                                      <p:cBhvr>
                                        <p:cTn id="34" dur="500"/>
                                        <p:tgtEl>
                                          <p:spTgt spid="61"/>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blinds(horizontal)">
                                      <p:cBhvr>
                                        <p:cTn id="37" dur="500"/>
                                        <p:tgtEl>
                                          <p:spTgt spid="60"/>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71"/>
                                        </p:tgtEl>
                                        <p:attrNameLst>
                                          <p:attrName>style.visibility</p:attrName>
                                        </p:attrNameLst>
                                      </p:cBhvr>
                                      <p:to>
                                        <p:strVal val="visible"/>
                                      </p:to>
                                    </p:set>
                                    <p:anim calcmode="lin" valueType="num">
                                      <p:cBhvr additive="base">
                                        <p:cTn id="42" dur="500" fill="hold"/>
                                        <p:tgtEl>
                                          <p:spTgt spid="71"/>
                                        </p:tgtEl>
                                        <p:attrNameLst>
                                          <p:attrName>ppt_x</p:attrName>
                                        </p:attrNameLst>
                                      </p:cBhvr>
                                      <p:tavLst>
                                        <p:tav tm="0">
                                          <p:val>
                                            <p:strVal val="#ppt_x"/>
                                          </p:val>
                                        </p:tav>
                                        <p:tav tm="100000">
                                          <p:val>
                                            <p:strVal val="#ppt_x"/>
                                          </p:val>
                                        </p:tav>
                                      </p:tavLst>
                                    </p:anim>
                                    <p:anim calcmode="lin" valueType="num">
                                      <p:cBhvr additive="base">
                                        <p:cTn id="43" dur="500" fill="hold"/>
                                        <p:tgtEl>
                                          <p:spTgt spid="71"/>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69"/>
                                        </p:tgtEl>
                                        <p:attrNameLst>
                                          <p:attrName>style.visibility</p:attrName>
                                        </p:attrNameLst>
                                      </p:cBhvr>
                                      <p:to>
                                        <p:strVal val="visible"/>
                                      </p:to>
                                    </p:set>
                                    <p:anim calcmode="lin" valueType="num">
                                      <p:cBhvr additive="base">
                                        <p:cTn id="46" dur="500" fill="hold"/>
                                        <p:tgtEl>
                                          <p:spTgt spid="69"/>
                                        </p:tgtEl>
                                        <p:attrNameLst>
                                          <p:attrName>ppt_x</p:attrName>
                                        </p:attrNameLst>
                                      </p:cBhvr>
                                      <p:tavLst>
                                        <p:tav tm="0">
                                          <p:val>
                                            <p:strVal val="#ppt_x"/>
                                          </p:val>
                                        </p:tav>
                                        <p:tav tm="100000">
                                          <p:val>
                                            <p:strVal val="#ppt_x"/>
                                          </p:val>
                                        </p:tav>
                                      </p:tavLst>
                                    </p:anim>
                                    <p:anim calcmode="lin" valueType="num">
                                      <p:cBhvr additive="base">
                                        <p:cTn id="47" dur="500" fill="hold"/>
                                        <p:tgtEl>
                                          <p:spTgt spid="69"/>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 calcmode="lin" valueType="num">
                                      <p:cBhvr additive="base">
                                        <p:cTn id="50" dur="500" fill="hold"/>
                                        <p:tgtEl>
                                          <p:spTgt spid="115"/>
                                        </p:tgtEl>
                                        <p:attrNameLst>
                                          <p:attrName>ppt_x</p:attrName>
                                        </p:attrNameLst>
                                      </p:cBhvr>
                                      <p:tavLst>
                                        <p:tav tm="0">
                                          <p:val>
                                            <p:strVal val="#ppt_x"/>
                                          </p:val>
                                        </p:tav>
                                        <p:tav tm="100000">
                                          <p:val>
                                            <p:strVal val="#ppt_x"/>
                                          </p:val>
                                        </p:tav>
                                      </p:tavLst>
                                    </p:anim>
                                    <p:anim calcmode="lin" valueType="num">
                                      <p:cBhvr additive="base">
                                        <p:cTn id="51" dur="500" fill="hold"/>
                                        <p:tgtEl>
                                          <p:spTgt spid="11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2295"/>
                                        </p:tgtEl>
                                        <p:attrNameLst>
                                          <p:attrName>style.visibility</p:attrName>
                                        </p:attrNameLst>
                                      </p:cBhvr>
                                      <p:to>
                                        <p:strVal val="visible"/>
                                      </p:to>
                                    </p:set>
                                    <p:anim calcmode="lin" valueType="num">
                                      <p:cBhvr additive="base">
                                        <p:cTn id="54" dur="500" fill="hold"/>
                                        <p:tgtEl>
                                          <p:spTgt spid="12295"/>
                                        </p:tgtEl>
                                        <p:attrNameLst>
                                          <p:attrName>ppt_x</p:attrName>
                                        </p:attrNameLst>
                                      </p:cBhvr>
                                      <p:tavLst>
                                        <p:tav tm="0">
                                          <p:val>
                                            <p:strVal val="#ppt_x"/>
                                          </p:val>
                                        </p:tav>
                                        <p:tav tm="100000">
                                          <p:val>
                                            <p:strVal val="#ppt_x"/>
                                          </p:val>
                                        </p:tav>
                                      </p:tavLst>
                                    </p:anim>
                                    <p:anim calcmode="lin" valueType="num">
                                      <p:cBhvr additive="base">
                                        <p:cTn id="55" dur="500" fill="hold"/>
                                        <p:tgtEl>
                                          <p:spTgt spid="12295"/>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12294"/>
                                        </p:tgtEl>
                                        <p:attrNameLst>
                                          <p:attrName>style.visibility</p:attrName>
                                        </p:attrNameLst>
                                      </p:cBhvr>
                                      <p:to>
                                        <p:strVal val="visible"/>
                                      </p:to>
                                    </p:set>
                                    <p:anim calcmode="lin" valueType="num">
                                      <p:cBhvr additive="base">
                                        <p:cTn id="58" dur="500" fill="hold"/>
                                        <p:tgtEl>
                                          <p:spTgt spid="12294"/>
                                        </p:tgtEl>
                                        <p:attrNameLst>
                                          <p:attrName>ppt_x</p:attrName>
                                        </p:attrNameLst>
                                      </p:cBhvr>
                                      <p:tavLst>
                                        <p:tav tm="0">
                                          <p:val>
                                            <p:strVal val="#ppt_x"/>
                                          </p:val>
                                        </p:tav>
                                        <p:tav tm="100000">
                                          <p:val>
                                            <p:strVal val="#ppt_x"/>
                                          </p:val>
                                        </p:tav>
                                      </p:tavLst>
                                    </p:anim>
                                    <p:anim calcmode="lin" valueType="num">
                                      <p:cBhvr additive="base">
                                        <p:cTn id="59" dur="500" fill="hold"/>
                                        <p:tgtEl>
                                          <p:spTgt spid="12294"/>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2291"/>
                                        </p:tgtEl>
                                        <p:attrNameLst>
                                          <p:attrName>style.visibility</p:attrName>
                                        </p:attrNameLst>
                                      </p:cBhvr>
                                      <p:to>
                                        <p:strVal val="visible"/>
                                      </p:to>
                                    </p:set>
                                    <p:anim calcmode="lin" valueType="num">
                                      <p:cBhvr additive="base">
                                        <p:cTn id="64" dur="500" fill="hold"/>
                                        <p:tgtEl>
                                          <p:spTgt spid="12291"/>
                                        </p:tgtEl>
                                        <p:attrNameLst>
                                          <p:attrName>ppt_x</p:attrName>
                                        </p:attrNameLst>
                                      </p:cBhvr>
                                      <p:tavLst>
                                        <p:tav tm="0">
                                          <p:val>
                                            <p:strVal val="#ppt_x"/>
                                          </p:val>
                                        </p:tav>
                                        <p:tav tm="100000">
                                          <p:val>
                                            <p:strVal val="#ppt_x"/>
                                          </p:val>
                                        </p:tav>
                                      </p:tavLst>
                                    </p:anim>
                                    <p:anim calcmode="lin" valueType="num">
                                      <p:cBhvr additive="base">
                                        <p:cTn id="65" dur="500" fill="hold"/>
                                        <p:tgtEl>
                                          <p:spTgt spid="12291"/>
                                        </p:tgtEl>
                                        <p:attrNameLst>
                                          <p:attrName>ppt_y</p:attrName>
                                        </p:attrNameLst>
                                      </p:cBhvr>
                                      <p:tavLst>
                                        <p:tav tm="0">
                                          <p:val>
                                            <p:strVal val="1+#ppt_h/2"/>
                                          </p:val>
                                        </p:tav>
                                        <p:tav tm="100000">
                                          <p:val>
                                            <p:strVal val="#ppt_y"/>
                                          </p:val>
                                        </p:tav>
                                      </p:tavLst>
                                    </p:anim>
                                  </p:childTnLst>
                                </p:cTn>
                              </p:par>
                              <p:par>
                                <p:cTn id="66" presetID="2" presetClass="entr" presetSubtype="4" fill="hold" nodeType="withEffect">
                                  <p:stCondLst>
                                    <p:cond delay="0"/>
                                  </p:stCondLst>
                                  <p:childTnLst>
                                    <p:set>
                                      <p:cBhvr>
                                        <p:cTn id="67" dur="1" fill="hold">
                                          <p:stCondLst>
                                            <p:cond delay="0"/>
                                          </p:stCondLst>
                                        </p:cTn>
                                        <p:tgtEl>
                                          <p:spTgt spid="12307"/>
                                        </p:tgtEl>
                                        <p:attrNameLst>
                                          <p:attrName>style.visibility</p:attrName>
                                        </p:attrNameLst>
                                      </p:cBhvr>
                                      <p:to>
                                        <p:strVal val="visible"/>
                                      </p:to>
                                    </p:set>
                                    <p:anim calcmode="lin" valueType="num">
                                      <p:cBhvr additive="base">
                                        <p:cTn id="68" dur="500" fill="hold"/>
                                        <p:tgtEl>
                                          <p:spTgt spid="12307"/>
                                        </p:tgtEl>
                                        <p:attrNameLst>
                                          <p:attrName>ppt_x</p:attrName>
                                        </p:attrNameLst>
                                      </p:cBhvr>
                                      <p:tavLst>
                                        <p:tav tm="0">
                                          <p:val>
                                            <p:strVal val="#ppt_x"/>
                                          </p:val>
                                        </p:tav>
                                        <p:tav tm="100000">
                                          <p:val>
                                            <p:strVal val="#ppt_x"/>
                                          </p:val>
                                        </p:tav>
                                      </p:tavLst>
                                    </p:anim>
                                    <p:anim calcmode="lin" valueType="num">
                                      <p:cBhvr additive="base">
                                        <p:cTn id="69" dur="500" fill="hold"/>
                                        <p:tgtEl>
                                          <p:spTgt spid="12307"/>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12292"/>
                                        </p:tgtEl>
                                        <p:attrNameLst>
                                          <p:attrName>style.visibility</p:attrName>
                                        </p:attrNameLst>
                                      </p:cBhvr>
                                      <p:to>
                                        <p:strVal val="visible"/>
                                      </p:to>
                                    </p:set>
                                    <p:anim calcmode="lin" valueType="num">
                                      <p:cBhvr additive="base">
                                        <p:cTn id="72" dur="500" fill="hold"/>
                                        <p:tgtEl>
                                          <p:spTgt spid="12292"/>
                                        </p:tgtEl>
                                        <p:attrNameLst>
                                          <p:attrName>ppt_x</p:attrName>
                                        </p:attrNameLst>
                                      </p:cBhvr>
                                      <p:tavLst>
                                        <p:tav tm="0">
                                          <p:val>
                                            <p:strVal val="#ppt_x"/>
                                          </p:val>
                                        </p:tav>
                                        <p:tav tm="100000">
                                          <p:val>
                                            <p:strVal val="#ppt_x"/>
                                          </p:val>
                                        </p:tav>
                                      </p:tavLst>
                                    </p:anim>
                                    <p:anim calcmode="lin" valueType="num">
                                      <p:cBhvr additive="base">
                                        <p:cTn id="73" dur="500" fill="hold"/>
                                        <p:tgtEl>
                                          <p:spTgt spid="12292"/>
                                        </p:tgtEl>
                                        <p:attrNameLst>
                                          <p:attrName>ppt_y</p:attrName>
                                        </p:attrNameLst>
                                      </p:cBhvr>
                                      <p:tavLst>
                                        <p:tav tm="0">
                                          <p:val>
                                            <p:strVal val="1+#ppt_h/2"/>
                                          </p:val>
                                        </p:tav>
                                        <p:tav tm="100000">
                                          <p:val>
                                            <p:strVal val="#ppt_y"/>
                                          </p:val>
                                        </p:tav>
                                      </p:tavLst>
                                    </p:anim>
                                  </p:childTnLst>
                                </p:cTn>
                              </p:par>
                              <p:par>
                                <p:cTn id="74" presetID="2" presetClass="entr" presetSubtype="4" fill="hold" nodeType="with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500" fill="hold"/>
                                        <p:tgtEl>
                                          <p:spTgt spid="92"/>
                                        </p:tgtEl>
                                        <p:attrNameLst>
                                          <p:attrName>ppt_x</p:attrName>
                                        </p:attrNameLst>
                                      </p:cBhvr>
                                      <p:tavLst>
                                        <p:tav tm="0">
                                          <p:val>
                                            <p:strVal val="#ppt_x"/>
                                          </p:val>
                                        </p:tav>
                                        <p:tav tm="100000">
                                          <p:val>
                                            <p:strVal val="#ppt_x"/>
                                          </p:val>
                                        </p:tav>
                                      </p:tavLst>
                                    </p:anim>
                                    <p:anim calcmode="lin" valueType="num">
                                      <p:cBhvr additive="base">
                                        <p:cTn id="77" dur="500" fill="hold"/>
                                        <p:tgtEl>
                                          <p:spTgt spid="92"/>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12293"/>
                                        </p:tgtEl>
                                        <p:attrNameLst>
                                          <p:attrName>style.visibility</p:attrName>
                                        </p:attrNameLst>
                                      </p:cBhvr>
                                      <p:to>
                                        <p:strVal val="visible"/>
                                      </p:to>
                                    </p:set>
                                    <p:anim calcmode="lin" valueType="num">
                                      <p:cBhvr additive="base">
                                        <p:cTn id="80" dur="500" fill="hold"/>
                                        <p:tgtEl>
                                          <p:spTgt spid="12293"/>
                                        </p:tgtEl>
                                        <p:attrNameLst>
                                          <p:attrName>ppt_x</p:attrName>
                                        </p:attrNameLst>
                                      </p:cBhvr>
                                      <p:tavLst>
                                        <p:tav tm="0">
                                          <p:val>
                                            <p:strVal val="#ppt_x"/>
                                          </p:val>
                                        </p:tav>
                                        <p:tav tm="100000">
                                          <p:val>
                                            <p:strVal val="#ppt_x"/>
                                          </p:val>
                                        </p:tav>
                                      </p:tavLst>
                                    </p:anim>
                                    <p:anim calcmode="lin" valueType="num">
                                      <p:cBhvr additive="base">
                                        <p:cTn id="81" dur="500" fill="hold"/>
                                        <p:tgtEl>
                                          <p:spTgt spid="12293"/>
                                        </p:tgtEl>
                                        <p:attrNameLst>
                                          <p:attrName>ppt_y</p:attrName>
                                        </p:attrNameLst>
                                      </p:cBhvr>
                                      <p:tavLst>
                                        <p:tav tm="0">
                                          <p:val>
                                            <p:strVal val="1+#ppt_h/2"/>
                                          </p:val>
                                        </p:tav>
                                        <p:tav tm="100000">
                                          <p:val>
                                            <p:strVal val="#ppt_y"/>
                                          </p:val>
                                        </p:tav>
                                      </p:tavLst>
                                    </p:anim>
                                  </p:childTnLst>
                                </p:cTn>
                              </p:par>
                              <p:par>
                                <p:cTn id="82" presetID="2" presetClass="entr" presetSubtype="4" fill="hold" nodeType="withEffect">
                                  <p:stCondLst>
                                    <p:cond delay="0"/>
                                  </p:stCondLst>
                                  <p:childTnLst>
                                    <p:set>
                                      <p:cBhvr>
                                        <p:cTn id="83" dur="1" fill="hold">
                                          <p:stCondLst>
                                            <p:cond delay="0"/>
                                          </p:stCondLst>
                                        </p:cTn>
                                        <p:tgtEl>
                                          <p:spTgt spid="62"/>
                                        </p:tgtEl>
                                        <p:attrNameLst>
                                          <p:attrName>style.visibility</p:attrName>
                                        </p:attrNameLst>
                                      </p:cBhvr>
                                      <p:to>
                                        <p:strVal val="visible"/>
                                      </p:to>
                                    </p:set>
                                    <p:anim calcmode="lin" valueType="num">
                                      <p:cBhvr additive="base">
                                        <p:cTn id="84" dur="500" fill="hold"/>
                                        <p:tgtEl>
                                          <p:spTgt spid="62"/>
                                        </p:tgtEl>
                                        <p:attrNameLst>
                                          <p:attrName>ppt_x</p:attrName>
                                        </p:attrNameLst>
                                      </p:cBhvr>
                                      <p:tavLst>
                                        <p:tav tm="0">
                                          <p:val>
                                            <p:strVal val="#ppt_x"/>
                                          </p:val>
                                        </p:tav>
                                        <p:tav tm="100000">
                                          <p:val>
                                            <p:strVal val="#ppt_x"/>
                                          </p:val>
                                        </p:tav>
                                      </p:tavLst>
                                    </p:anim>
                                    <p:anim calcmode="lin" valueType="num">
                                      <p:cBhvr additive="base">
                                        <p:cTn id="85" dur="500" fill="hold"/>
                                        <p:tgtEl>
                                          <p:spTgt spid="62"/>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12314"/>
                                        </p:tgtEl>
                                        <p:attrNameLst>
                                          <p:attrName>style.visibility</p:attrName>
                                        </p:attrNameLst>
                                      </p:cBhvr>
                                      <p:to>
                                        <p:strVal val="visible"/>
                                      </p:to>
                                    </p:set>
                                    <p:anim calcmode="lin" valueType="num">
                                      <p:cBhvr additive="base">
                                        <p:cTn id="88" dur="500" fill="hold"/>
                                        <p:tgtEl>
                                          <p:spTgt spid="12314"/>
                                        </p:tgtEl>
                                        <p:attrNameLst>
                                          <p:attrName>ppt_x</p:attrName>
                                        </p:attrNameLst>
                                      </p:cBhvr>
                                      <p:tavLst>
                                        <p:tav tm="0">
                                          <p:val>
                                            <p:strVal val="#ppt_x"/>
                                          </p:val>
                                        </p:tav>
                                        <p:tav tm="100000">
                                          <p:val>
                                            <p:strVal val="#ppt_x"/>
                                          </p:val>
                                        </p:tav>
                                      </p:tavLst>
                                    </p:anim>
                                    <p:anim calcmode="lin" valueType="num">
                                      <p:cBhvr additive="base">
                                        <p:cTn id="89" dur="500" fill="hold"/>
                                        <p:tgtEl>
                                          <p:spTgt spid="12314"/>
                                        </p:tgtEl>
                                        <p:attrNameLst>
                                          <p:attrName>ppt_y</p:attrName>
                                        </p:attrNameLst>
                                      </p:cBhvr>
                                      <p:tavLst>
                                        <p:tav tm="0">
                                          <p:val>
                                            <p:strVal val="1+#ppt_h/2"/>
                                          </p:val>
                                        </p:tav>
                                        <p:tav tm="100000">
                                          <p:val>
                                            <p:strVal val="#ppt_y"/>
                                          </p:val>
                                        </p:tav>
                                      </p:tavLst>
                                    </p:anim>
                                  </p:childTnLst>
                                </p:cTn>
                              </p:par>
                              <p:par>
                                <p:cTn id="90" presetID="2" presetClass="entr" presetSubtype="4" fill="hold" nodeType="withEffect">
                                  <p:stCondLst>
                                    <p:cond delay="0"/>
                                  </p:stCondLst>
                                  <p:childTnLst>
                                    <p:set>
                                      <p:cBhvr>
                                        <p:cTn id="91" dur="1" fill="hold">
                                          <p:stCondLst>
                                            <p:cond delay="0"/>
                                          </p:stCondLst>
                                        </p:cTn>
                                        <p:tgtEl>
                                          <p:spTgt spid="12324"/>
                                        </p:tgtEl>
                                        <p:attrNameLst>
                                          <p:attrName>style.visibility</p:attrName>
                                        </p:attrNameLst>
                                      </p:cBhvr>
                                      <p:to>
                                        <p:strVal val="visible"/>
                                      </p:to>
                                    </p:set>
                                    <p:anim calcmode="lin" valueType="num">
                                      <p:cBhvr additive="base">
                                        <p:cTn id="92" dur="500" fill="hold"/>
                                        <p:tgtEl>
                                          <p:spTgt spid="12324"/>
                                        </p:tgtEl>
                                        <p:attrNameLst>
                                          <p:attrName>ppt_x</p:attrName>
                                        </p:attrNameLst>
                                      </p:cBhvr>
                                      <p:tavLst>
                                        <p:tav tm="0">
                                          <p:val>
                                            <p:strVal val="#ppt_x"/>
                                          </p:val>
                                        </p:tav>
                                        <p:tav tm="100000">
                                          <p:val>
                                            <p:strVal val="#ppt_x"/>
                                          </p:val>
                                        </p:tav>
                                      </p:tavLst>
                                    </p:anim>
                                    <p:anim calcmode="lin" valueType="num">
                                      <p:cBhvr additive="base">
                                        <p:cTn id="93" dur="500" fill="hold"/>
                                        <p:tgtEl>
                                          <p:spTgt spid="12324"/>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2320"/>
                                        </p:tgtEl>
                                        <p:attrNameLst>
                                          <p:attrName>style.visibility</p:attrName>
                                        </p:attrNameLst>
                                      </p:cBhvr>
                                      <p:to>
                                        <p:strVal val="visible"/>
                                      </p:to>
                                    </p:set>
                                    <p:anim calcmode="lin" valueType="num">
                                      <p:cBhvr additive="base">
                                        <p:cTn id="96" dur="500" fill="hold"/>
                                        <p:tgtEl>
                                          <p:spTgt spid="12320"/>
                                        </p:tgtEl>
                                        <p:attrNameLst>
                                          <p:attrName>ppt_x</p:attrName>
                                        </p:attrNameLst>
                                      </p:cBhvr>
                                      <p:tavLst>
                                        <p:tav tm="0">
                                          <p:val>
                                            <p:strVal val="#ppt_x"/>
                                          </p:val>
                                        </p:tav>
                                        <p:tav tm="100000">
                                          <p:val>
                                            <p:strVal val="#ppt_x"/>
                                          </p:val>
                                        </p:tav>
                                      </p:tavLst>
                                    </p:anim>
                                    <p:anim calcmode="lin" valueType="num">
                                      <p:cBhvr additive="base">
                                        <p:cTn id="97" dur="500" fill="hold"/>
                                        <p:tgtEl>
                                          <p:spTgt spid="12320"/>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nodeType="clickEffect">
                                  <p:stCondLst>
                                    <p:cond delay="0"/>
                                  </p:stCondLst>
                                  <p:childTnLst>
                                    <p:set>
                                      <p:cBhvr>
                                        <p:cTn id="101" dur="1" fill="hold">
                                          <p:stCondLst>
                                            <p:cond delay="0"/>
                                          </p:stCondLst>
                                        </p:cTn>
                                        <p:tgtEl>
                                          <p:spTgt spid="68"/>
                                        </p:tgtEl>
                                        <p:attrNameLst>
                                          <p:attrName>style.visibility</p:attrName>
                                        </p:attrNameLst>
                                      </p:cBhvr>
                                      <p:to>
                                        <p:strVal val="visible"/>
                                      </p:to>
                                    </p:set>
                                    <p:anim calcmode="lin" valueType="num">
                                      <p:cBhvr additive="base">
                                        <p:cTn id="102" dur="500" fill="hold"/>
                                        <p:tgtEl>
                                          <p:spTgt spid="68"/>
                                        </p:tgtEl>
                                        <p:attrNameLst>
                                          <p:attrName>ppt_x</p:attrName>
                                        </p:attrNameLst>
                                      </p:cBhvr>
                                      <p:tavLst>
                                        <p:tav tm="0">
                                          <p:val>
                                            <p:strVal val="#ppt_x"/>
                                          </p:val>
                                        </p:tav>
                                        <p:tav tm="100000">
                                          <p:val>
                                            <p:strVal val="#ppt_x"/>
                                          </p:val>
                                        </p:tav>
                                      </p:tavLst>
                                    </p:anim>
                                    <p:anim calcmode="lin" valueType="num">
                                      <p:cBhvr additive="base">
                                        <p:cTn id="103" dur="500" fill="hold"/>
                                        <p:tgtEl>
                                          <p:spTgt spid="6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56"/>
                                        </p:tgtEl>
                                        <p:attrNameLst>
                                          <p:attrName>style.visibility</p:attrName>
                                        </p:attrNameLst>
                                      </p:cBhvr>
                                      <p:to>
                                        <p:strVal val="visible"/>
                                      </p:to>
                                    </p:set>
                                    <p:anim calcmode="lin" valueType="num">
                                      <p:cBhvr additive="base">
                                        <p:cTn id="106" dur="500" fill="hold"/>
                                        <p:tgtEl>
                                          <p:spTgt spid="56"/>
                                        </p:tgtEl>
                                        <p:attrNameLst>
                                          <p:attrName>ppt_x</p:attrName>
                                        </p:attrNameLst>
                                      </p:cBhvr>
                                      <p:tavLst>
                                        <p:tav tm="0">
                                          <p:val>
                                            <p:strVal val="#ppt_x"/>
                                          </p:val>
                                        </p:tav>
                                        <p:tav tm="100000">
                                          <p:val>
                                            <p:strVal val="#ppt_x"/>
                                          </p:val>
                                        </p:tav>
                                      </p:tavLst>
                                    </p:anim>
                                    <p:anim calcmode="lin" valueType="num">
                                      <p:cBhvr additive="base">
                                        <p:cTn id="107" dur="500" fill="hold"/>
                                        <p:tgtEl>
                                          <p:spTgt spid="56"/>
                                        </p:tgtEl>
                                        <p:attrNameLst>
                                          <p:attrName>ppt_y</p:attrName>
                                        </p:attrNameLst>
                                      </p:cBhvr>
                                      <p:tavLst>
                                        <p:tav tm="0">
                                          <p:val>
                                            <p:strVal val="1+#ppt_h/2"/>
                                          </p:val>
                                        </p:tav>
                                        <p:tav tm="100000">
                                          <p:val>
                                            <p:strVal val="#ppt_y"/>
                                          </p:val>
                                        </p:tav>
                                      </p:tavLst>
                                    </p:anim>
                                  </p:childTnLst>
                                </p:cTn>
                              </p:par>
                              <p:par>
                                <p:cTn id="108" presetID="2" presetClass="entr" presetSubtype="4" fill="hold" nodeType="withEffect">
                                  <p:stCondLst>
                                    <p:cond delay="0"/>
                                  </p:stCondLst>
                                  <p:childTnLst>
                                    <p:set>
                                      <p:cBhvr>
                                        <p:cTn id="109" dur="1" fill="hold">
                                          <p:stCondLst>
                                            <p:cond delay="0"/>
                                          </p:stCondLst>
                                        </p:cTn>
                                        <p:tgtEl>
                                          <p:spTgt spid="67"/>
                                        </p:tgtEl>
                                        <p:attrNameLst>
                                          <p:attrName>style.visibility</p:attrName>
                                        </p:attrNameLst>
                                      </p:cBhvr>
                                      <p:to>
                                        <p:strVal val="visible"/>
                                      </p:to>
                                    </p:set>
                                    <p:anim calcmode="lin" valueType="num">
                                      <p:cBhvr additive="base">
                                        <p:cTn id="110" dur="500" fill="hold"/>
                                        <p:tgtEl>
                                          <p:spTgt spid="67"/>
                                        </p:tgtEl>
                                        <p:attrNameLst>
                                          <p:attrName>ppt_x</p:attrName>
                                        </p:attrNameLst>
                                      </p:cBhvr>
                                      <p:tavLst>
                                        <p:tav tm="0">
                                          <p:val>
                                            <p:strVal val="#ppt_x"/>
                                          </p:val>
                                        </p:tav>
                                        <p:tav tm="100000">
                                          <p:val>
                                            <p:strVal val="#ppt_x"/>
                                          </p:val>
                                        </p:tav>
                                      </p:tavLst>
                                    </p:anim>
                                    <p:anim calcmode="lin" valueType="num">
                                      <p:cBhvr additive="base">
                                        <p:cTn id="111" dur="500" fill="hold"/>
                                        <p:tgtEl>
                                          <p:spTgt spid="6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12322"/>
                                        </p:tgtEl>
                                        <p:attrNameLst>
                                          <p:attrName>style.visibility</p:attrName>
                                        </p:attrNameLst>
                                      </p:cBhvr>
                                      <p:to>
                                        <p:strVal val="visible"/>
                                      </p:to>
                                    </p:set>
                                    <p:anim calcmode="lin" valueType="num">
                                      <p:cBhvr additive="base">
                                        <p:cTn id="114" dur="500" fill="hold"/>
                                        <p:tgtEl>
                                          <p:spTgt spid="12322"/>
                                        </p:tgtEl>
                                        <p:attrNameLst>
                                          <p:attrName>ppt_x</p:attrName>
                                        </p:attrNameLst>
                                      </p:cBhvr>
                                      <p:tavLst>
                                        <p:tav tm="0">
                                          <p:val>
                                            <p:strVal val="#ppt_x"/>
                                          </p:val>
                                        </p:tav>
                                        <p:tav tm="100000">
                                          <p:val>
                                            <p:strVal val="#ppt_x"/>
                                          </p:val>
                                        </p:tav>
                                      </p:tavLst>
                                    </p:anim>
                                    <p:anim calcmode="lin" valueType="num">
                                      <p:cBhvr additive="base">
                                        <p:cTn id="115" dur="500" fill="hold"/>
                                        <p:tgtEl>
                                          <p:spTgt spid="12322"/>
                                        </p:tgtEl>
                                        <p:attrNameLst>
                                          <p:attrName>ppt_y</p:attrName>
                                        </p:attrNameLst>
                                      </p:cBhvr>
                                      <p:tavLst>
                                        <p:tav tm="0">
                                          <p:val>
                                            <p:strVal val="1+#ppt_h/2"/>
                                          </p:val>
                                        </p:tav>
                                        <p:tav tm="100000">
                                          <p:val>
                                            <p:strVal val="#ppt_y"/>
                                          </p:val>
                                        </p:tav>
                                      </p:tavLst>
                                    </p:anim>
                                  </p:childTnLst>
                                </p:cTn>
                              </p:par>
                              <p:par>
                                <p:cTn id="116" presetID="2" presetClass="entr" presetSubtype="4" fill="hold" nodeType="with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additive="base">
                                        <p:cTn id="118" dur="500" fill="hold"/>
                                        <p:tgtEl>
                                          <p:spTgt spid="52"/>
                                        </p:tgtEl>
                                        <p:attrNameLst>
                                          <p:attrName>ppt_x</p:attrName>
                                        </p:attrNameLst>
                                      </p:cBhvr>
                                      <p:tavLst>
                                        <p:tav tm="0">
                                          <p:val>
                                            <p:strVal val="#ppt_x"/>
                                          </p:val>
                                        </p:tav>
                                        <p:tav tm="100000">
                                          <p:val>
                                            <p:strVal val="#ppt_x"/>
                                          </p:val>
                                        </p:tav>
                                      </p:tavLst>
                                    </p:anim>
                                    <p:anim calcmode="lin" valueType="num">
                                      <p:cBhvr additive="base">
                                        <p:cTn id="119" dur="500" fill="hold"/>
                                        <p:tgtEl>
                                          <p:spTgt spid="52"/>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12329"/>
                                        </p:tgtEl>
                                        <p:attrNameLst>
                                          <p:attrName>style.visibility</p:attrName>
                                        </p:attrNameLst>
                                      </p:cBhvr>
                                      <p:to>
                                        <p:strVal val="visible"/>
                                      </p:to>
                                    </p:set>
                                    <p:anim calcmode="lin" valueType="num">
                                      <p:cBhvr additive="base">
                                        <p:cTn id="122" dur="500" fill="hold"/>
                                        <p:tgtEl>
                                          <p:spTgt spid="12329"/>
                                        </p:tgtEl>
                                        <p:attrNameLst>
                                          <p:attrName>ppt_x</p:attrName>
                                        </p:attrNameLst>
                                      </p:cBhvr>
                                      <p:tavLst>
                                        <p:tav tm="0">
                                          <p:val>
                                            <p:strVal val="#ppt_x"/>
                                          </p:val>
                                        </p:tav>
                                        <p:tav tm="100000">
                                          <p:val>
                                            <p:strVal val="#ppt_x"/>
                                          </p:val>
                                        </p:tav>
                                      </p:tavLst>
                                    </p:anim>
                                    <p:anim calcmode="lin" valueType="num">
                                      <p:cBhvr additive="base">
                                        <p:cTn id="123" dur="500" fill="hold"/>
                                        <p:tgtEl>
                                          <p:spTgt spid="1232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12330"/>
                                        </p:tgtEl>
                                        <p:attrNameLst>
                                          <p:attrName>style.visibility</p:attrName>
                                        </p:attrNameLst>
                                      </p:cBhvr>
                                      <p:to>
                                        <p:strVal val="visible"/>
                                      </p:to>
                                    </p:set>
                                    <p:anim calcmode="lin" valueType="num">
                                      <p:cBhvr additive="base">
                                        <p:cTn id="126" dur="500" fill="hold"/>
                                        <p:tgtEl>
                                          <p:spTgt spid="12330"/>
                                        </p:tgtEl>
                                        <p:attrNameLst>
                                          <p:attrName>ppt_x</p:attrName>
                                        </p:attrNameLst>
                                      </p:cBhvr>
                                      <p:tavLst>
                                        <p:tav tm="0">
                                          <p:val>
                                            <p:strVal val="#ppt_x"/>
                                          </p:val>
                                        </p:tav>
                                        <p:tav tm="100000">
                                          <p:val>
                                            <p:strVal val="#ppt_x"/>
                                          </p:val>
                                        </p:tav>
                                      </p:tavLst>
                                    </p:anim>
                                    <p:anim calcmode="lin" valueType="num">
                                      <p:cBhvr additive="base">
                                        <p:cTn id="127" dur="500" fill="hold"/>
                                        <p:tgtEl>
                                          <p:spTgt spid="12330"/>
                                        </p:tgtEl>
                                        <p:attrNameLst>
                                          <p:attrName>ppt_y</p:attrName>
                                        </p:attrNameLst>
                                      </p:cBhvr>
                                      <p:tavLst>
                                        <p:tav tm="0">
                                          <p:val>
                                            <p:strVal val="1+#ppt_h/2"/>
                                          </p:val>
                                        </p:tav>
                                        <p:tav tm="100000">
                                          <p:val>
                                            <p:strVal val="#ppt_y"/>
                                          </p:val>
                                        </p:tav>
                                      </p:tavLst>
                                    </p:anim>
                                  </p:childTnLst>
                                </p:cTn>
                              </p:par>
                              <p:par>
                                <p:cTn id="128" presetID="2" presetClass="entr" presetSubtype="4" fill="hold" nodeType="withEffect">
                                  <p:stCondLst>
                                    <p:cond delay="0"/>
                                  </p:stCondLst>
                                  <p:childTnLst>
                                    <p:set>
                                      <p:cBhvr>
                                        <p:cTn id="129" dur="1" fill="hold">
                                          <p:stCondLst>
                                            <p:cond delay="0"/>
                                          </p:stCondLst>
                                        </p:cTn>
                                        <p:tgtEl>
                                          <p:spTgt spid="65"/>
                                        </p:tgtEl>
                                        <p:attrNameLst>
                                          <p:attrName>style.visibility</p:attrName>
                                        </p:attrNameLst>
                                      </p:cBhvr>
                                      <p:to>
                                        <p:strVal val="visible"/>
                                      </p:to>
                                    </p:set>
                                    <p:anim calcmode="lin" valueType="num">
                                      <p:cBhvr additive="base">
                                        <p:cTn id="130" dur="500" fill="hold"/>
                                        <p:tgtEl>
                                          <p:spTgt spid="65"/>
                                        </p:tgtEl>
                                        <p:attrNameLst>
                                          <p:attrName>ppt_x</p:attrName>
                                        </p:attrNameLst>
                                      </p:cBhvr>
                                      <p:tavLst>
                                        <p:tav tm="0">
                                          <p:val>
                                            <p:strVal val="#ppt_x"/>
                                          </p:val>
                                        </p:tav>
                                        <p:tav tm="100000">
                                          <p:val>
                                            <p:strVal val="#ppt_x"/>
                                          </p:val>
                                        </p:tav>
                                      </p:tavLst>
                                    </p:anim>
                                    <p:anim calcmode="lin" valueType="num">
                                      <p:cBhvr additive="base">
                                        <p:cTn id="131"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3" presetClass="entr" presetSubtype="10" fill="hold" nodeType="clickEffect">
                                  <p:stCondLst>
                                    <p:cond delay="0"/>
                                  </p:stCondLst>
                                  <p:childTnLst>
                                    <p:set>
                                      <p:cBhvr>
                                        <p:cTn id="135" dur="1" fill="hold">
                                          <p:stCondLst>
                                            <p:cond delay="0"/>
                                          </p:stCondLst>
                                        </p:cTn>
                                        <p:tgtEl>
                                          <p:spTgt spid="70"/>
                                        </p:tgtEl>
                                        <p:attrNameLst>
                                          <p:attrName>style.visibility</p:attrName>
                                        </p:attrNameLst>
                                      </p:cBhvr>
                                      <p:to>
                                        <p:strVal val="visible"/>
                                      </p:to>
                                    </p:set>
                                    <p:animEffect transition="in" filter="blinds(horizontal)">
                                      <p:cBhvr>
                                        <p:cTn id="136" dur="500"/>
                                        <p:tgtEl>
                                          <p:spTgt spid="70"/>
                                        </p:tgtEl>
                                      </p:cBhvr>
                                    </p:animEffect>
                                  </p:childTnLst>
                                </p:cTn>
                              </p:par>
                              <p:par>
                                <p:cTn id="137" presetID="3" presetClass="entr" presetSubtype="10" fill="hold" nodeType="withEffect">
                                  <p:stCondLst>
                                    <p:cond delay="0"/>
                                  </p:stCondLst>
                                  <p:childTnLst>
                                    <p:set>
                                      <p:cBhvr>
                                        <p:cTn id="138" dur="1" fill="hold">
                                          <p:stCondLst>
                                            <p:cond delay="0"/>
                                          </p:stCondLst>
                                        </p:cTn>
                                        <p:tgtEl>
                                          <p:spTgt spid="73"/>
                                        </p:tgtEl>
                                        <p:attrNameLst>
                                          <p:attrName>style.visibility</p:attrName>
                                        </p:attrNameLst>
                                      </p:cBhvr>
                                      <p:to>
                                        <p:strVal val="visible"/>
                                      </p:to>
                                    </p:set>
                                    <p:animEffect transition="in" filter="blinds(horizontal)">
                                      <p:cBhvr>
                                        <p:cTn id="13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nimBg="1"/>
      <p:bldP spid="12292" grpId="0" animBg="1"/>
      <p:bldP spid="12293" grpId="0" animBg="1"/>
      <p:bldP spid="12294" grpId="0" animBg="1"/>
      <p:bldP spid="12295" grpId="0" animBg="1"/>
      <p:bldP spid="12314" grpId="0" animBg="1"/>
      <p:bldP spid="12320" grpId="0" animBg="1"/>
      <p:bldP spid="12322" grpId="0" animBg="1"/>
      <p:bldP spid="12329" grpId="0"/>
      <p:bldP spid="12330" grpId="0" animBg="1"/>
      <p:bldP spid="53" grpId="0" animBg="1"/>
      <p:bldP spid="55" grpId="0" animBg="1"/>
      <p:bldP spid="56" grpId="0" animBg="1"/>
      <p:bldP spid="57" grpId="0" animBg="1"/>
      <p:bldP spid="60" grpId="0" animBg="1"/>
      <p:bldP spid="84" grpId="0" animBg="1"/>
      <p:bldP spid="115" grpId="0"/>
      <p:bldP spid="42"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Chart 1"/>
          <p:cNvGraphicFramePr>
            <a:graphicFrameLocks noGrp="1"/>
          </p:cNvGraphicFramePr>
          <p:nvPr/>
        </p:nvGraphicFramePr>
        <p:xfrm>
          <a:off x="1142976" y="857232"/>
          <a:ext cx="7858180" cy="5143536"/>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2143108" y="5929330"/>
            <a:ext cx="6572296" cy="338554"/>
          </a:xfrm>
          <a:prstGeom prst="rect">
            <a:avLst/>
          </a:prstGeom>
        </p:spPr>
        <p:txBody>
          <a:bodyPr wrap="square">
            <a:spAutoFit/>
          </a:bodyPr>
          <a:lstStyle/>
          <a:p>
            <a:r>
              <a:rPr lang="en-ZA" sz="1600" b="1" dirty="0" smtClean="0">
                <a:solidFill>
                  <a:srgbClr val="0070C0"/>
                </a:solidFill>
                <a:latin typeface="Times New Roman" pitchFamily="18" charset="0"/>
                <a:cs typeface="Times New Roman" pitchFamily="18" charset="0"/>
              </a:rPr>
              <a:t>Figure 5:	Survival of environmental </a:t>
            </a:r>
            <a:r>
              <a:rPr lang="en-ZA" sz="1600" b="1" i="1" dirty="0" smtClean="0">
                <a:solidFill>
                  <a:srgbClr val="0070C0"/>
                </a:solidFill>
                <a:latin typeface="Times New Roman" pitchFamily="18" charset="0"/>
                <a:cs typeface="Times New Roman" pitchFamily="18" charset="0"/>
              </a:rPr>
              <a:t>E .coli</a:t>
            </a:r>
            <a:r>
              <a:rPr lang="en-ZA" sz="1600" b="1" dirty="0" smtClean="0">
                <a:solidFill>
                  <a:srgbClr val="0070C0"/>
                </a:solidFill>
                <a:latin typeface="Times New Roman" pitchFamily="18" charset="0"/>
                <a:cs typeface="Times New Roman" pitchFamily="18" charset="0"/>
              </a:rPr>
              <a:t> in TS Broth at pH 	4.5</a:t>
            </a:r>
            <a:endParaRPr lang="en-ZA" sz="1600" b="1" dirty="0">
              <a:solidFill>
                <a:srgbClr val="0070C0"/>
              </a:solidFill>
              <a:latin typeface="Times New Roman" pitchFamily="18" charset="0"/>
              <a:cs typeface="Times New Roman" pitchFamily="18" charset="0"/>
            </a:endParaRPr>
          </a:p>
        </p:txBody>
      </p:sp>
      <p:sp>
        <p:nvSpPr>
          <p:cNvPr id="4" name="Title 1"/>
          <p:cNvSpPr txBox="1">
            <a:spLocks/>
          </p:cNvSpPr>
          <p:nvPr/>
        </p:nvSpPr>
        <p:spPr>
          <a:xfrm>
            <a:off x="1142976" y="0"/>
            <a:ext cx="7498080" cy="836712"/>
          </a:xfrm>
          <a:prstGeom prst="rect">
            <a:avLst/>
          </a:prstGeom>
        </p:spPr>
        <p:txBody>
          <a:bodyPr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ZA" sz="3700" b="0" i="0" u="none" strike="noStrike" kern="1200" cap="none" spc="0" normalizeH="0" baseline="0" noProof="0" dirty="0" smtClean="0">
                <a:ln>
                  <a:noFill/>
                </a:ln>
                <a:solidFill>
                  <a:schemeClr val="accent3">
                    <a:lumMod val="50000"/>
                  </a:schemeClr>
                </a:solidFill>
                <a:effectLst>
                  <a:outerShdw blurRad="50000" dist="30000" dir="5400000" algn="tl" rotWithShape="0">
                    <a:srgbClr val="000000">
                      <a:alpha val="30000"/>
                    </a:srgbClr>
                  </a:outerShdw>
                </a:effectLst>
                <a:uLnTx/>
                <a:uFillTx/>
                <a:latin typeface="+mj-lt"/>
                <a:ea typeface="+mj-ea"/>
                <a:cs typeface="+mj-cs"/>
              </a:rPr>
              <a:t>Results </a:t>
            </a:r>
            <a:endParaRPr kumimoji="0" lang="en-ZA" sz="3600" b="0" i="0" u="none" strike="noStrike" kern="1200" cap="none" spc="0" normalizeH="0" baseline="0" noProof="0" dirty="0">
              <a:ln>
                <a:noFill/>
              </a:ln>
              <a:solidFill>
                <a:schemeClr val="accent3">
                  <a:lumMod val="50000"/>
                </a:schemeClr>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1071538" y="6143644"/>
            <a:ext cx="6000792" cy="476672"/>
          </a:xfrm>
        </p:spPr>
        <p:txBody>
          <a:bodyPr>
            <a:noAutofit/>
          </a:bodyPr>
          <a:lstStyle/>
          <a:p>
            <a:pPr algn="just"/>
            <a:r>
              <a:rPr lang="en-ZA" sz="1400" b="1" dirty="0" smtClean="0">
                <a:solidFill>
                  <a:srgbClr val="0070C0"/>
                </a:solidFill>
                <a:latin typeface="Times New Roman" pitchFamily="18" charset="0"/>
                <a:cs typeface="Times New Roman" pitchFamily="18" charset="0"/>
              </a:rPr>
              <a:t>Figure 6:	Changes in the pH during the Fermentation of Goat Milk</a:t>
            </a:r>
            <a:br>
              <a:rPr lang="en-ZA" sz="1400" b="1" dirty="0" smtClean="0">
                <a:solidFill>
                  <a:srgbClr val="0070C0"/>
                </a:solidFill>
                <a:latin typeface="Times New Roman" pitchFamily="18" charset="0"/>
                <a:cs typeface="Times New Roman" pitchFamily="18" charset="0"/>
              </a:rPr>
            </a:br>
            <a:r>
              <a:rPr lang="en-ZA" sz="1400" b="1" baseline="0" dirty="0" smtClean="0">
                <a:solidFill>
                  <a:srgbClr val="0070C0"/>
                </a:solidFill>
                <a:latin typeface="Times New Roman" pitchFamily="18" charset="0"/>
                <a:cs typeface="Times New Roman" pitchFamily="18" charset="0"/>
              </a:rPr>
              <a:t>	</a:t>
            </a:r>
            <a:endParaRPr lang="en-ZA" sz="1400" b="1" dirty="0">
              <a:solidFill>
                <a:srgbClr val="0070C0"/>
              </a:solidFill>
              <a:latin typeface="Times New Roman" pitchFamily="18" charset="0"/>
              <a:cs typeface="Times New Roman" pitchFamily="18" charset="0"/>
            </a:endParaRPr>
          </a:p>
        </p:txBody>
      </p:sp>
      <p:graphicFrame>
        <p:nvGraphicFramePr>
          <p:cNvPr id="5" name="Chart 4"/>
          <p:cNvGraphicFramePr>
            <a:graphicFrameLocks/>
          </p:cNvGraphicFramePr>
          <p:nvPr/>
        </p:nvGraphicFramePr>
        <p:xfrm>
          <a:off x="1042987" y="476672"/>
          <a:ext cx="7921501" cy="566697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Chart 2"/>
          <p:cNvGraphicFramePr>
            <a:graphicFrameLocks/>
          </p:cNvGraphicFramePr>
          <p:nvPr/>
        </p:nvGraphicFramePr>
        <p:xfrm>
          <a:off x="1071538" y="0"/>
          <a:ext cx="7858180" cy="5429264"/>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p:cNvSpPr txBox="1">
            <a:spLocks/>
          </p:cNvSpPr>
          <p:nvPr/>
        </p:nvSpPr>
        <p:spPr>
          <a:xfrm>
            <a:off x="1071538" y="6143644"/>
            <a:ext cx="7858180" cy="476672"/>
          </a:xfrm>
          <a:prstGeom prst="rect">
            <a:avLst/>
          </a:prstGeom>
        </p:spPr>
        <p:txBody>
          <a:bodyPr anchor="ctr">
            <a:no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ZA" sz="1400" b="1" i="0" u="none" strike="noStrike" kern="1200" cap="none" spc="0" normalizeH="0" baseline="0" noProof="0" dirty="0" smtClean="0">
                <a:ln>
                  <a:noFill/>
                </a:ln>
                <a:solidFill>
                  <a:srgbClr val="0070C0"/>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rPr>
              <a:t>Figure 7:	Changes in the Titratable</a:t>
            </a:r>
            <a:r>
              <a:rPr kumimoji="0" lang="en-ZA" sz="1400" b="1" i="0" u="none" strike="noStrike" kern="1200" cap="none" spc="0" normalizeH="0" noProof="0" dirty="0" smtClean="0">
                <a:ln>
                  <a:noFill/>
                </a:ln>
                <a:solidFill>
                  <a:srgbClr val="0070C0"/>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rPr>
              <a:t> Acidity (TTA)</a:t>
            </a:r>
            <a:r>
              <a:rPr kumimoji="0" lang="en-ZA" sz="1400" b="1" i="0" u="none" strike="noStrike" kern="1200" cap="none" spc="0" normalizeH="0" baseline="0" noProof="0" dirty="0" smtClean="0">
                <a:ln>
                  <a:noFill/>
                </a:ln>
                <a:solidFill>
                  <a:srgbClr val="0070C0"/>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rPr>
              <a:t> during the Fermentation of Goat Milk</a:t>
            </a:r>
            <a:br>
              <a:rPr kumimoji="0" lang="en-ZA" sz="1400" b="1" i="0" u="none" strike="noStrike" kern="1200" cap="none" spc="0" normalizeH="0" baseline="0" noProof="0" dirty="0" smtClean="0">
                <a:ln>
                  <a:noFill/>
                </a:ln>
                <a:solidFill>
                  <a:srgbClr val="0070C0"/>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rPr>
            </a:br>
            <a:r>
              <a:rPr kumimoji="0" lang="en-ZA" sz="1400" b="1" i="0" u="none" strike="noStrike" kern="1200" cap="none" spc="0" normalizeH="0" baseline="0" noProof="0" dirty="0" smtClean="0">
                <a:ln>
                  <a:noFill/>
                </a:ln>
                <a:solidFill>
                  <a:srgbClr val="0070C0"/>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rPr>
              <a:t>	</a:t>
            </a:r>
            <a:endParaRPr kumimoji="0" lang="en-ZA" sz="1400" b="1" i="0" u="none" strike="noStrike" kern="1200" cap="none" spc="0" normalizeH="0" baseline="0" noProof="0" dirty="0">
              <a:ln>
                <a:noFill/>
              </a:ln>
              <a:solidFill>
                <a:srgbClr val="0070C0"/>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Chart 4"/>
          <p:cNvGraphicFramePr>
            <a:graphicFrameLocks/>
          </p:cNvGraphicFramePr>
          <p:nvPr/>
        </p:nvGraphicFramePr>
        <p:xfrm>
          <a:off x="5148064" y="476672"/>
          <a:ext cx="3995936" cy="56166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a:graphicFrameLocks/>
          </p:cNvGraphicFramePr>
          <p:nvPr/>
        </p:nvGraphicFramePr>
        <p:xfrm>
          <a:off x="1043608" y="548680"/>
          <a:ext cx="5976664" cy="5544616"/>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1115616" y="6093296"/>
            <a:ext cx="7715304" cy="524030"/>
          </a:xfrm>
          <a:prstGeom prst="rect">
            <a:avLst/>
          </a:prstGeom>
        </p:spPr>
        <p:txBody>
          <a:bodyPr anchor="ctr">
            <a:norm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lang="en-ZA" sz="1400" b="1" dirty="0" smtClean="0">
                <a:solidFill>
                  <a:srgbClr val="0070C0"/>
                </a:solidFill>
                <a:latin typeface="Times New Roman" pitchFamily="18" charset="0"/>
                <a:ea typeface="+mj-ea"/>
                <a:cs typeface="Times New Roman" pitchFamily="18" charset="0"/>
              </a:rPr>
              <a:t>Figure 8: Growth of starter cultures and </a:t>
            </a:r>
            <a:r>
              <a:rPr lang="en-ZA" sz="1400" b="1" i="1" dirty="0" smtClean="0">
                <a:solidFill>
                  <a:srgbClr val="0070C0"/>
                </a:solidFill>
                <a:latin typeface="Times New Roman" pitchFamily="18" charset="0"/>
                <a:ea typeface="+mj-ea"/>
                <a:cs typeface="Times New Roman" pitchFamily="18" charset="0"/>
              </a:rPr>
              <a:t>L. plantarum </a:t>
            </a:r>
            <a:r>
              <a:rPr lang="en-ZA" sz="1400" b="1" dirty="0" smtClean="0">
                <a:solidFill>
                  <a:srgbClr val="0070C0"/>
                </a:solidFill>
                <a:latin typeface="Times New Roman" pitchFamily="18" charset="0"/>
                <a:ea typeface="+mj-ea"/>
                <a:cs typeface="Times New Roman" pitchFamily="18" charset="0"/>
              </a:rPr>
              <a:t>(B411) d</a:t>
            </a:r>
            <a:r>
              <a:rPr kumimoji="0" lang="en-ZA" sz="1400" b="1" i="0" u="none" strike="noStrike" kern="1200" cap="none" spc="0" normalizeH="0" baseline="0" noProof="0" dirty="0" err="1" smtClean="0">
                <a:ln>
                  <a:noFill/>
                </a:ln>
                <a:solidFill>
                  <a:srgbClr val="0070C0"/>
                </a:solidFill>
                <a:uLnTx/>
                <a:uFillTx/>
                <a:latin typeface="Times New Roman" pitchFamily="18" charset="0"/>
                <a:ea typeface="+mj-ea"/>
                <a:cs typeface="Times New Roman" pitchFamily="18" charset="0"/>
              </a:rPr>
              <a:t>uring</a:t>
            </a:r>
            <a:r>
              <a:rPr kumimoji="0" lang="en-ZA" sz="1400" b="1" i="0" u="none" strike="noStrike" kern="1200" cap="none" spc="0" normalizeH="0" baseline="0" noProof="0" dirty="0" smtClean="0">
                <a:ln>
                  <a:noFill/>
                </a:ln>
                <a:solidFill>
                  <a:srgbClr val="0070C0"/>
                </a:solidFill>
                <a:uLnTx/>
                <a:uFillTx/>
                <a:latin typeface="Times New Roman" pitchFamily="18" charset="0"/>
                <a:ea typeface="+mj-ea"/>
                <a:cs typeface="Times New Roman" pitchFamily="18" charset="0"/>
              </a:rPr>
              <a:t> the Fermentation of Goat milk </a:t>
            </a:r>
            <a:r>
              <a:rPr kumimoji="0" lang="en-ZA" sz="1400" b="1" i="0" u="none" strike="noStrike" kern="1200" cap="none" spc="0" normalizeH="0" baseline="0" noProof="0" dirty="0" smtClean="0">
                <a:ln>
                  <a:noFill/>
                </a:ln>
                <a:solidFill>
                  <a:schemeClr val="tx1"/>
                </a:solidFill>
                <a:uLnTx/>
                <a:uFillTx/>
                <a:latin typeface="Times New Roman" pitchFamily="18" charset="0"/>
                <a:ea typeface="+mj-ea"/>
                <a:cs typeface="Times New Roman" pitchFamily="18" charset="0"/>
              </a:rPr>
              <a:t/>
            </a:r>
            <a:br>
              <a:rPr kumimoji="0" lang="en-ZA" sz="1400" b="1" i="0" u="none" strike="noStrike" kern="1200" cap="none" spc="0" normalizeH="0" baseline="0" noProof="0" dirty="0" smtClean="0">
                <a:ln>
                  <a:noFill/>
                </a:ln>
                <a:solidFill>
                  <a:schemeClr val="tx1"/>
                </a:solidFill>
                <a:uLnTx/>
                <a:uFillTx/>
                <a:latin typeface="Times New Roman" pitchFamily="18" charset="0"/>
                <a:ea typeface="+mj-ea"/>
                <a:cs typeface="Times New Roman" pitchFamily="18" charset="0"/>
              </a:rPr>
            </a:br>
            <a:endParaRPr kumimoji="0" lang="en-ZA" sz="1400" b="1" i="0" u="none" strike="noStrike" kern="1200" cap="none" spc="0" normalizeH="0" baseline="0" noProof="0" dirty="0">
              <a:ln>
                <a:noFill/>
              </a:ln>
              <a:solidFill>
                <a:schemeClr val="tx1"/>
              </a:solidFill>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hart 3"/>
          <p:cNvGraphicFramePr>
            <a:graphicFrameLocks/>
          </p:cNvGraphicFramePr>
          <p:nvPr/>
        </p:nvGraphicFramePr>
        <p:xfrm>
          <a:off x="3779912" y="332656"/>
          <a:ext cx="5112568" cy="52565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714348" y="357166"/>
          <a:ext cx="4357718" cy="4872034"/>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p:cNvSpPr>
          <p:nvPr/>
        </p:nvSpPr>
        <p:spPr>
          <a:xfrm>
            <a:off x="1000100" y="5857892"/>
            <a:ext cx="7500990" cy="642942"/>
          </a:xfrm>
          <a:prstGeom prst="rect">
            <a:avLst/>
          </a:prstGeom>
        </p:spPr>
        <p:txBody>
          <a:bodyPr anchor="ctr">
            <a:noAutofit/>
          </a:bodyPr>
          <a:lstStyle/>
          <a:p>
            <a:pPr marL="0" lvl="4" algn="just">
              <a:spcBef>
                <a:spcPct val="0"/>
              </a:spcBef>
              <a:defRPr/>
            </a:pPr>
            <a:r>
              <a:rPr kumimoji="0" lang="en-ZA" sz="1400" b="1" i="0" u="none" strike="noStrike" kern="1200" cap="none" spc="0" normalizeH="0" baseline="0" noProof="0" dirty="0" smtClean="0">
                <a:ln>
                  <a:noFill/>
                </a:ln>
                <a:solidFill>
                  <a:srgbClr val="0070C0"/>
                </a:solidFill>
                <a:uLnTx/>
                <a:uFillTx/>
                <a:latin typeface="Times New Roman" pitchFamily="18" charset="0"/>
                <a:ea typeface="+mj-ea"/>
                <a:cs typeface="Times New Roman" pitchFamily="18" charset="0"/>
              </a:rPr>
              <a:t>Figure 9: 	Survival of</a:t>
            </a:r>
            <a:r>
              <a:rPr kumimoji="0" lang="en-ZA" sz="1400" b="1" i="0" u="none" strike="noStrike" kern="1200" cap="none" spc="0" normalizeH="0" noProof="0" dirty="0" smtClean="0">
                <a:ln>
                  <a:noFill/>
                </a:ln>
                <a:solidFill>
                  <a:srgbClr val="0070C0"/>
                </a:solidFill>
                <a:uLnTx/>
                <a:uFillTx/>
                <a:latin typeface="Times New Roman" pitchFamily="18" charset="0"/>
                <a:ea typeface="+mj-ea"/>
                <a:cs typeface="Times New Roman" pitchFamily="18" charset="0"/>
              </a:rPr>
              <a:t> A</a:t>
            </a:r>
            <a:r>
              <a:rPr kumimoji="0" lang="en-ZA" sz="1400" b="1" i="0" u="none" strike="noStrike" kern="1200" cap="none" spc="0" normalizeH="0" baseline="0" noProof="0" dirty="0" smtClean="0">
                <a:ln>
                  <a:noFill/>
                </a:ln>
                <a:solidFill>
                  <a:srgbClr val="0070C0"/>
                </a:solidFill>
                <a:uLnTx/>
                <a:uFillTx/>
                <a:latin typeface="Times New Roman" pitchFamily="18" charset="0"/>
                <a:ea typeface="+mj-ea"/>
                <a:cs typeface="Times New Roman" pitchFamily="18" charset="0"/>
              </a:rPr>
              <a:t>cid </a:t>
            </a:r>
            <a:r>
              <a:rPr lang="en-ZA" sz="1400" b="1" dirty="0" smtClean="0">
                <a:solidFill>
                  <a:srgbClr val="0070C0"/>
                </a:solidFill>
                <a:latin typeface="Times New Roman" pitchFamily="18" charset="0"/>
                <a:ea typeface="+mj-ea"/>
                <a:cs typeface="Times New Roman" pitchFamily="18" charset="0"/>
              </a:rPr>
              <a:t>a</a:t>
            </a:r>
            <a:r>
              <a:rPr kumimoji="0" lang="en-ZA" sz="1400" b="1" i="0" u="none" strike="noStrike" kern="1200" cap="none" spc="0" normalizeH="0" baseline="0" noProof="0" dirty="0" err="1" smtClean="0">
                <a:ln>
                  <a:noFill/>
                </a:ln>
                <a:solidFill>
                  <a:srgbClr val="0070C0"/>
                </a:solidFill>
                <a:uLnTx/>
                <a:uFillTx/>
                <a:latin typeface="Times New Roman" pitchFamily="18" charset="0"/>
                <a:ea typeface="+mj-ea"/>
                <a:cs typeface="Times New Roman" pitchFamily="18" charset="0"/>
              </a:rPr>
              <a:t>dapted</a:t>
            </a:r>
            <a:r>
              <a:rPr kumimoji="0" lang="en-ZA" sz="1400" b="1" i="0" u="none" strike="noStrike" kern="1200" cap="none" spc="0" normalizeH="0" baseline="0" noProof="0" dirty="0" smtClean="0">
                <a:ln>
                  <a:noFill/>
                </a:ln>
                <a:solidFill>
                  <a:srgbClr val="0070C0"/>
                </a:solidFill>
                <a:uLnTx/>
                <a:uFillTx/>
                <a:latin typeface="Times New Roman" pitchFamily="18" charset="0"/>
                <a:ea typeface="+mj-ea"/>
                <a:cs typeface="Times New Roman" pitchFamily="18" charset="0"/>
              </a:rPr>
              <a:t> (AA)</a:t>
            </a:r>
            <a:r>
              <a:rPr kumimoji="0" lang="en-ZA" sz="1400" b="1" i="0" u="none" strike="noStrike" kern="1200" cap="none" spc="0" normalizeH="0" noProof="0" dirty="0" smtClean="0">
                <a:ln>
                  <a:noFill/>
                </a:ln>
                <a:solidFill>
                  <a:srgbClr val="0070C0"/>
                </a:solidFill>
                <a:uLnTx/>
                <a:uFillTx/>
                <a:latin typeface="Times New Roman" pitchFamily="18" charset="0"/>
                <a:ea typeface="+mj-ea"/>
                <a:cs typeface="Times New Roman" pitchFamily="18" charset="0"/>
              </a:rPr>
              <a:t> </a:t>
            </a:r>
            <a:r>
              <a:rPr lang="en-ZA" sz="1400" b="1" dirty="0" smtClean="0">
                <a:solidFill>
                  <a:srgbClr val="0070C0"/>
                </a:solidFill>
                <a:latin typeface="Times New Roman" pitchFamily="18" charset="0"/>
                <a:ea typeface="+mj-ea"/>
                <a:cs typeface="Times New Roman" pitchFamily="18" charset="0"/>
              </a:rPr>
              <a:t>a</a:t>
            </a:r>
            <a:r>
              <a:rPr kumimoji="0" lang="en-ZA" sz="1400" b="1" i="0" u="none" strike="noStrike" kern="1200" cap="none" spc="0" normalizeH="0" noProof="0" dirty="0" err="1" smtClean="0">
                <a:ln>
                  <a:noFill/>
                </a:ln>
                <a:solidFill>
                  <a:srgbClr val="0070C0"/>
                </a:solidFill>
                <a:uLnTx/>
                <a:uFillTx/>
                <a:latin typeface="Times New Roman" pitchFamily="18" charset="0"/>
                <a:ea typeface="+mj-ea"/>
                <a:cs typeface="Times New Roman" pitchFamily="18" charset="0"/>
              </a:rPr>
              <a:t>nd</a:t>
            </a:r>
            <a:r>
              <a:rPr kumimoji="0" lang="en-ZA" sz="1400" b="1" i="0" u="none" strike="noStrike" kern="1200" cap="none" spc="0" normalizeH="0" noProof="0" dirty="0" smtClean="0">
                <a:ln>
                  <a:noFill/>
                </a:ln>
                <a:solidFill>
                  <a:srgbClr val="0070C0"/>
                </a:solidFill>
                <a:uLnTx/>
                <a:uFillTx/>
                <a:latin typeface="Times New Roman" pitchFamily="18" charset="0"/>
                <a:ea typeface="+mj-ea"/>
                <a:cs typeface="Times New Roman" pitchFamily="18" charset="0"/>
              </a:rPr>
              <a:t> Non Adapted </a:t>
            </a:r>
            <a:r>
              <a:rPr kumimoji="0" lang="en-ZA" sz="1400" b="1" i="1" u="none" strike="noStrike" kern="1200" cap="none" spc="0" normalizeH="0" noProof="0" dirty="0" smtClean="0">
                <a:ln>
                  <a:noFill/>
                </a:ln>
                <a:solidFill>
                  <a:srgbClr val="0070C0"/>
                </a:solidFill>
                <a:uLnTx/>
                <a:uFillTx/>
                <a:latin typeface="Times New Roman" pitchFamily="18" charset="0"/>
                <a:ea typeface="+mj-ea"/>
                <a:cs typeface="Times New Roman" pitchFamily="18" charset="0"/>
              </a:rPr>
              <a:t>E Coli </a:t>
            </a:r>
            <a:r>
              <a:rPr lang="en-ZA" sz="1400" b="1" dirty="0" smtClean="0">
                <a:solidFill>
                  <a:srgbClr val="0070C0"/>
                </a:solidFill>
                <a:latin typeface="Times New Roman" pitchFamily="18" charset="0"/>
                <a:ea typeface="+mj-ea"/>
                <a:cs typeface="Times New Roman" pitchFamily="18" charset="0"/>
              </a:rPr>
              <a:t>d</a:t>
            </a:r>
            <a:r>
              <a:rPr kumimoji="0" lang="en-ZA" sz="1400" b="1" i="0" u="none" strike="noStrike" kern="1200" cap="none" spc="0" normalizeH="0" baseline="0" noProof="0" dirty="0" err="1" smtClean="0">
                <a:ln>
                  <a:noFill/>
                </a:ln>
                <a:solidFill>
                  <a:srgbClr val="0070C0"/>
                </a:solidFill>
                <a:uLnTx/>
                <a:uFillTx/>
                <a:latin typeface="Times New Roman" pitchFamily="18" charset="0"/>
                <a:ea typeface="+mj-ea"/>
                <a:cs typeface="Times New Roman" pitchFamily="18" charset="0"/>
              </a:rPr>
              <a:t>uring</a:t>
            </a:r>
            <a:r>
              <a:rPr kumimoji="0" lang="en-ZA" sz="1400" b="1" i="0" u="none" strike="noStrike" kern="1200" cap="none" spc="0" normalizeH="0" baseline="0" noProof="0" dirty="0" smtClean="0">
                <a:ln>
                  <a:noFill/>
                </a:ln>
                <a:solidFill>
                  <a:srgbClr val="0070C0"/>
                </a:solidFill>
                <a:uLnTx/>
                <a:uFillTx/>
                <a:latin typeface="Times New Roman" pitchFamily="18" charset="0"/>
                <a:ea typeface="+mj-ea"/>
                <a:cs typeface="Times New Roman" pitchFamily="18" charset="0"/>
              </a:rPr>
              <a:t> the Fermentation of    	Goat</a:t>
            </a:r>
            <a:r>
              <a:rPr kumimoji="0" lang="en-ZA" sz="1400" b="1" i="0" u="none" strike="noStrike" kern="1200" cap="none" spc="0" normalizeH="0" noProof="0" dirty="0" smtClean="0">
                <a:ln>
                  <a:noFill/>
                </a:ln>
                <a:solidFill>
                  <a:srgbClr val="0070C0"/>
                </a:solidFill>
                <a:uLnTx/>
                <a:uFillTx/>
                <a:latin typeface="Times New Roman" pitchFamily="18" charset="0"/>
                <a:ea typeface="+mj-ea"/>
                <a:cs typeface="Times New Roman" pitchFamily="18" charset="0"/>
              </a:rPr>
              <a:t> </a:t>
            </a:r>
            <a:r>
              <a:rPr kumimoji="0" lang="en-ZA" sz="1400" b="1" i="0" u="none" strike="noStrike" kern="1200" cap="none" spc="0" normalizeH="0" baseline="0" noProof="0" dirty="0" smtClean="0">
                <a:ln>
                  <a:noFill/>
                </a:ln>
                <a:solidFill>
                  <a:srgbClr val="0070C0"/>
                </a:solidFill>
                <a:uLnTx/>
                <a:uFillTx/>
                <a:latin typeface="Times New Roman" pitchFamily="18" charset="0"/>
                <a:ea typeface="+mj-ea"/>
                <a:cs typeface="Times New Roman" pitchFamily="18" charset="0"/>
              </a:rPr>
              <a:t>milk with starter culture and L. </a:t>
            </a:r>
            <a:r>
              <a:rPr kumimoji="0" lang="en-ZA" sz="1400" b="1" i="0" u="none" strike="noStrike" kern="1200" cap="none" spc="0" normalizeH="0" baseline="0" noProof="0" dirty="0" err="1" smtClean="0">
                <a:ln>
                  <a:noFill/>
                </a:ln>
                <a:solidFill>
                  <a:srgbClr val="0070C0"/>
                </a:solidFill>
                <a:uLnTx/>
                <a:uFillTx/>
                <a:latin typeface="Times New Roman" pitchFamily="18" charset="0"/>
                <a:ea typeface="+mj-ea"/>
                <a:cs typeface="Times New Roman" pitchFamily="18" charset="0"/>
              </a:rPr>
              <a:t>Plantarum</a:t>
            </a:r>
            <a:r>
              <a:rPr kumimoji="0" lang="en-ZA" sz="1400" b="1" i="0" u="none" strike="noStrike" kern="1200" cap="none" spc="0" normalizeH="0" baseline="0" noProof="0" dirty="0" smtClean="0">
                <a:ln>
                  <a:noFill/>
                </a:ln>
                <a:solidFill>
                  <a:srgbClr val="0070C0"/>
                </a:solidFill>
                <a:uLnTx/>
                <a:uFillTx/>
                <a:latin typeface="Times New Roman" pitchFamily="18" charset="0"/>
                <a:ea typeface="+mj-ea"/>
                <a:cs typeface="Times New Roman" pitchFamily="18" charset="0"/>
              </a:rPr>
              <a:t> (B 411) </a:t>
            </a:r>
            <a:br>
              <a:rPr kumimoji="0" lang="en-ZA" sz="1400" b="1" i="0" u="none" strike="noStrike" kern="1200" cap="none" spc="0" normalizeH="0" baseline="0" noProof="0" dirty="0" smtClean="0">
                <a:ln>
                  <a:noFill/>
                </a:ln>
                <a:solidFill>
                  <a:srgbClr val="0070C0"/>
                </a:solidFill>
                <a:uLnTx/>
                <a:uFillTx/>
                <a:latin typeface="Times New Roman" pitchFamily="18" charset="0"/>
                <a:ea typeface="+mj-ea"/>
                <a:cs typeface="Times New Roman" pitchFamily="18" charset="0"/>
              </a:rPr>
            </a:br>
            <a:endParaRPr kumimoji="0" lang="en-ZA" sz="1400" b="1" i="0" u="none" strike="noStrike" kern="1200" cap="none" spc="0" normalizeH="0" baseline="0" noProof="0" dirty="0">
              <a:ln>
                <a:noFill/>
              </a:ln>
              <a:solidFill>
                <a:srgbClr val="0070C0"/>
              </a:solidFill>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593226" y="714355"/>
            <a:ext cx="7957548"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Char char="•"/>
              <a:tabLst/>
            </a:pPr>
            <a:r>
              <a:rPr kumimoji="0" lang="en-ZA"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Fermentation of the goat milk with a single strain of </a:t>
            </a:r>
            <a:r>
              <a:rPr kumimoji="0" lang="en-ZA" sz="2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 plantarum</a:t>
            </a:r>
            <a:r>
              <a:rPr kumimoji="0" lang="en-ZA"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does not ensure the safety of the product as it allows the survival of both acid adapted and non-adapted </a:t>
            </a:r>
            <a:r>
              <a:rPr kumimoji="0" lang="en-ZA"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toxigenic</a:t>
            </a:r>
            <a:r>
              <a:rPr kumimoji="0" lang="en-ZA"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ZA" sz="2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 coli </a:t>
            </a:r>
            <a:r>
              <a:rPr kumimoji="0" lang="en-ZA"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strains;</a:t>
            </a:r>
          </a:p>
          <a:p>
            <a:pPr marL="0" marR="0" lvl="0" indent="0" algn="just" defTabSz="914400" rtl="0" eaLnBrk="0" fontAlgn="base" latinLnBrk="0" hangingPunct="0">
              <a:spcBef>
                <a:spcPct val="0"/>
              </a:spcBef>
              <a:spcAft>
                <a:spcPct val="0"/>
              </a:spcAft>
              <a:buClrTx/>
              <a:buSzTx/>
              <a:tabLst/>
            </a:pPr>
            <a:endParaRPr kumimoji="0" lang="en-ZA"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lang="en-ZA" sz="2400" b="1" dirty="0" smtClean="0">
                <a:latin typeface="Times New Roman" pitchFamily="18" charset="0"/>
                <a:ea typeface="Calibri" pitchFamily="34" charset="0"/>
                <a:cs typeface="Times New Roman" pitchFamily="18" charset="0"/>
              </a:rPr>
              <a:t> 	I</a:t>
            </a:r>
            <a:r>
              <a:rPr kumimoji="0" lang="en-ZA"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nhibition of acid adapted </a:t>
            </a:r>
            <a:r>
              <a:rPr kumimoji="0" lang="en-ZA" sz="2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 coli</a:t>
            </a:r>
            <a:r>
              <a:rPr kumimoji="0" lang="en-ZA"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strains can be achieved in fermented goat milk through fermentation of the product with the combination of starter cultures (</a:t>
            </a:r>
            <a:r>
              <a:rPr kumimoji="0" lang="en-ZA" sz="2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 bulgaricus </a:t>
            </a:r>
            <a:r>
              <a:rPr kumimoji="0" lang="en-ZA"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and </a:t>
            </a:r>
            <a:r>
              <a:rPr kumimoji="0" lang="en-ZA" sz="2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thermophilus</a:t>
            </a:r>
            <a:r>
              <a:rPr kumimoji="0" lang="en-ZA"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a:t>
            </a:r>
            <a:r>
              <a:rPr kumimoji="0" lang="en-ZA" sz="2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 plantarum</a:t>
            </a:r>
            <a:r>
              <a:rPr kumimoji="0" lang="en-ZA"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p>
            <a:pPr marL="0" marR="0" lvl="0" indent="0" algn="just" defTabSz="914400" rtl="0" eaLnBrk="0" fontAlgn="base" latinLnBrk="0" hangingPunct="0">
              <a:spcBef>
                <a:spcPct val="0"/>
              </a:spcBef>
              <a:spcAft>
                <a:spcPct val="0"/>
              </a:spcAft>
              <a:buClrTx/>
              <a:buSzTx/>
              <a:tabLst/>
            </a:pPr>
            <a:endParaRPr kumimoji="0" lang="en-ZA"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tabLst/>
            </a:pPr>
            <a:endParaRPr kumimoji="0" lang="en-ZA" sz="2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Rectangle 4"/>
          <p:cNvSpPr/>
          <p:nvPr/>
        </p:nvSpPr>
        <p:spPr>
          <a:xfrm>
            <a:off x="1643042" y="0"/>
            <a:ext cx="5857916" cy="646331"/>
          </a:xfrm>
          <a:prstGeom prst="rect">
            <a:avLst/>
          </a:prstGeom>
        </p:spPr>
        <p:txBody>
          <a:bodyPr wrap="square">
            <a:spAutoFit/>
          </a:bodyPr>
          <a:lstStyle/>
          <a:p>
            <a:pPr lvl="0" algn="ctr" fontAlgn="base">
              <a:spcBef>
                <a:spcPct val="0"/>
              </a:spcBef>
              <a:spcAft>
                <a:spcPct val="0"/>
              </a:spcAft>
            </a:pPr>
            <a:r>
              <a:rPr kumimoji="0" lang="en-ZA" sz="36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Conclusions </a:t>
            </a:r>
            <a:endParaRPr kumimoji="0" lang="en-ZA" b="0" i="0" u="none" strike="noStrike" cap="none" normalizeH="0" baseline="0" dirty="0" smtClean="0">
              <a:ln>
                <a:noFill/>
              </a:ln>
              <a:solidFill>
                <a:schemeClr val="accent3">
                  <a:lumMod val="50000"/>
                </a:schemeClr>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51520" y="584775"/>
            <a:ext cx="8712968"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 typeface="Arial" pitchFamily="34" charset="0"/>
              <a:buChar char="•"/>
              <a:tabLst/>
            </a:pPr>
            <a:r>
              <a:rPr lang="en-GB" sz="2400" b="1" i="1" dirty="0" smtClean="0">
                <a:solidFill>
                  <a:srgbClr val="000000"/>
                </a:solidFill>
                <a:latin typeface="Times New Roman" pitchFamily="18" charset="0"/>
                <a:ea typeface="Calibri" pitchFamily="34" charset="0"/>
                <a:cs typeface="Times New Roman" pitchFamily="18" charset="0"/>
              </a:rPr>
              <a:t>	</a:t>
            </a:r>
            <a:r>
              <a:rPr kumimoji="0" lang="en-GB" sz="2400" b="1"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E. coli </a:t>
            </a:r>
            <a:r>
              <a:rPr kumimoji="0" lang="en-GB"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strains are non-pathogenic members of the intestinal microbiota of humans and other animals, but some acquired virulence factors that enable them to cause important intestinal and extra intestinal diseases, such as diarrhoea, hemorrhagic colitis (HC), and haemolytic uremic syndrome (HUS)</a:t>
            </a:r>
          </a:p>
          <a:p>
            <a:pPr marL="0" marR="0" lvl="0" indent="0" algn="just" defTabSz="914400" rtl="0" eaLnBrk="1" fontAlgn="base" latinLnBrk="0" hangingPunct="1">
              <a:lnSpc>
                <a:spcPct val="150000"/>
              </a:lnSpc>
              <a:spcBef>
                <a:spcPct val="0"/>
              </a:spcBef>
              <a:spcAft>
                <a:spcPct val="0"/>
              </a:spcAft>
              <a:buClrTx/>
              <a:buSzTx/>
              <a:tabLst/>
            </a:pPr>
            <a:endParaRPr kumimoji="0" lang="en-GB"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lvl="0" algn="just" fontAlgn="base">
              <a:lnSpc>
                <a:spcPct val="150000"/>
              </a:lnSpc>
              <a:spcBef>
                <a:spcPct val="0"/>
              </a:spcBef>
              <a:spcAft>
                <a:spcPct val="0"/>
              </a:spcAft>
              <a:buFont typeface="Arial" pitchFamily="34" charset="0"/>
              <a:buChar char="•"/>
            </a:pPr>
            <a:r>
              <a:rPr lang="en-GB" sz="2400" b="1" dirty="0" smtClean="0">
                <a:latin typeface="Times New Roman" pitchFamily="18" charset="0"/>
                <a:cs typeface="Times New Roman" pitchFamily="18" charset="0"/>
              </a:rPr>
              <a:t>	Diarrhoea disease is a major cause of morbidity and mortality in children aged five and below in most low-and-middle income countries (</a:t>
            </a:r>
            <a:r>
              <a:rPr lang="en-GB" sz="2400" b="1" dirty="0" err="1" smtClean="0">
                <a:latin typeface="Times New Roman" pitchFamily="18" charset="0"/>
                <a:cs typeface="Times New Roman" pitchFamily="18" charset="0"/>
              </a:rPr>
              <a:t>Olatunde</a:t>
            </a:r>
            <a:r>
              <a:rPr lang="en-GB" sz="2400" b="1" dirty="0" smtClean="0">
                <a:latin typeface="Times New Roman" pitchFamily="18" charset="0"/>
                <a:cs typeface="Times New Roman" pitchFamily="18" charset="0"/>
              </a:rPr>
              <a:t> </a:t>
            </a:r>
            <a:r>
              <a:rPr lang="en-GB" sz="2400" b="1" i="1" dirty="0" smtClean="0">
                <a:latin typeface="Times New Roman" pitchFamily="18" charset="0"/>
                <a:cs typeface="Times New Roman" pitchFamily="18" charset="0"/>
              </a:rPr>
              <a:t>et al.</a:t>
            </a:r>
            <a:r>
              <a:rPr lang="en-GB" sz="2400" b="1" dirty="0" smtClean="0">
                <a:latin typeface="Times New Roman" pitchFamily="18" charset="0"/>
                <a:cs typeface="Times New Roman" pitchFamily="18" charset="0"/>
              </a:rPr>
              <a:t> 2011)</a:t>
            </a:r>
          </a:p>
          <a:p>
            <a:pPr lvl="0" algn="just" fontAlgn="base">
              <a:lnSpc>
                <a:spcPct val="150000"/>
              </a:lnSpc>
              <a:spcBef>
                <a:spcPct val="0"/>
              </a:spcBef>
              <a:spcAft>
                <a:spcPct val="0"/>
              </a:spcAft>
              <a:buFont typeface="Arial" pitchFamily="34" charset="0"/>
              <a:buChar char="•"/>
            </a:pPr>
            <a:endParaRPr kumimoji="0" lang="en-GB"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1763688" y="0"/>
            <a:ext cx="5429288" cy="707886"/>
          </a:xfrm>
          <a:prstGeom prst="rect">
            <a:avLst/>
          </a:prstGeom>
        </p:spPr>
        <p:txBody>
          <a:bodyPr wrap="square">
            <a:spAutoFit/>
          </a:bodyPr>
          <a:lstStyle/>
          <a:p>
            <a:pPr algn="ctr"/>
            <a:r>
              <a:rPr lang="en-ZA" sz="4000" b="1" dirty="0" smtClean="0">
                <a:solidFill>
                  <a:srgbClr val="0070C0"/>
                </a:solidFill>
                <a:latin typeface="Times New Roman" pitchFamily="18" charset="0"/>
                <a:cs typeface="Times New Roman" pitchFamily="18" charset="0"/>
              </a:rPr>
              <a:t>Introduction </a:t>
            </a:r>
            <a:endParaRPr lang="en-ZA" sz="4800" b="1" dirty="0">
              <a:solidFill>
                <a:srgbClr val="0070C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63" name="Rectangle 7"/>
          <p:cNvSpPr>
            <a:spLocks noChangeArrowheads="1"/>
          </p:cNvSpPr>
          <p:nvPr/>
        </p:nvSpPr>
        <p:spPr bwMode="auto">
          <a:xfrm>
            <a:off x="1403648" y="2708920"/>
            <a:ext cx="7000924"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104900" algn="l"/>
              </a:tabLst>
            </a:pPr>
            <a:r>
              <a:rPr kumimoji="0" lang="en-ZA" sz="5400" b="0" i="0" u="none" strike="noStrike" cap="none" normalizeH="0" baseline="0" dirty="0" smtClean="0">
                <a:ln>
                  <a:noFill/>
                </a:ln>
                <a:solidFill>
                  <a:schemeClr val="accent3">
                    <a:lumMod val="50000"/>
                  </a:schemeClr>
                </a:solidFill>
                <a:effectLst/>
                <a:latin typeface="Eras Bold ITC" pitchFamily="34" charset="0"/>
                <a:ea typeface="Calibri" pitchFamily="34" charset="0"/>
                <a:cs typeface="Times New Roman" pitchFamily="18" charset="0"/>
              </a:rPr>
              <a:t>Thank you</a:t>
            </a:r>
            <a:endParaRPr kumimoji="0" lang="en-ZA" sz="7200" b="0" i="0" u="none" strike="noStrike" cap="none" normalizeH="0" baseline="0" dirty="0" smtClean="0">
              <a:ln>
                <a:noFill/>
              </a:ln>
              <a:solidFill>
                <a:schemeClr val="accent3">
                  <a:lumMod val="50000"/>
                </a:schemeClr>
              </a:solidFill>
              <a:effectLst/>
              <a:latin typeface="Eras Bold ITC"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467544" y="188640"/>
            <a:ext cx="8352928" cy="3785652"/>
          </a:xfrm>
          <a:prstGeom prst="rect">
            <a:avLst/>
          </a:prstGeom>
        </p:spPr>
        <p:txBody>
          <a:bodyPr wrap="square">
            <a:spAutoFit/>
          </a:bodyPr>
          <a:lstStyle/>
          <a:p>
            <a:pPr algn="just">
              <a:lnSpc>
                <a:spcPct val="150000"/>
              </a:lnSpc>
              <a:buFont typeface="Arial" pitchFamily="34" charset="0"/>
              <a:buChar char="•"/>
            </a:pPr>
            <a:r>
              <a:rPr lang="en-ZA" sz="2400" b="1" dirty="0" smtClean="0">
                <a:latin typeface="Times New Roman" pitchFamily="18" charset="0"/>
                <a:cs typeface="Times New Roman" pitchFamily="18" charset="0"/>
              </a:rPr>
              <a:t>	In 2009, UNICEF and WHO reported that one in five child deaths (about 1.5 million) each year is due to diarrhoea. It kills more young children than AIDS, malaria and measles combined</a:t>
            </a:r>
          </a:p>
          <a:p>
            <a:pPr algn="just">
              <a:lnSpc>
                <a:spcPct val="150000"/>
              </a:lnSpc>
            </a:pPr>
            <a:endParaRPr lang="en-ZA" sz="1600" b="1" dirty="0" smtClean="0">
              <a:latin typeface="Times New Roman" pitchFamily="18" charset="0"/>
              <a:cs typeface="Times New Roman" pitchFamily="18" charset="0"/>
            </a:endParaRPr>
          </a:p>
          <a:p>
            <a:pPr algn="just">
              <a:lnSpc>
                <a:spcPct val="150000"/>
              </a:lnSpc>
              <a:buFont typeface="Arial" pitchFamily="34" charset="0"/>
              <a:buChar char="•"/>
            </a:pPr>
            <a:r>
              <a:rPr lang="en-ZA" sz="2400" b="1" dirty="0" smtClean="0">
                <a:latin typeface="Times New Roman" pitchFamily="18" charset="0"/>
                <a:cs typeface="Times New Roman" pitchFamily="18" charset="0"/>
              </a:rPr>
              <a:t>	According to Carey </a:t>
            </a:r>
            <a:r>
              <a:rPr lang="en-ZA" sz="2400" b="1" i="1" dirty="0" smtClean="0">
                <a:latin typeface="Times New Roman" pitchFamily="18" charset="0"/>
                <a:cs typeface="Times New Roman" pitchFamily="18" charset="0"/>
              </a:rPr>
              <a:t>et al</a:t>
            </a:r>
            <a:r>
              <a:rPr lang="en-ZA" sz="2400" b="1" dirty="0" smtClean="0">
                <a:latin typeface="Times New Roman" pitchFamily="18" charset="0"/>
                <a:cs typeface="Times New Roman" pitchFamily="18" charset="0"/>
              </a:rPr>
              <a:t>. (2008), the majority of the outbreaks of diarrhoea are associated with water and food.</a:t>
            </a:r>
            <a:endParaRPr lang="en-GB" sz="2400" b="1" dirty="0" smtClean="0">
              <a:latin typeface="Times New Roman" pitchFamily="18" charset="0"/>
              <a:cs typeface="Times New Roman" pitchFamily="18" charset="0"/>
            </a:endParaRPr>
          </a:p>
        </p:txBody>
      </p:sp>
      <p:sp>
        <p:nvSpPr>
          <p:cNvPr id="6" name="Rectangle 5"/>
          <p:cNvSpPr/>
          <p:nvPr/>
        </p:nvSpPr>
        <p:spPr>
          <a:xfrm>
            <a:off x="446876" y="4293096"/>
            <a:ext cx="8352928" cy="2241960"/>
          </a:xfrm>
          <a:prstGeom prst="rect">
            <a:avLst/>
          </a:prstGeom>
        </p:spPr>
        <p:txBody>
          <a:bodyPr wrap="square">
            <a:spAutoFit/>
          </a:bodyPr>
          <a:lstStyle/>
          <a:p>
            <a:pPr algn="just">
              <a:lnSpc>
                <a:spcPct val="150000"/>
              </a:lnSpc>
              <a:buFont typeface="Arial" pitchFamily="34" charset="0"/>
              <a:buChar char="•"/>
            </a:pPr>
            <a:r>
              <a:rPr lang="en-ZA" sz="2400" b="1" dirty="0" smtClean="0">
                <a:latin typeface="Times New Roman" pitchFamily="18" charset="0"/>
                <a:cs typeface="Times New Roman" pitchFamily="18" charset="0"/>
              </a:rPr>
              <a:t>	In many rural areas of South Africa, village communities depend on untreated water from wells, rivers, and other surface-water for drinking and food processing (Pascal, 2009)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42976" y="428604"/>
            <a:ext cx="6429420" cy="857232"/>
          </a:xfrm>
        </p:spPr>
        <p:txBody>
          <a:bodyPr>
            <a:normAutofit fontScale="90000"/>
          </a:bodyPr>
          <a:lstStyle/>
          <a:p>
            <a:pPr algn="ctr"/>
            <a:r>
              <a:rPr lang="en-US" b="1" dirty="0" smtClean="0"/>
              <a:t>Origin and morphology of </a:t>
            </a:r>
            <a:r>
              <a:rPr lang="en-US" b="1" i="1" dirty="0" smtClean="0"/>
              <a:t>E. coli</a:t>
            </a:r>
            <a:endParaRPr lang="en-US" b="1" i="1" dirty="0"/>
          </a:p>
        </p:txBody>
      </p:sp>
      <p:sp>
        <p:nvSpPr>
          <p:cNvPr id="3" name="Content Placeholder 2"/>
          <p:cNvSpPr>
            <a:spLocks noGrp="1"/>
          </p:cNvSpPr>
          <p:nvPr>
            <p:ph idx="1"/>
          </p:nvPr>
        </p:nvSpPr>
        <p:spPr>
          <a:xfrm>
            <a:off x="251520" y="1484784"/>
            <a:ext cx="8749636" cy="5000660"/>
          </a:xfrm>
        </p:spPr>
        <p:txBody>
          <a:bodyPr>
            <a:normAutofit fontScale="55000" lnSpcReduction="20000"/>
          </a:bodyPr>
          <a:lstStyle/>
          <a:p>
            <a:pPr algn="just">
              <a:lnSpc>
                <a:spcPct val="170000"/>
              </a:lnSpc>
            </a:pPr>
            <a:r>
              <a:rPr lang="en-ZA" b="1" dirty="0" smtClean="0"/>
              <a:t>	German bacteriologist-paediatrician and Theodor </a:t>
            </a:r>
            <a:r>
              <a:rPr lang="en-ZA" b="1" dirty="0" err="1" smtClean="0"/>
              <a:t>Escherich</a:t>
            </a:r>
            <a:r>
              <a:rPr lang="en-ZA" b="1" dirty="0" smtClean="0"/>
              <a:t> first described </a:t>
            </a:r>
            <a:r>
              <a:rPr lang="en-ZA" b="1" i="1" dirty="0" smtClean="0"/>
              <a:t>E. coli</a:t>
            </a:r>
            <a:r>
              <a:rPr lang="en-ZA" b="1" dirty="0" smtClean="0"/>
              <a:t> in 1885, as Bacterium coli commune, which he isolated from the faeces of newborns. It was later renamed </a:t>
            </a:r>
            <a:r>
              <a:rPr lang="en-ZA" b="1" i="1" dirty="0" smtClean="0"/>
              <a:t>Escherichia coli. </a:t>
            </a:r>
          </a:p>
          <a:p>
            <a:pPr algn="just">
              <a:lnSpc>
                <a:spcPct val="170000"/>
              </a:lnSpc>
            </a:pPr>
            <a:endParaRPr lang="en-ZA" b="1" dirty="0" smtClean="0"/>
          </a:p>
          <a:p>
            <a:pPr algn="just">
              <a:lnSpc>
                <a:spcPct val="170000"/>
              </a:lnSpc>
            </a:pPr>
            <a:r>
              <a:rPr lang="en-ZA" b="1" dirty="0" smtClean="0"/>
              <a:t>	It was not until 1935 that a strain of </a:t>
            </a:r>
            <a:r>
              <a:rPr lang="en-ZA" b="1" i="1" dirty="0" smtClean="0"/>
              <a:t>E. coli</a:t>
            </a:r>
            <a:r>
              <a:rPr lang="en-ZA" b="1" dirty="0" smtClean="0"/>
              <a:t> was shown to be the cause of an outbreak of diarrhoea among infants.</a:t>
            </a:r>
          </a:p>
          <a:p>
            <a:pPr algn="just">
              <a:lnSpc>
                <a:spcPct val="170000"/>
              </a:lnSpc>
            </a:pPr>
            <a:endParaRPr lang="en-ZA" b="1" dirty="0" smtClean="0"/>
          </a:p>
          <a:p>
            <a:pPr algn="just">
              <a:lnSpc>
                <a:spcPct val="170000"/>
              </a:lnSpc>
            </a:pPr>
            <a:r>
              <a:rPr lang="en-ZA" b="1" i="1" dirty="0" smtClean="0"/>
              <a:t>E. coli </a:t>
            </a:r>
            <a:r>
              <a:rPr lang="en-ZA" b="1" dirty="0" smtClean="0"/>
              <a:t>is in the bacterial family </a:t>
            </a:r>
            <a:r>
              <a:rPr lang="en-ZA" b="1" dirty="0" err="1" smtClean="0"/>
              <a:t>Enterobacteriaceae</a:t>
            </a:r>
            <a:r>
              <a:rPr lang="en-ZA" b="1" dirty="0" smtClean="0"/>
              <a:t>, which is made up of Gram-negative, non-</a:t>
            </a:r>
            <a:r>
              <a:rPr lang="en-ZA" b="1" dirty="0" err="1" smtClean="0"/>
              <a:t>sporeforming</a:t>
            </a:r>
            <a:r>
              <a:rPr lang="en-ZA" b="1" dirty="0" smtClean="0"/>
              <a:t>, rod-shaped bacteria that are often motile by means of flagella. </a:t>
            </a:r>
            <a:endParaRPr lang="en-US" b="1" dirty="0" smtClean="0"/>
          </a:p>
          <a:p>
            <a:pPr algn="just">
              <a:lnSpc>
                <a:spcPct val="170000"/>
              </a:lnSpc>
              <a:buNone/>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100" y="214290"/>
            <a:ext cx="8001056" cy="6357982"/>
          </a:xfrm>
        </p:spPr>
        <p:txBody>
          <a:bodyPr>
            <a:normAutofit lnSpcReduction="10000"/>
          </a:bodyPr>
          <a:lstStyle/>
          <a:p>
            <a:pPr marL="0" indent="0" algn="just"/>
            <a:r>
              <a:rPr lang="en-ZA" dirty="0" smtClean="0"/>
              <a:t>	</a:t>
            </a:r>
            <a:r>
              <a:rPr lang="en-ZA" b="1" i="1" dirty="0" smtClean="0"/>
              <a:t>E coli </a:t>
            </a:r>
            <a:r>
              <a:rPr lang="en-ZA" b="1" dirty="0" smtClean="0"/>
              <a:t>is usually seen as a unicellular Gram-negative organism about 1 micrometer in width and 2-4 micrometers in length.</a:t>
            </a:r>
          </a:p>
          <a:p>
            <a:pPr marL="0" indent="0" algn="just"/>
            <a:endParaRPr lang="en-ZA" b="1" dirty="0" smtClean="0"/>
          </a:p>
          <a:p>
            <a:pPr marL="0" indent="0" algn="just"/>
            <a:r>
              <a:rPr lang="en-ZA" b="1" dirty="0" smtClean="0"/>
              <a:t>	For most of the 20th century, E. coli has been used as the principal indicator of faecal pollution in both tropical and temperate countries. </a:t>
            </a:r>
          </a:p>
          <a:p>
            <a:pPr marL="0" indent="0" algn="just"/>
            <a:endParaRPr lang="en-ZA" b="1" i="1" dirty="0" smtClean="0"/>
          </a:p>
          <a:p>
            <a:pPr marL="0" indent="0" algn="just"/>
            <a:r>
              <a:rPr lang="en-ZA" b="1" i="1" dirty="0" smtClean="0"/>
              <a:t>	E. coli </a:t>
            </a:r>
            <a:r>
              <a:rPr lang="en-ZA" b="1" dirty="0" smtClean="0"/>
              <a:t>comprises about 1% of the total faecal bacterial flora of humans and most warm-blooded animals.</a:t>
            </a:r>
            <a:endParaRPr lang="en-US" b="1" dirty="0" smtClean="0"/>
          </a:p>
          <a:p>
            <a:pPr>
              <a:buNone/>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0"/>
            <a:ext cx="8822214" cy="6858000"/>
          </a:xfrm>
        </p:spPr>
        <p:txBody>
          <a:bodyPr>
            <a:normAutofit/>
          </a:bodyPr>
          <a:lstStyle/>
          <a:p>
            <a:pPr marL="82296" indent="0" algn="just">
              <a:lnSpc>
                <a:spcPct val="150000"/>
              </a:lnSpc>
              <a:buNone/>
            </a:pPr>
            <a:endParaRPr lang="en-ZA" sz="2800" dirty="0" smtClean="0"/>
          </a:p>
          <a:p>
            <a:pPr algn="just">
              <a:lnSpc>
                <a:spcPct val="150000"/>
              </a:lnSpc>
            </a:pPr>
            <a:r>
              <a:rPr lang="en-ZA" sz="2800" b="1" dirty="0" smtClean="0"/>
              <a:t>The generation time for </a:t>
            </a:r>
            <a:r>
              <a:rPr lang="en-ZA" sz="2800" b="1" i="1" dirty="0" smtClean="0"/>
              <a:t>E. coli </a:t>
            </a:r>
            <a:r>
              <a:rPr lang="en-ZA" sz="2800" b="1" dirty="0" smtClean="0"/>
              <a:t>in the intestine is thought or believed to be about 12 hours</a:t>
            </a:r>
          </a:p>
          <a:p>
            <a:pPr marL="82296" indent="0" algn="just">
              <a:lnSpc>
                <a:spcPct val="150000"/>
              </a:lnSpc>
              <a:buNone/>
            </a:pPr>
            <a:endParaRPr lang="en-ZA" sz="2800" b="1" dirty="0" smtClean="0"/>
          </a:p>
          <a:p>
            <a:pPr marL="0" indent="0" algn="just">
              <a:lnSpc>
                <a:spcPct val="150000"/>
              </a:lnSpc>
            </a:pPr>
            <a:r>
              <a:rPr lang="en-ZA" sz="2800" b="1" dirty="0" smtClean="0"/>
              <a:t>	In its natural environment, as well as the laboratory, </a:t>
            </a:r>
            <a:r>
              <a:rPr lang="en-ZA" sz="2800" b="1" i="1" dirty="0" smtClean="0"/>
              <a:t>E. coli </a:t>
            </a:r>
            <a:r>
              <a:rPr lang="en-ZA" sz="2800" b="1" dirty="0" smtClean="0"/>
              <a:t>can respond to environmental signals such as chemicals, pH, temperature and </a:t>
            </a:r>
            <a:r>
              <a:rPr lang="en-ZA" sz="2800" b="1" dirty="0" err="1" smtClean="0"/>
              <a:t>osmolarity</a:t>
            </a:r>
            <a:r>
              <a:rPr lang="en-ZA" sz="2800" b="1" dirty="0" smtClean="0"/>
              <a:t> in a number of very remarkable ways considering it is a single cell organism</a:t>
            </a:r>
            <a:endParaRPr lang="en-US" sz="28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171400"/>
            <a:ext cx="7498080" cy="1143000"/>
          </a:xfrm>
        </p:spPr>
        <p:txBody>
          <a:bodyPr/>
          <a:lstStyle/>
          <a:p>
            <a:r>
              <a:rPr lang="en-ZA" b="1" dirty="0" smtClean="0"/>
              <a:t>Physiology of </a:t>
            </a:r>
            <a:r>
              <a:rPr lang="en-ZA" b="1" i="1" dirty="0" smtClean="0"/>
              <a:t>E. coli</a:t>
            </a:r>
            <a:endParaRPr lang="en-US" b="1" i="1" dirty="0"/>
          </a:p>
        </p:txBody>
      </p:sp>
      <p:sp>
        <p:nvSpPr>
          <p:cNvPr id="3" name="Content Placeholder 2"/>
          <p:cNvSpPr>
            <a:spLocks noGrp="1"/>
          </p:cNvSpPr>
          <p:nvPr>
            <p:ph idx="1"/>
          </p:nvPr>
        </p:nvSpPr>
        <p:spPr>
          <a:xfrm>
            <a:off x="323528" y="764704"/>
            <a:ext cx="8749636" cy="4800600"/>
          </a:xfrm>
        </p:spPr>
        <p:txBody>
          <a:bodyPr>
            <a:noAutofit/>
          </a:bodyPr>
          <a:lstStyle/>
          <a:p>
            <a:pPr algn="just"/>
            <a:r>
              <a:rPr lang="en-ZA" dirty="0" smtClean="0"/>
              <a:t>	</a:t>
            </a:r>
            <a:r>
              <a:rPr lang="en-ZA" b="1" dirty="0" smtClean="0"/>
              <a:t>Physiologically, </a:t>
            </a:r>
            <a:r>
              <a:rPr lang="en-ZA" b="1" i="1" dirty="0" smtClean="0"/>
              <a:t>E. coli </a:t>
            </a:r>
            <a:r>
              <a:rPr lang="en-ZA" b="1" dirty="0" smtClean="0"/>
              <a:t>is versatile and well-adapted to its characteristic habitats.  </a:t>
            </a:r>
          </a:p>
          <a:p>
            <a:pPr algn="just">
              <a:buNone/>
            </a:pPr>
            <a:endParaRPr lang="en-ZA" b="1" dirty="0" smtClean="0"/>
          </a:p>
          <a:p>
            <a:pPr algn="just"/>
            <a:r>
              <a:rPr lang="en-ZA" b="1" dirty="0" smtClean="0"/>
              <a:t>	In the laboratory it can grow in media with glucose as the sole organic constituent. </a:t>
            </a:r>
          </a:p>
          <a:p>
            <a:pPr algn="just">
              <a:buNone/>
            </a:pPr>
            <a:endParaRPr lang="en-ZA" b="1" dirty="0" smtClean="0"/>
          </a:p>
          <a:p>
            <a:pPr algn="just"/>
            <a:r>
              <a:rPr lang="en-ZA" b="1" dirty="0" smtClean="0"/>
              <a:t>	Wild-type </a:t>
            </a:r>
            <a:r>
              <a:rPr lang="en-ZA" b="1" i="1" dirty="0" smtClean="0"/>
              <a:t>E. coli </a:t>
            </a:r>
            <a:r>
              <a:rPr lang="en-ZA" b="1" dirty="0" smtClean="0"/>
              <a:t>has no growth factor requirements, and metabolically it can transform glucose into all of the molecular components that make up the cell.</a:t>
            </a:r>
            <a:endParaRPr lang="en-US" b="1" dirty="0"/>
          </a:p>
        </p:txBody>
      </p:sp>
    </p:spTree>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 E coli</Template>
  <TotalTime>9995</TotalTime>
  <Words>508</Words>
  <Application>Microsoft Office PowerPoint</Application>
  <PresentationFormat>On-screen Show (4:3)</PresentationFormat>
  <Paragraphs>210</Paragraphs>
  <Slides>40</Slides>
  <Notes>2</Notes>
  <HiddenSlides>0</HiddenSlides>
  <MMClips>0</MMClips>
  <ScaleCrop>false</ScaleCrop>
  <HeadingPairs>
    <vt:vector size="4" baseType="variant">
      <vt:variant>
        <vt:lpstr>Theme</vt:lpstr>
      </vt:variant>
      <vt:variant>
        <vt:i4>3</vt:i4>
      </vt:variant>
      <vt:variant>
        <vt:lpstr>Slide Titles</vt:lpstr>
      </vt:variant>
      <vt:variant>
        <vt:i4>40</vt:i4>
      </vt:variant>
    </vt:vector>
  </HeadingPairs>
  <TitlesOfParts>
    <vt:vector size="43" baseType="lpstr">
      <vt:lpstr>1_Custom Design</vt:lpstr>
      <vt:lpstr>Custom Design</vt:lpstr>
      <vt:lpstr>Solstice</vt:lpstr>
      <vt:lpstr>PowerPoint Presentation</vt:lpstr>
      <vt:lpstr>PowerPoint Presentation</vt:lpstr>
      <vt:lpstr> Outline </vt:lpstr>
      <vt:lpstr>PowerPoint Presentation</vt:lpstr>
      <vt:lpstr>PowerPoint Presentation</vt:lpstr>
      <vt:lpstr>Origin and morphology of E. coli</vt:lpstr>
      <vt:lpstr>PowerPoint Presentation</vt:lpstr>
      <vt:lpstr>PowerPoint Presentation</vt:lpstr>
      <vt:lpstr>Physiology of E. coli</vt:lpstr>
      <vt:lpstr>Virotypes of E. coli</vt:lpstr>
      <vt:lpstr>Enterotoxigenic E. coli (ETEC)  </vt:lpstr>
      <vt:lpstr>Figure 1: Classification of heat labile enterotoxin in Enterotoxigenic E. coli  (ETEC)  </vt:lpstr>
      <vt:lpstr>PowerPoint Presentation</vt:lpstr>
      <vt:lpstr>Enteropathogenic E. coli (EPEC)  </vt:lpstr>
      <vt:lpstr>Enteroivasive E. coli (EIEC)  </vt:lpstr>
      <vt:lpstr>Enteroaggregative E. coli (EAggEC)  </vt:lpstr>
      <vt:lpstr>Enterohemorrhagic E. coli (EHEC)  </vt:lpstr>
      <vt:lpstr>Mechanisms of inhibition of pathogenic bacteria</vt:lpstr>
      <vt:lpstr>PowerPoint Presentation</vt:lpstr>
      <vt:lpstr>Organic acids</vt:lpstr>
      <vt:lpstr>Phenolic compounds</vt:lpstr>
      <vt:lpstr>PowerPoint Presentation</vt:lpstr>
      <vt:lpstr>PowerPoint Presentation</vt:lpstr>
      <vt:lpstr>Mechanism of adaptation to stress in pathogenic microorganisms</vt:lpstr>
      <vt:lpstr>PowerPoint Presentation</vt:lpstr>
      <vt:lpstr>Maintenance of pH homeostasis </vt:lpstr>
      <vt:lpstr>Maintenance of cell membrane integrity</vt:lpstr>
      <vt:lpstr>Activation and regulation of global stress responses </vt:lpstr>
      <vt:lpstr>Inhibitors degradation </vt:lpstr>
      <vt:lpstr>PowerPoint Presentation</vt:lpstr>
      <vt:lpstr>PowerPoint Presentation</vt:lpstr>
      <vt:lpstr>PowerPoint Presentation</vt:lpstr>
      <vt:lpstr>Figure 4:  Experimental design for the fermentation of the goat milk and acid induction process in the  Enterotoxigenic E. coli strains </vt:lpstr>
      <vt:lpstr>PowerPoint Presentation</vt:lpstr>
      <vt:lpstr>Figure 6: Changes in the pH during the Fermentation of Goat Milk  </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The Fayemis</dc:creator>
  <cp:lastModifiedBy>The fayemis</cp:lastModifiedBy>
  <cp:revision>424</cp:revision>
  <dcterms:created xsi:type="dcterms:W3CDTF">2013-04-12T15:34:31Z</dcterms:created>
  <dcterms:modified xsi:type="dcterms:W3CDTF">2018-12-02T04:59:52Z</dcterms:modified>
</cp:coreProperties>
</file>