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notesSlides/notesSlide38.xml" ContentType="application/vnd.openxmlformats-officedocument.presentationml.notesSlide+xml"/>
  <Override PartName="/ppt/tags/tag48.xml" ContentType="application/vnd.openxmlformats-officedocument.presentationml.tags+xml"/>
  <Override PartName="/ppt/notesSlides/notesSlide39.xml" ContentType="application/vnd.openxmlformats-officedocument.presentationml.notesSlide+xml"/>
  <Override PartName="/ppt/tags/tag49.xml" ContentType="application/vnd.openxmlformats-officedocument.presentationml.tags+xml"/>
  <Override PartName="/ppt/notesSlides/notesSlide40.xml" ContentType="application/vnd.openxmlformats-officedocument.presentationml.notesSlide+xml"/>
  <Override PartName="/ppt/tags/tag50.xml" ContentType="application/vnd.openxmlformats-officedocument.presentationml.tags+xml"/>
  <Override PartName="/ppt/notesSlides/notesSlide41.xml" ContentType="application/vnd.openxmlformats-officedocument.presentationml.notesSlide+xml"/>
  <Override PartName="/ppt/tags/tag51.xml" ContentType="application/vnd.openxmlformats-officedocument.presentationml.tags+xml"/>
  <Override PartName="/ppt/notesSlides/notesSlide4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3.xml" ContentType="application/vnd.openxmlformats-officedocument.presentationml.notesSlide+xml"/>
  <Override PartName="/ppt/tags/tag56.xml" ContentType="application/vnd.openxmlformats-officedocument.presentationml.tags+xml"/>
  <Override PartName="/ppt/notesSlides/notesSlide44.xml" ContentType="application/vnd.openxmlformats-officedocument.presentationml.notesSlide+xml"/>
  <Override PartName="/ppt/tags/tag57.xml" ContentType="application/vnd.openxmlformats-officedocument.presentationml.tags+xml"/>
  <Override PartName="/ppt/notesSlides/notesSlide45.xml" ContentType="application/vnd.openxmlformats-officedocument.presentationml.notesSlide+xml"/>
  <Override PartName="/ppt/tags/tag58.xml" ContentType="application/vnd.openxmlformats-officedocument.presentationml.tags+xml"/>
  <Override PartName="/ppt/notesSlides/notesSlide46.xml" ContentType="application/vnd.openxmlformats-officedocument.presentationml.notesSlide+xml"/>
  <Override PartName="/ppt/tags/tag59.xml" ContentType="application/vnd.openxmlformats-officedocument.presentationml.tags+xml"/>
  <Override PartName="/ppt/notesSlides/notesSlide47.xml" ContentType="application/vnd.openxmlformats-officedocument.presentationml.notesSlide+xml"/>
  <Override PartName="/ppt/tags/tag60.xml" ContentType="application/vnd.openxmlformats-officedocument.presentationml.tags+xml"/>
  <Override PartName="/ppt/notesSlides/notesSlide4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9.xml" ContentType="application/vnd.openxmlformats-officedocument.presentationml.notesSlide+xml"/>
  <Override PartName="/ppt/tags/tag65.xml" ContentType="application/vnd.openxmlformats-officedocument.presentationml.tags+xml"/>
  <Override PartName="/ppt/notesSlides/notesSlide50.xml" ContentType="application/vnd.openxmlformats-officedocument.presentationml.notesSlide+xml"/>
  <Override PartName="/ppt/tags/tag66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62" r:id="rId2"/>
    <p:sldId id="343" r:id="rId3"/>
    <p:sldId id="333" r:id="rId4"/>
    <p:sldId id="334" r:id="rId5"/>
    <p:sldId id="336" r:id="rId6"/>
    <p:sldId id="337" r:id="rId7"/>
    <p:sldId id="266" r:id="rId8"/>
    <p:sldId id="338" r:id="rId9"/>
    <p:sldId id="271" r:id="rId10"/>
    <p:sldId id="340" r:id="rId11"/>
    <p:sldId id="269" r:id="rId12"/>
    <p:sldId id="270" r:id="rId13"/>
    <p:sldId id="339" r:id="rId14"/>
    <p:sldId id="272" r:id="rId15"/>
    <p:sldId id="275" r:id="rId16"/>
    <p:sldId id="342" r:id="rId17"/>
    <p:sldId id="273" r:id="rId18"/>
    <p:sldId id="276" r:id="rId19"/>
    <p:sldId id="278" r:id="rId20"/>
    <p:sldId id="341" r:id="rId21"/>
    <p:sldId id="282" r:id="rId22"/>
    <p:sldId id="283" r:id="rId23"/>
    <p:sldId id="284" r:id="rId24"/>
    <p:sldId id="344" r:id="rId25"/>
    <p:sldId id="345" r:id="rId26"/>
    <p:sldId id="346" r:id="rId27"/>
    <p:sldId id="294" r:id="rId28"/>
    <p:sldId id="347" r:id="rId29"/>
    <p:sldId id="348" r:id="rId30"/>
    <p:sldId id="332" r:id="rId31"/>
    <p:sldId id="349" r:id="rId32"/>
    <p:sldId id="350" r:id="rId33"/>
    <p:sldId id="305" r:id="rId34"/>
    <p:sldId id="304" r:id="rId35"/>
    <p:sldId id="352" r:id="rId36"/>
    <p:sldId id="329" r:id="rId37"/>
    <p:sldId id="299" r:id="rId38"/>
    <p:sldId id="353" r:id="rId39"/>
    <p:sldId id="310" r:id="rId40"/>
    <p:sldId id="311" r:id="rId41"/>
    <p:sldId id="312" r:id="rId42"/>
    <p:sldId id="355" r:id="rId43"/>
    <p:sldId id="354" r:id="rId44"/>
    <p:sldId id="315" r:id="rId45"/>
    <p:sldId id="316" r:id="rId46"/>
    <p:sldId id="356" r:id="rId47"/>
    <p:sldId id="357" r:id="rId48"/>
    <p:sldId id="321" r:id="rId49"/>
    <p:sldId id="359" r:id="rId50"/>
    <p:sldId id="358" r:id="rId51"/>
    <p:sldId id="323" r:id="rId52"/>
    <p:sldId id="360" r:id="rId53"/>
    <p:sldId id="361" r:id="rId54"/>
  </p:sldIdLst>
  <p:sldSz cx="9144000" cy="6858000" type="screen4x3"/>
  <p:notesSz cx="6669088" cy="9926638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388" autoAdjust="0"/>
  </p:normalViewPr>
  <p:slideViewPr>
    <p:cSldViewPr>
      <p:cViewPr varScale="1">
        <p:scale>
          <a:sx n="89" d="100"/>
          <a:sy n="89" d="100"/>
        </p:scale>
        <p:origin x="-111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6BE26-0E4E-42C0-B23E-0774E86C7F59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5B9D-24BC-4ADF-9ADA-B5C09AE6CC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74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A046-D89C-4F3D-917D-436090E79FC5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920D-ED48-4CEB-9FCA-FD9D13AF4F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1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72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650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381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</a:t>
            </a:r>
            <a:r>
              <a:rPr lang="en-AU" baseline="0" dirty="0" smtClean="0"/>
              <a:t> greatest temperature drop over the smallest thermal conductivity </a:t>
            </a:r>
            <a:r>
              <a:rPr lang="en-AU" baseline="0" dirty="0" err="1" smtClean="0"/>
              <a:t>i.e</a:t>
            </a:r>
            <a:r>
              <a:rPr lang="en-AU" baseline="0" dirty="0" smtClean="0"/>
              <a:t> gold.  So 2 is the correct answer.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64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</a:t>
            </a:r>
            <a:r>
              <a:rPr lang="en-AU" baseline="0" dirty="0" smtClean="0"/>
              <a:t> greatest temperature drop over the smallest thermal conductivity </a:t>
            </a:r>
            <a:r>
              <a:rPr lang="en-AU" baseline="0" dirty="0" err="1" smtClean="0"/>
              <a:t>i.e</a:t>
            </a:r>
            <a:r>
              <a:rPr lang="en-AU" baseline="0" dirty="0" smtClean="0"/>
              <a:t> gold.  So 2 is the correct answer.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02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416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473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038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516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467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5403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691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6636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404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566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8141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89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466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814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3290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89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89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8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3457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183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857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89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814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776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2183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89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1108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756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81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06225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424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719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348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Metal A since delta T is the same, a higher specific</a:t>
            </a:r>
            <a:r>
              <a:rPr lang="en-AU" baseline="0" dirty="0" smtClean="0"/>
              <a:t> heat will add more energy to the water, raising its temperature.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81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Metal A since delta T is the same, a higher specific</a:t>
            </a:r>
            <a:r>
              <a:rPr lang="en-AU" baseline="0" dirty="0" smtClean="0"/>
              <a:t> heat will add more energy to the water, raising its temperature.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FC7-D28C-42A3-AAA8-F5930A021F1D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26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2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6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3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19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4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82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92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3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4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8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6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83CB-9329-4DA9-8847-515EE559F062}" type="datetimeFigureOut">
              <a:rPr lang="en-AU" smtClean="0"/>
              <a:pPr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4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2.gi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2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0.png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19.wmf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23.xml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0.png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41.jpg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6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54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tags" Target="../tags/tag38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3.png"/><Relationship Id="rId2" Type="http://schemas.openxmlformats.org/officeDocument/2006/relationships/tags" Target="../tags/tag37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32.xml"/><Relationship Id="rId11" Type="http://schemas.openxmlformats.org/officeDocument/2006/relationships/tags" Target="../tags/tag39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4.png"/><Relationship Id="rId4" Type="http://schemas.openxmlformats.org/officeDocument/2006/relationships/tags" Target="../tags/tag39.xml"/><Relationship Id="rId9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5" Type="http://schemas.openxmlformats.org/officeDocument/2006/relationships/image" Target="../media/image56.gif"/><Relationship Id="rId4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tags" Target="../tags/tag43.xml"/><Relationship Id="rId7" Type="http://schemas.openxmlformats.org/officeDocument/2006/relationships/oleObject" Target="../embeddings/oleObject8.bin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3.png"/><Relationship Id="rId4" Type="http://schemas.openxmlformats.org/officeDocument/2006/relationships/tags" Target="../tags/tag44.xml"/><Relationship Id="rId9" Type="http://schemas.openxmlformats.org/officeDocument/2006/relationships/image" Target="../media/image1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11" Type="http://schemas.openxmlformats.org/officeDocument/2006/relationships/image" Target="../media/image84.png"/><Relationship Id="rId10" Type="http://schemas.openxmlformats.org/officeDocument/2006/relationships/image" Target="../media/image63.png"/><Relationship Id="rId9" Type="http://schemas.openxmlformats.org/officeDocument/2006/relationships/image" Target="../media/image1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50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11" Type="http://schemas.openxmlformats.org/officeDocument/2006/relationships/image" Target="../media/image88.png"/><Relationship Id="rId10" Type="http://schemas.openxmlformats.org/officeDocument/2006/relationships/image" Target="../media/image87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13" Type="http://schemas.openxmlformats.org/officeDocument/2006/relationships/image" Target="../media/image80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76.png"/><Relationship Id="rId2" Type="http://schemas.openxmlformats.org/officeDocument/2006/relationships/tags" Target="../tags/tag47.xml"/><Relationship Id="rId16" Type="http://schemas.openxmlformats.org/officeDocument/2006/relationships/image" Target="../media/image83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82.jpeg"/><Relationship Id="rId10" Type="http://schemas.openxmlformats.org/officeDocument/2006/relationships/image" Target="../media/image74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65.emf"/><Relationship Id="rId1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image" Target="../media/image8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5" Type="http://schemas.openxmlformats.org/officeDocument/2006/relationships/image" Target="../media/image101.png"/><Relationship Id="rId4" Type="http://schemas.openxmlformats.org/officeDocument/2006/relationships/image" Target="../media/image8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image" Target="../media/image1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5" Type="http://schemas.openxmlformats.org/officeDocument/2006/relationships/image" Target="../media/image179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185.png"/><Relationship Id="rId3" Type="http://schemas.openxmlformats.org/officeDocument/2006/relationships/tags" Target="../tags/tag5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4.png"/><Relationship Id="rId2" Type="http://schemas.openxmlformats.org/officeDocument/2006/relationships/tags" Target="../tags/tag52.xml"/><Relationship Id="rId16" Type="http://schemas.openxmlformats.org/officeDocument/2006/relationships/image" Target="../media/image940.png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43.xml"/><Relationship Id="rId11" Type="http://schemas.openxmlformats.org/officeDocument/2006/relationships/image" Target="../media/image183.png"/><Relationship Id="rId5" Type="http://schemas.openxmlformats.org/officeDocument/2006/relationships/slideLayout" Target="../slideLayouts/slideLayout1.xml"/><Relationship Id="rId15" Type="http://schemas.openxmlformats.org/officeDocument/2006/relationships/tags" Target="../tags/tag54.xml"/><Relationship Id="rId10" Type="http://schemas.openxmlformats.org/officeDocument/2006/relationships/image" Target="../media/image182.png"/><Relationship Id="rId4" Type="http://schemas.openxmlformats.org/officeDocument/2006/relationships/tags" Target="../tags/tag54.xml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png"/><Relationship Id="rId3" Type="http://schemas.openxmlformats.org/officeDocument/2006/relationships/notesSlide" Target="../notesSlides/notesSlide44.xml"/><Relationship Id="rId12" Type="http://schemas.openxmlformats.org/officeDocument/2006/relationships/image" Target="../media/image18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11" Type="http://schemas.openxmlformats.org/officeDocument/2006/relationships/image" Target="../media/image183.png"/><Relationship Id="rId15" Type="http://schemas.openxmlformats.org/officeDocument/2006/relationships/image" Target="../media/image104.png"/><Relationship Id="rId10" Type="http://schemas.openxmlformats.org/officeDocument/2006/relationships/image" Target="../media/image182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107.png"/><Relationship Id="rId5" Type="http://schemas.openxmlformats.org/officeDocument/2006/relationships/image" Target="../media/image92.jp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4" Type="http://schemas.openxmlformats.org/officeDocument/2006/relationships/image" Target="../media/image9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117.png"/><Relationship Id="rId5" Type="http://schemas.openxmlformats.org/officeDocument/2006/relationships/image" Target="../media/image95.png"/><Relationship Id="rId4" Type="http://schemas.openxmlformats.org/officeDocument/2006/relationships/image" Target="../media/image1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tags" Target="../tags/tag63.xml"/><Relationship Id="rId3" Type="http://schemas.openxmlformats.org/officeDocument/2006/relationships/tags" Target="../tags/tag62.xml"/><Relationship Id="rId7" Type="http://schemas.openxmlformats.org/officeDocument/2006/relationships/image" Target="../media/image97.jpeg"/><Relationship Id="rId12" Type="http://schemas.openxmlformats.org/officeDocument/2006/relationships/image" Target="../media/image224.png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49.xml"/><Relationship Id="rId11" Type="http://schemas.openxmlformats.org/officeDocument/2006/relationships/image" Target="../media/image22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0.png"/><Relationship Id="rId4" Type="http://schemas.openxmlformats.org/officeDocument/2006/relationships/tags" Target="../tags/tag63.xml"/><Relationship Id="rId9" Type="http://schemas.openxmlformats.org/officeDocument/2006/relationships/image" Target="../media/image96.emf"/><Relationship Id="rId14" Type="http://schemas.openxmlformats.org/officeDocument/2006/relationships/image" Target="../media/image10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12" Type="http://schemas.openxmlformats.org/officeDocument/2006/relationships/image" Target="../media/image2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11" Type="http://schemas.openxmlformats.org/officeDocument/2006/relationships/image" Target="../media/image223.png"/><Relationship Id="rId5" Type="http://schemas.openxmlformats.org/officeDocument/2006/relationships/image" Target="../media/image120.png"/><Relationship Id="rId4" Type="http://schemas.openxmlformats.org/officeDocument/2006/relationships/image" Target="../media/image97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1.bin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Thermal Physics – PHY305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S. O. Kareem</a:t>
            </a:r>
          </a:p>
          <a:p>
            <a:r>
              <a:rPr lang="en-GB" dirty="0"/>
              <a:t>Department of Physics</a:t>
            </a:r>
          </a:p>
          <a:p>
            <a:r>
              <a:rPr lang="en-GB" dirty="0"/>
              <a:t>College of Basic and Applied Sciences</a:t>
            </a:r>
          </a:p>
          <a:p>
            <a:r>
              <a:rPr lang="en-GB" dirty="0"/>
              <a:t>Mountain Top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8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251520" y="332656"/>
                <a:ext cx="8640960" cy="223224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2800" dirty="0" smtClean="0"/>
                  <a:t>Two identical mass metals at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95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 are placed in separate identical beakers of water at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/>
                      </a:rPr>
                      <m:t>2</m:t>
                    </m:r>
                    <m:r>
                      <a:rPr lang="en-AU" sz="2800" i="1">
                        <a:latin typeface="Cambria Math"/>
                      </a:rPr>
                      <m:t>5</m:t>
                    </m:r>
                    <m:r>
                      <a:rPr lang="en-AU" sz="280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.  You measure the temperature of the water after each metal has cooled by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/>
                      </a:rPr>
                      <m:t>1</m:t>
                    </m:r>
                    <m:r>
                      <a:rPr lang="en-AU" sz="2800" b="0" i="1" dirty="0" smtClean="0">
                        <a:latin typeface="Cambria Math"/>
                      </a:rPr>
                      <m:t>0</m:t>
                    </m:r>
                    <m:r>
                      <a:rPr lang="en-AU" sz="28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 and find that the water in A is hotter than the water in B.  Which metal has the higher specific heat ?</a:t>
                </a:r>
                <a:endParaRPr lang="en-AU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51520" y="332656"/>
                <a:ext cx="8640960" cy="2232248"/>
              </a:xfrm>
              <a:blipFill rotWithShape="1">
                <a:blip r:embed="rId9"/>
                <a:stretch>
                  <a:fillRect l="-1410" t="-2459" r="-1410" b="-7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rapezoid 14"/>
          <p:cNvSpPr/>
          <p:nvPr/>
        </p:nvSpPr>
        <p:spPr>
          <a:xfrm flipV="1">
            <a:off x="3059832" y="3284984"/>
            <a:ext cx="864096" cy="864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3289504" y="2796041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rapezoid 17"/>
          <p:cNvSpPr/>
          <p:nvPr/>
        </p:nvSpPr>
        <p:spPr>
          <a:xfrm flipV="1">
            <a:off x="4959336" y="3283519"/>
            <a:ext cx="864096" cy="864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5189008" y="2794576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335699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A</a:t>
            </a:r>
            <a:endParaRPr lang="en-A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2138" y="3348281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B</a:t>
            </a: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5147900"/>
                <a:ext cx="79208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𝑀𝑒𝑡𝑎𝑙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47900"/>
                <a:ext cx="792088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99592" y="458112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Heat energy lost by metal = heat energy gained by water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7824" y="6228020"/>
                <a:ext cx="290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6228020"/>
                <a:ext cx="29040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87" r="-210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52" y="5651956"/>
                <a:ext cx="79208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𝑀𝑒𝑡𝑎𝑙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𝑚𝑒𝑡𝑎𝑙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51956"/>
                <a:ext cx="792088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385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Heat Capacity and Specific Heat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930696"/>
            <a:ext cx="8446898" cy="8106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720960" y="4108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9676" y="980728"/>
                <a:ext cx="8378788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400" dirty="0" smtClean="0"/>
                  <a:t>(a) How much heat does it take to bring a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/>
                      </a:rPr>
                      <m:t>3.5 </m:t>
                    </m:r>
                    <m:r>
                      <a:rPr lang="en-AU" sz="2400" i="1" dirty="0" smtClean="0">
                        <a:latin typeface="Cambria Math"/>
                      </a:rPr>
                      <m:t>𝑘𝑔</m:t>
                    </m:r>
                    <m:r>
                      <a:rPr lang="en-AU" sz="24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AU" sz="2400" dirty="0" smtClean="0"/>
                  <a:t>iron frypan from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20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400" dirty="0" smtClean="0"/>
                  <a:t> to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120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℃</m:t>
                    </m:r>
                    <m:r>
                      <a:rPr lang="en-AU" sz="2400" b="0" i="0" smtClean="0">
                        <a:latin typeface="Cambria Math" panose="02040503050406030204" pitchFamily="18" charset="0"/>
                        <a:ea typeface="Cambria Math"/>
                      </a:rPr>
                      <m:t> ?</m:t>
                    </m:r>
                  </m:oMath>
                </a14:m>
                <a:r>
                  <a:rPr lang="en-AU" sz="2400" dirty="0" smtClean="0"/>
                  <a:t>  (b) If a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2</m:t>
                    </m:r>
                    <m:r>
                      <a:rPr lang="en-AU" sz="2400" b="0" i="1" smtClean="0">
                        <a:latin typeface="Cambria Math"/>
                      </a:rPr>
                      <m:t>𝑘𝑊</m:t>
                    </m:r>
                  </m:oMath>
                </a14:m>
                <a:r>
                  <a:rPr lang="en-AU" sz="2400" dirty="0" smtClean="0"/>
                  <a:t>stovetop heats the pan, how long will this take?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</a:rPr>
                          <m:t>𝑖𝑟𝑜𝑛</m:t>
                        </m:r>
                      </m:sub>
                    </m:sSub>
                    <m:r>
                      <a:rPr lang="en-AU" sz="2400" b="0" i="1" smtClean="0">
                        <a:latin typeface="Cambria Math"/>
                      </a:rPr>
                      <m:t>=447 </m:t>
                    </m:r>
                    <m:r>
                      <a:rPr lang="en-AU" sz="2400" b="0" i="1" smtClean="0">
                        <a:latin typeface="Cambria Math"/>
                      </a:rPr>
                      <m:t>𝐽</m:t>
                    </m:r>
                    <m:r>
                      <a:rPr lang="en-AU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𝑘𝑔</m:t>
                        </m:r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AU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6" y="980728"/>
                <a:ext cx="8378788" cy="1231940"/>
              </a:xfrm>
              <a:prstGeom prst="rect">
                <a:avLst/>
              </a:prstGeom>
              <a:blipFill rotWithShape="0">
                <a:blip r:embed="rId4"/>
                <a:stretch>
                  <a:fillRect l="-1164" t="-3960" r="-1092" b="-79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393" y="5949280"/>
                <a:ext cx="8323368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b="1" dirty="0" smtClean="0">
                    <a:latin typeface="Cambria Math" pitchFamily="18" charset="0"/>
                    <a:ea typeface="Cambria Math" pitchFamily="18" charset="0"/>
                  </a:rPr>
                  <a:t>Specific heat capacity </a:t>
                </a:r>
                <a:r>
                  <a:rPr lang="en-AU" dirty="0" smtClean="0">
                    <a:latin typeface="Cambria Math" pitchFamily="18" charset="0"/>
                    <a:ea typeface="Cambria Math" pitchFamily="18" charset="0"/>
                  </a:rPr>
                  <a:t>determines the heat energy needed to raise the temperature: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/>
                          <a:ea typeface="Cambria Math" pitchFamily="18" charset="0"/>
                        </a:rPr>
                        <m:t>𝑸</m:t>
                      </m:r>
                      <m:r>
                        <a:rPr lang="en-AU" sz="2400" b="1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/>
                          <a:ea typeface="Cambria Math" pitchFamily="18" charset="0"/>
                        </a:rPr>
                        <m:t>𝒎𝒄</m:t>
                      </m:r>
                      <m:r>
                        <a:rPr lang="en-AU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2400" b="1" i="1" smtClean="0"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lang="en-AU" sz="2400" b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3" y="5949280"/>
                <a:ext cx="832336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659" t="-578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636912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400" b="0" dirty="0" smtClean="0">
                    <a:solidFill>
                      <a:srgbClr val="FF0000"/>
                    </a:solidFill>
                  </a:rPr>
                  <a:t>(a)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36912"/>
                <a:ext cx="230425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201" t="-26667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3347700"/>
                <a:ext cx="15741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=3.5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47700"/>
                <a:ext cx="157411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938" r="-6202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94" y="3789040"/>
                <a:ext cx="25931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=447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i="1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94" y="3789040"/>
                <a:ext cx="259314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41" t="-1667" r="-941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94" y="4283804"/>
                <a:ext cx="1642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94" y="4283804"/>
                <a:ext cx="164250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717" r="-4089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8" y="5075892"/>
                <a:ext cx="42823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=3.5×447×100=0.16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𝑀𝐽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75892"/>
                <a:ext cx="428233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22" r="-1280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2636912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400" b="0" dirty="0" smtClean="0">
                    <a:solidFill>
                      <a:srgbClr val="FF0000"/>
                    </a:solidFill>
                  </a:rPr>
                  <a:t>(b)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𝑃𝑜𝑤𝑒𝑟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𝑇𝑖𝑚𝑒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636912"/>
                <a:ext cx="403244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690" t="-26667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54223" y="3212976"/>
                <a:ext cx="324617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23" y="3212976"/>
                <a:ext cx="324617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501" r="-1501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76056" y="4887894"/>
                <a:ext cx="3096344" cy="7463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1.6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=78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887894"/>
                <a:ext cx="3096344" cy="74635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23644" y="3851756"/>
                <a:ext cx="4352812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=0.16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𝑀𝐽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=1.6×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44" y="3851756"/>
                <a:ext cx="4352812" cy="373500"/>
              </a:xfrm>
              <a:prstGeom prst="rect">
                <a:avLst/>
              </a:prstGeom>
              <a:blipFill rotWithShape="0">
                <a:blip r:embed="rId14"/>
                <a:stretch>
                  <a:fillRect l="-1961" t="-1639" r="-1821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7984" y="4283804"/>
                <a:ext cx="41482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83804"/>
                <a:ext cx="4148214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8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6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347172"/>
                <a:ext cx="89289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400" dirty="0" smtClean="0"/>
                  <a:t>(c) The same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/>
                      </a:rPr>
                      <m:t>3.5 </m:t>
                    </m:r>
                    <m:r>
                      <a:rPr lang="en-AU" sz="2400" i="1" dirty="0" smtClean="0">
                        <a:latin typeface="Cambria Math"/>
                      </a:rPr>
                      <m:t>𝑘𝑔</m:t>
                    </m:r>
                    <m:r>
                      <a:rPr lang="en-AU" sz="24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AU" sz="2400" dirty="0" smtClean="0"/>
                  <a:t>iron frypan at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/>
                      </a:rPr>
                      <m:t>1</m:t>
                    </m:r>
                    <m:r>
                      <a:rPr lang="en-AU" sz="2400" b="0" i="1" smtClean="0">
                        <a:latin typeface="Cambria Math"/>
                      </a:rPr>
                      <m:t>20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400" dirty="0" smtClean="0"/>
                  <a:t> is plunged into a sink filled with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/>
                      </a:rPr>
                      <m:t>2 </m:t>
                    </m:r>
                    <m:r>
                      <a:rPr lang="en-AU" sz="2400" i="1" dirty="0" smtClean="0">
                        <a:latin typeface="Cambria Math"/>
                      </a:rPr>
                      <m:t>𝑙𝑖𝑡𝑟𝑒𝑠</m:t>
                    </m:r>
                  </m:oMath>
                </a14:m>
                <a:r>
                  <a:rPr lang="en-AU" sz="2400" dirty="0" smtClean="0"/>
                  <a:t> of water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20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400" dirty="0" smtClean="0"/>
                  <a:t>. What is the equilibrium temperature?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</a:rPr>
                          <m:t>𝑖𝑟𝑜𝑛</m:t>
                        </m:r>
                      </m:sub>
                    </m:sSub>
                    <m:r>
                      <a:rPr lang="en-AU" sz="2400" b="0" i="1" smtClean="0">
                        <a:latin typeface="Cambria Math"/>
                      </a:rPr>
                      <m:t>=447 </m:t>
                    </m:r>
                    <m:r>
                      <a:rPr lang="en-AU" sz="2400" i="1">
                        <a:latin typeface="Cambria Math"/>
                      </a:rPr>
                      <m:t>𝐽</m:t>
                    </m:r>
                    <m:r>
                      <a:rPr lang="en-AU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𝑘𝑔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</a:rPr>
                          <m:t>𝑤𝑎𝑡𝑒𝑟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=</m:t>
                    </m:r>
                    <m:r>
                      <a:rPr lang="en-AU" sz="2400" b="0" i="1" smtClean="0">
                        <a:latin typeface="Cambria Math"/>
                      </a:rPr>
                      <m:t>4184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latin typeface="Cambria Math"/>
                      </a:rPr>
                      <m:t>𝐽</m:t>
                    </m:r>
                    <m:r>
                      <a:rPr lang="en-AU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𝑘𝑔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/>
                  <a:t>)</a:t>
                </a:r>
                <a:endParaRPr lang="en-A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7172"/>
                <a:ext cx="892899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93" t="-4061" r="-1093" b="-10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96944" cy="2832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653136"/>
            <a:ext cx="8496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Heat energy flows until equilibrium is reached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Heat energy lost by frypan = Heat energy gained by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Total heat energy change = 0  </a:t>
            </a:r>
            <a:r>
              <a:rPr lang="en-AU" sz="2400" b="1" dirty="0" smtClean="0"/>
              <a:t>(conservation of energy)</a:t>
            </a:r>
            <a:endParaRPr lang="en-A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8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514370" y="3858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347172"/>
                <a:ext cx="89289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400" dirty="0" smtClean="0"/>
                  <a:t>(c) The same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/>
                      </a:rPr>
                      <m:t>3.5 </m:t>
                    </m:r>
                    <m:r>
                      <a:rPr lang="en-AU" sz="2400" i="1" dirty="0" smtClean="0">
                        <a:latin typeface="Cambria Math"/>
                      </a:rPr>
                      <m:t>𝑘𝑔</m:t>
                    </m:r>
                    <m:r>
                      <a:rPr lang="en-AU" sz="24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AU" sz="2400" dirty="0" smtClean="0"/>
                  <a:t>iron frypan at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/>
                      </a:rPr>
                      <m:t>1</m:t>
                    </m:r>
                    <m:r>
                      <a:rPr lang="en-AU" sz="2400" b="0" i="1" smtClean="0">
                        <a:latin typeface="Cambria Math"/>
                      </a:rPr>
                      <m:t>20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400" dirty="0" smtClean="0"/>
                  <a:t> is plunged into a sink filled with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/>
                      </a:rPr>
                      <m:t>2 </m:t>
                    </m:r>
                    <m:r>
                      <a:rPr lang="en-AU" sz="2400" i="1" dirty="0" smtClean="0">
                        <a:latin typeface="Cambria Math"/>
                      </a:rPr>
                      <m:t>𝑙𝑖𝑡𝑟𝑒𝑠</m:t>
                    </m:r>
                  </m:oMath>
                </a14:m>
                <a:r>
                  <a:rPr lang="en-AU" sz="2400" dirty="0" smtClean="0"/>
                  <a:t> of water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20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400" dirty="0" smtClean="0"/>
                  <a:t>. What is the equilibrium temperature?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</a:rPr>
                          <m:t>𝑖𝑟𝑜𝑛</m:t>
                        </m:r>
                      </m:sub>
                    </m:sSub>
                    <m:r>
                      <a:rPr lang="en-AU" sz="2400" b="0" i="1" smtClean="0">
                        <a:latin typeface="Cambria Math"/>
                      </a:rPr>
                      <m:t>=447 </m:t>
                    </m:r>
                    <m:r>
                      <a:rPr lang="en-AU" sz="2400" i="1">
                        <a:latin typeface="Cambria Math"/>
                      </a:rPr>
                      <m:t>𝐽</m:t>
                    </m:r>
                    <m:r>
                      <a:rPr lang="en-AU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𝑘𝑔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</a:rPr>
                          <m:t>𝑤𝑎𝑡𝑒𝑟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=</m:t>
                    </m:r>
                    <m:r>
                      <a:rPr lang="en-AU" sz="2400" b="0" i="1" smtClean="0">
                        <a:latin typeface="Cambria Math"/>
                      </a:rPr>
                      <m:t>4184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latin typeface="Cambria Math"/>
                      </a:rPr>
                      <m:t>𝐽</m:t>
                    </m:r>
                    <m:r>
                      <a:rPr lang="en-AU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𝑘𝑔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dirty="0" smtClean="0"/>
                  <a:t>)</a:t>
                </a:r>
                <a:endParaRPr lang="en-A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7172"/>
                <a:ext cx="892899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93" t="-4061" r="-1093" b="-10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111714"/>
                <a:ext cx="5215595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/>
                        </a:rPr>
                        <m:t>𝑄</m:t>
                      </m:r>
                      <m:r>
                        <a:rPr lang="en-AU" sz="2000" b="0" i="1" smtClean="0">
                          <a:latin typeface="Cambria Math"/>
                        </a:rPr>
                        <m:t>=</m:t>
                      </m:r>
                      <m:r>
                        <a:rPr lang="en-AU" sz="2000" b="0" i="1" smtClean="0">
                          <a:latin typeface="Cambria Math"/>
                        </a:rPr>
                        <m:t>𝑚𝑐</m:t>
                      </m:r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𝑚𝑐</m:t>
                      </m:r>
                      <m:d>
                        <m:dPr>
                          <m:ctrlPr>
                            <a:rPr lang="en-AU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AU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11714"/>
                <a:ext cx="5215595" cy="837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3021207"/>
                <a:ext cx="4396973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AU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A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AU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21207"/>
                <a:ext cx="4396973" cy="445891"/>
              </a:xfrm>
              <a:prstGeom prst="rect">
                <a:avLst/>
              </a:prstGeom>
              <a:blipFill rotWithShape="0">
                <a:blip r:embed="rId6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3785399"/>
                <a:ext cx="447417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AU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A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A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AU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A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5399"/>
                <a:ext cx="4474174" cy="423770"/>
              </a:xfrm>
              <a:prstGeom prst="rect">
                <a:avLst/>
              </a:prstGeom>
              <a:blipFill rotWithShape="0"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4414813"/>
                <a:ext cx="2833981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  <m:r>
                        <a:rPr lang="en-AU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14813"/>
                <a:ext cx="2833981" cy="7188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5339306"/>
                <a:ext cx="4752840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  <m:r>
                        <a:rPr lang="en-AU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/>
                            </a:rPr>
                            <m:t>3.5</m:t>
                          </m:r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×447×393</m:t>
                          </m:r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AU" sz="2000" b="0" i="1" smtClean="0">
                              <a:latin typeface="Cambria Math"/>
                              <a:ea typeface="Cambria Math"/>
                            </a:rPr>
                            <m:t>2×4184×293</m:t>
                          </m:r>
                        </m:num>
                        <m:den>
                          <m:r>
                            <a:rPr lang="en-AU" sz="2000" i="1">
                              <a:latin typeface="Cambria Math"/>
                            </a:rPr>
                            <m:t>3.5</m:t>
                          </m:r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×447</m:t>
                          </m:r>
                          <m:r>
                            <a:rPr lang="en-AU" sz="2000" i="1">
                              <a:latin typeface="Cambria Math"/>
                            </a:rPr>
                            <m:t>+</m:t>
                          </m:r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2×4184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39306"/>
                <a:ext cx="4752840" cy="6819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6218" y="5419592"/>
                <a:ext cx="2826222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=308.75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=36℃</m:t>
                      </m:r>
                    </m:oMath>
                  </m:oMathPara>
                </a14:m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18" y="5419592"/>
                <a:ext cx="2826222" cy="423770"/>
              </a:xfrm>
              <a:prstGeom prst="rect">
                <a:avLst/>
              </a:prstGeom>
              <a:blipFill rotWithShape="0"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352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Heat Transfer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930696"/>
            <a:ext cx="8446898" cy="8106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949280"/>
            <a:ext cx="83233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AU" sz="2000" b="1" dirty="0">
                <a:latin typeface="Cambria Math" pitchFamily="18" charset="0"/>
                <a:ea typeface="Cambria Math" pitchFamily="18" charset="0"/>
              </a:rPr>
              <a:t>Usually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 for a given situation </a:t>
            </a:r>
            <a:r>
              <a:rPr lang="en-AU" sz="2000" b="1" dirty="0">
                <a:latin typeface="Cambria Math" pitchFamily="18" charset="0"/>
                <a:ea typeface="Cambria Math" pitchFamily="18" charset="0"/>
              </a:rPr>
              <a:t>one mechanism will dominate 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however in some cases all three need to be considered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simultaneously.</a:t>
            </a:r>
            <a:endParaRPr lang="en-AU" sz="20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043" y="4197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171897" y="2395447"/>
            <a:ext cx="2552700" cy="3068637"/>
            <a:chOff x="203200" y="2751627"/>
            <a:chExt cx="2552700" cy="3068723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5925" y="5235575"/>
              <a:ext cx="19960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sz="3200" b="1" dirty="0">
                  <a:latin typeface="Arial Narrow" pitchFamily="34" charset="0"/>
                </a:rPr>
                <a:t>conduction</a:t>
              </a:r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17"/>
            <a:stretch>
              <a:fillRect/>
            </a:stretch>
          </p:blipFill>
          <p:spPr bwMode="auto">
            <a:xfrm>
              <a:off x="203200" y="2751627"/>
              <a:ext cx="2552700" cy="229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473897" y="2385922"/>
            <a:ext cx="1970088" cy="3078162"/>
            <a:chOff x="3505200" y="2742024"/>
            <a:chExt cx="1970488" cy="3078326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514895" y="5235575"/>
              <a:ext cx="196079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sz="3200" b="1">
                  <a:latin typeface="Arial Narrow" pitchFamily="34" charset="0"/>
                </a:rPr>
                <a:t>convection</a:t>
              </a: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742024"/>
              <a:ext cx="1955800" cy="229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6178997" y="2641509"/>
            <a:ext cx="2508250" cy="2822575"/>
            <a:chOff x="6210300" y="2997200"/>
            <a:chExt cx="2508584" cy="2823150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578600" y="5235575"/>
              <a:ext cx="16049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sz="3200" b="1">
                  <a:latin typeface="Arial Narrow" pitchFamily="34" charset="0"/>
                </a:rPr>
                <a:t>radiation</a:t>
              </a:r>
            </a:p>
          </p:txBody>
        </p:sp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2997200"/>
              <a:ext cx="2508584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67544" y="1196752"/>
            <a:ext cx="8323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How is heat energy transferred from one place to another?</a:t>
            </a:r>
            <a:endParaRPr lang="en-A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2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5725" y="4325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21506" name="Picture 2" descr="http://t3.gstatic.com/images?q=tbn:ANd9GcQv1MeEmgzB9JlDmv_FJxvgSKz-M63SqBeqwNKkDVYdESiVjq8b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" y="2636912"/>
            <a:ext cx="4485212" cy="31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844" y="1404065"/>
            <a:ext cx="832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Heat transfer by </a:t>
            </a:r>
            <a:r>
              <a:rPr lang="en-AU" sz="3200" b="1" dirty="0" smtClean="0"/>
              <a:t>direct molecular contact</a:t>
            </a:r>
            <a:endParaRPr lang="en-AU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5725" y="4325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263468" cy="3988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844" y="1404065"/>
            <a:ext cx="832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Heat transfer by </a:t>
            </a:r>
            <a:r>
              <a:rPr lang="en-AU" sz="3200" b="1" dirty="0" smtClean="0"/>
              <a:t>direct molecular contact</a:t>
            </a:r>
            <a:endParaRPr lang="en-AU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373216"/>
            <a:ext cx="844689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417929"/>
            <a:ext cx="832336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A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Heat flow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is the rate of heat transfer by conduction.  The larger the </a:t>
            </a:r>
            <a:r>
              <a:rPr lang="en-A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area</a:t>
            </a:r>
            <a:r>
              <a:rPr lang="en-AU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the greater the heat flow.  The higher the </a:t>
            </a:r>
            <a:r>
              <a:rPr lang="en-A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thermal conductivity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the greater the heat flow.  Heat flow is driven by a </a:t>
            </a:r>
            <a:r>
              <a:rPr lang="en-AU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A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emperature gradient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, so the larger the temperature difference the greater the heat flow.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8346" y="1558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81143"/>
              </p:ext>
            </p:extLst>
          </p:nvPr>
        </p:nvGraphicFramePr>
        <p:xfrm>
          <a:off x="1812925" y="1845320"/>
          <a:ext cx="2368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5" imgW="1079032" imgH="393529" progId="Equation.3">
                  <p:embed/>
                </p:oleObj>
              </mc:Choice>
              <mc:Fallback>
                <p:oleObj name="Equation" r:id="rId5" imgW="1079032" imgH="393529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1845320"/>
                        <a:ext cx="2368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65470"/>
              </p:ext>
            </p:extLst>
          </p:nvPr>
        </p:nvGraphicFramePr>
        <p:xfrm>
          <a:off x="1853803" y="3516610"/>
          <a:ext cx="1727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" name="Equation" r:id="rId7" imgW="787400" imgH="355600" progId="Equation.3">
                  <p:embed/>
                </p:oleObj>
              </mc:Choice>
              <mc:Fallback>
                <p:oleObj name="Equation" r:id="rId7" imgW="787400" imgH="35560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803" y="3516610"/>
                        <a:ext cx="17272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3857" r="4199"/>
          <a:stretch>
            <a:fillRect/>
          </a:stretch>
        </p:blipFill>
        <p:spPr bwMode="auto">
          <a:xfrm>
            <a:off x="5543947" y="1607475"/>
            <a:ext cx="3276525" cy="369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2176" y="2636912"/>
            <a:ext cx="2184102" cy="1232123"/>
            <a:chOff x="422176" y="2276872"/>
            <a:chExt cx="2184102" cy="1232123"/>
          </a:xfrm>
        </p:grpSpPr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2241104" y="2708920"/>
              <a:ext cx="365174" cy="800075"/>
            </a:xfrm>
            <a:prstGeom prst="lin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AU">
                <a:latin typeface="Arial Narrow" pitchFamily="34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22176" y="2276872"/>
              <a:ext cx="2133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i="1" dirty="0">
                  <a:solidFill>
                    <a:srgbClr val="0070C0"/>
                  </a:solidFill>
                  <a:latin typeface="Arial Narrow" pitchFamily="34" charset="0"/>
                </a:rPr>
                <a:t>heat flows from high T to low 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8303" y="3567410"/>
            <a:ext cx="2387022" cy="830997"/>
            <a:chOff x="3568303" y="3207370"/>
            <a:chExt cx="2387022" cy="830997"/>
          </a:xfrm>
        </p:grpSpPr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H="1">
              <a:off x="3568303" y="3486770"/>
              <a:ext cx="711200" cy="127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4406503" y="3207370"/>
              <a:ext cx="15488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i="1">
                  <a:solidFill>
                    <a:srgbClr val="CC0000"/>
                  </a:solidFill>
                  <a:latin typeface="Arial Narrow" pitchFamily="34" charset="0"/>
                </a:rPr>
                <a:t>temperature</a:t>
              </a:r>
            </a:p>
            <a:p>
              <a:r>
                <a:rPr lang="en-AU" i="1">
                  <a:solidFill>
                    <a:srgbClr val="CC0000"/>
                  </a:solidFill>
                  <a:latin typeface="Arial Narrow" pitchFamily="34" charset="0"/>
                </a:rPr>
                <a:t>gradient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5203" y="4044774"/>
            <a:ext cx="3515706" cy="1256434"/>
            <a:chOff x="355203" y="3684734"/>
            <a:chExt cx="3515706" cy="1256434"/>
          </a:xfrm>
        </p:grpSpPr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355203" y="4479503"/>
              <a:ext cx="35157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i="1" dirty="0">
                  <a:solidFill>
                    <a:srgbClr val="008040"/>
                  </a:solidFill>
                  <a:latin typeface="Arial Narrow" pitchFamily="34" charset="0"/>
                </a:rPr>
                <a:t>thermal conductivity (</a:t>
              </a:r>
              <a:r>
                <a:rPr lang="en-AU" i="1" dirty="0" smtClean="0">
                  <a:solidFill>
                    <a:srgbClr val="008040"/>
                  </a:solidFill>
                  <a:latin typeface="Arial Narrow" pitchFamily="34" charset="0"/>
                </a:rPr>
                <a:t>W/m </a:t>
              </a:r>
              <a:r>
                <a:rPr lang="en-AU" i="1" dirty="0">
                  <a:solidFill>
                    <a:srgbClr val="008040"/>
                  </a:solidFill>
                  <a:latin typeface="Arial Narrow" pitchFamily="34" charset="0"/>
                </a:rPr>
                <a:t>˚C)</a:t>
              </a: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V="1">
              <a:off x="2357967" y="3684734"/>
              <a:ext cx="346918" cy="818108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AU">
                <a:latin typeface="Arial Narrow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7544" y="1124744"/>
            <a:ext cx="832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Heat flow rate (H) increases with </a:t>
            </a:r>
            <a:r>
              <a:rPr lang="en-AU" sz="2400" b="1" dirty="0" smtClean="0"/>
              <a:t>area</a:t>
            </a:r>
            <a:r>
              <a:rPr lang="en-AU" sz="2400" dirty="0" smtClean="0"/>
              <a:t> and </a:t>
            </a:r>
            <a:r>
              <a:rPr lang="en-AU" sz="2400" b="1" dirty="0" smtClean="0"/>
              <a:t>temperature drop</a:t>
            </a:r>
            <a:endParaRPr lang="en-AU" sz="24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128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2" y="2420888"/>
            <a:ext cx="7578172" cy="42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1196752"/>
            <a:ext cx="8446898" cy="8106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1215336"/>
                <a:ext cx="8323368" cy="734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000" b="1" dirty="0" smtClean="0">
                    <a:latin typeface="Cambria Math" pitchFamily="18" charset="0"/>
                    <a:ea typeface="Cambria Math" pitchFamily="18" charset="0"/>
                  </a:rPr>
                  <a:t>Conduction </a:t>
                </a:r>
                <a:r>
                  <a:rPr lang="en-AU" sz="2000" dirty="0" smtClean="0">
                    <a:latin typeface="Cambria Math" pitchFamily="18" charset="0"/>
                    <a:ea typeface="Cambria Math" pitchFamily="18" charset="0"/>
                  </a:rPr>
                  <a:t>is heat transfer through </a:t>
                </a:r>
                <a:r>
                  <a:rPr lang="en-AU" sz="2000" b="1" dirty="0" smtClean="0">
                    <a:latin typeface="Cambria Math" pitchFamily="18" charset="0"/>
                    <a:ea typeface="Cambria Math" pitchFamily="18" charset="0"/>
                  </a:rPr>
                  <a:t>direct physical contact</a:t>
                </a:r>
                <a:r>
                  <a:rPr lang="en-AU" sz="2000" dirty="0" smtClean="0">
                    <a:latin typeface="Cambria Math" pitchFamily="18" charset="0"/>
                    <a:ea typeface="Cambria Math" pitchFamily="18" charset="0"/>
                  </a:rPr>
                  <a:t>.  Materials are quantified by their </a:t>
                </a:r>
                <a:r>
                  <a:rPr lang="en-AU" sz="2000" b="1" dirty="0" smtClean="0">
                    <a:latin typeface="Cambria Math" pitchFamily="18" charset="0"/>
                    <a:ea typeface="Cambria Math" pitchFamily="18" charset="0"/>
                  </a:rPr>
                  <a:t>thermal conductivity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en-AU" sz="2000" b="0" i="1" smtClean="0">
                        <a:latin typeface="Cambria Math"/>
                        <a:ea typeface="Cambria Math" pitchFamily="18" charset="0"/>
                      </a:rPr>
                      <m:t> (</m:t>
                    </m:r>
                    <m:r>
                      <a:rPr lang="en-AU" sz="2000" b="0" i="1" smtClean="0">
                        <a:latin typeface="Cambria Math"/>
                        <a:ea typeface="Cambria Math" pitchFamily="18" charset="0"/>
                      </a:rPr>
                      <m:t>𝑊</m:t>
                    </m:r>
                    <m:r>
                      <a:rPr lang="en-AU" sz="20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sSup>
                      <m:sSupPr>
                        <m:ctrlPr>
                          <a:rPr lang="en-AU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/>
                            <a:ea typeface="Cambria Math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000" b="0" i="1" smtClean="0">
                            <a:latin typeface="Cambria Math"/>
                            <a:ea typeface="Cambria Math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/>
                            <a:ea typeface="Cambria Math" pitchFamily="18" charset="0"/>
                          </a:rPr>
                          <m:t>𝐾</m:t>
                        </m:r>
                      </m:e>
                      <m:sup>
                        <m:r>
                          <a:rPr lang="en-AU" sz="2000" b="0" i="1" smtClean="0">
                            <a:latin typeface="Cambria Math"/>
                            <a:ea typeface="Cambria Math" pitchFamily="18" charset="0"/>
                          </a:rPr>
                          <m:t>−1</m:t>
                        </m:r>
                      </m:sup>
                    </m:sSup>
                    <m:r>
                      <a:rPr lang="en-AU" sz="2000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AU" sz="20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15336"/>
                <a:ext cx="8323368" cy="734240"/>
              </a:xfrm>
              <a:prstGeom prst="rect">
                <a:avLst/>
              </a:prstGeom>
              <a:blipFill rotWithShape="0">
                <a:blip r:embed="rId5"/>
                <a:stretch>
                  <a:fillRect l="-733" t="-4132" r="-806" b="-9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17689" y="2103239"/>
            <a:ext cx="840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Values given in Table 16.2 of the textbook (page 308 of 3</a:t>
            </a:r>
            <a:r>
              <a:rPr lang="en-AU" sz="2400" baseline="30000" dirty="0" smtClean="0"/>
              <a:t>rd</a:t>
            </a:r>
            <a:r>
              <a:rPr lang="en-AU" sz="2400" dirty="0" smtClean="0"/>
              <a:t> ed.)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5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7790693"/>
              </p:ext>
            </p:extLst>
          </p:nvPr>
        </p:nvGraphicFramePr>
        <p:xfrm>
          <a:off x="4997450" y="1844675"/>
          <a:ext cx="4841875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" name="Chart" r:id="rId7" imgW="5762863" imgH="5143500" progId="MSGraph.Chart.8">
                  <p:embed followColorScheme="full"/>
                </p:oleObj>
              </mc:Choice>
              <mc:Fallback>
                <p:oleObj name="Chart" r:id="rId7" imgW="5762863" imgH="5143500" progId="MSGraph.Chart.8">
                  <p:embed followColorScheme="full"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844675"/>
                        <a:ext cx="4841875" cy="431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266070" y="-171400"/>
                <a:ext cx="8698418" cy="239456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2800" dirty="0" smtClean="0"/>
                  <a:t>A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1 </m:t>
                    </m:r>
                    <m:r>
                      <a:rPr lang="en-AU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AU" sz="2800" dirty="0" smtClean="0"/>
                  <a:t> rod of gold  is connected to a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1 </m:t>
                    </m:r>
                    <m:r>
                      <a:rPr lang="en-AU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AU" sz="2800" dirty="0" smtClean="0"/>
                  <a:t> rod of silver.  The gold end is placed in boiling water and the silver end is placed in ice water.  Where is it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50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 ? 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66070" y="-171400"/>
                <a:ext cx="8698418" cy="2394564"/>
              </a:xfrm>
              <a:blipFill rotWithShape="1">
                <a:blip r:embed="rId9"/>
                <a:stretch>
                  <a:fillRect l="-1472" r="-14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0294" y="2636912"/>
            <a:ext cx="5137770" cy="2664296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1800"/>
              </a:spcBef>
              <a:buFont typeface="Arial" pitchFamily="34" charset="0"/>
              <a:buAutoNum type="arabicPeriod"/>
            </a:pPr>
            <a:r>
              <a:rPr lang="en-AU" sz="2800" b="1" dirty="0" smtClean="0">
                <a:solidFill>
                  <a:srgbClr val="FF0000"/>
                </a:solidFill>
              </a:rPr>
              <a:t>At the midpoint</a:t>
            </a:r>
          </a:p>
          <a:p>
            <a:pPr marL="514350" indent="-514350" algn="just">
              <a:spcBef>
                <a:spcPts val="1800"/>
              </a:spcBef>
              <a:buFont typeface="Arial" pitchFamily="34" charset="0"/>
              <a:buAutoNum type="arabicPeriod"/>
            </a:pPr>
            <a:r>
              <a:rPr lang="en-AU" sz="2800" b="1" dirty="0" smtClean="0">
                <a:solidFill>
                  <a:srgbClr val="FF0000"/>
                </a:solidFill>
              </a:rPr>
              <a:t>Near the midpoint but closer to the gold end</a:t>
            </a:r>
            <a:endParaRPr lang="en-AU" sz="2800" b="1" dirty="0">
              <a:solidFill>
                <a:srgbClr val="FF0000"/>
              </a:solidFill>
            </a:endParaRPr>
          </a:p>
          <a:p>
            <a:pPr marL="514350" indent="-514350" algn="just">
              <a:spcBef>
                <a:spcPts val="1800"/>
              </a:spcBef>
              <a:buFont typeface="Arial" pitchFamily="34" charset="0"/>
              <a:buAutoNum type="arabicPeriod"/>
            </a:pPr>
            <a:r>
              <a:rPr lang="en-AU" sz="2800" b="1" dirty="0">
                <a:solidFill>
                  <a:srgbClr val="FF0000"/>
                </a:solidFill>
              </a:rPr>
              <a:t>Near the midpoint but closer to the </a:t>
            </a:r>
            <a:r>
              <a:rPr lang="en-AU" sz="2800" b="1" dirty="0" smtClean="0">
                <a:solidFill>
                  <a:srgbClr val="FF0000"/>
                </a:solidFill>
              </a:rPr>
              <a:t>silver end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51520" y="5877272"/>
            <a:ext cx="8446898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323528" y="6125234"/>
            <a:ext cx="83233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A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Heat flow</a:t>
            </a:r>
            <a:endParaRPr lang="en-AU" sz="2000" dirty="0" smtClean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12722"/>
              </p:ext>
            </p:extLst>
          </p:nvPr>
        </p:nvGraphicFramePr>
        <p:xfrm>
          <a:off x="1768598" y="5947371"/>
          <a:ext cx="1727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" name="Equation" r:id="rId10" imgW="787400" imgH="355600" progId="Equation.3">
                  <p:embed/>
                </p:oleObj>
              </mc:Choice>
              <mc:Fallback>
                <p:oleObj name="Equation" r:id="rId10" imgW="787400" imgH="3556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598" y="5947371"/>
                        <a:ext cx="17272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051720" y="1844824"/>
            <a:ext cx="2520280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/>
          <p:cNvSpPr/>
          <p:nvPr/>
        </p:nvSpPr>
        <p:spPr>
          <a:xfrm>
            <a:off x="4579441" y="1844824"/>
            <a:ext cx="25202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38687" y="5877272"/>
                <a:ext cx="35369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𝐺𝑜𝑙𝑑</m:t>
                          </m:r>
                        </m:sub>
                      </m:sSub>
                      <m:r>
                        <a:rPr lang="en-AU" sz="2400" b="0" i="1" smtClean="0">
                          <a:latin typeface="Cambria Math"/>
                        </a:rPr>
                        <m:t>=310 </m:t>
                      </m:r>
                      <m:r>
                        <a:rPr lang="en-AU" sz="2400" b="0" i="1" smtClean="0">
                          <a:latin typeface="Cambria Math"/>
                        </a:rPr>
                        <m:t>𝑊</m:t>
                      </m:r>
                      <m:r>
                        <a:rPr lang="en-AU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𝑆𝑖𝑙𝑣𝑒𝑟</m:t>
                          </m:r>
                        </m:sub>
                      </m:sSub>
                      <m:r>
                        <a:rPr lang="en-AU" sz="2400" i="1">
                          <a:latin typeface="Cambria Math"/>
                        </a:rPr>
                        <m:t>=</m:t>
                      </m:r>
                      <m:r>
                        <a:rPr lang="en-AU" sz="2400" b="0" i="1" smtClean="0">
                          <a:latin typeface="Cambria Math"/>
                        </a:rPr>
                        <m:t>418</m:t>
                      </m:r>
                      <m:r>
                        <a:rPr lang="en-AU" sz="2400" i="1">
                          <a:latin typeface="Cambria Math"/>
                        </a:rPr>
                        <m:t> </m:t>
                      </m:r>
                      <m:r>
                        <a:rPr lang="en-AU" sz="2400" i="1">
                          <a:latin typeface="Cambria Math"/>
                        </a:rPr>
                        <m:t>𝑊</m:t>
                      </m:r>
                      <m:r>
                        <a:rPr lang="en-AU" sz="24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87" y="5877272"/>
                <a:ext cx="3536994" cy="830997"/>
              </a:xfrm>
              <a:prstGeom prst="rect">
                <a:avLst/>
              </a:prstGeom>
              <a:blipFill rotWithShape="0">
                <a:blip r:embed="rId1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6988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Temperature and Heat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55576" y="112474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Difference in </a:t>
            </a:r>
            <a:r>
              <a:rPr lang="en-AU" sz="2400" b="1" dirty="0" smtClean="0"/>
              <a:t>temperature</a:t>
            </a:r>
            <a:r>
              <a:rPr lang="en-AU" sz="2400" dirty="0" smtClean="0"/>
              <a:t> causes </a:t>
            </a:r>
            <a:r>
              <a:rPr lang="en-AU" sz="2400" b="1" dirty="0" smtClean="0"/>
              <a:t>heat energy </a:t>
            </a:r>
            <a:r>
              <a:rPr lang="en-AU" sz="2400" dirty="0" smtClean="0"/>
              <a:t>to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Measuring temperature with </a:t>
            </a:r>
            <a:r>
              <a:rPr lang="en-AU" sz="2400" b="1" dirty="0" smtClean="0"/>
              <a:t>thermometers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Heat capacity </a:t>
            </a:r>
            <a:r>
              <a:rPr lang="en-AU" sz="2400" dirty="0" smtClean="0"/>
              <a:t>of a material determines temperature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Heat transfer by </a:t>
            </a:r>
            <a:r>
              <a:rPr lang="en-AU" sz="2400" b="1" dirty="0" smtClean="0"/>
              <a:t>conduction</a:t>
            </a:r>
            <a:r>
              <a:rPr lang="en-AU" sz="2400" dirty="0" smtClean="0"/>
              <a:t>, </a:t>
            </a:r>
            <a:r>
              <a:rPr lang="en-AU" sz="2400" b="1" dirty="0" smtClean="0"/>
              <a:t>convection</a:t>
            </a:r>
            <a:r>
              <a:rPr lang="en-AU" sz="2400" dirty="0" smtClean="0"/>
              <a:t> and </a:t>
            </a:r>
            <a:r>
              <a:rPr lang="en-AU" sz="2400" b="1" dirty="0" smtClean="0"/>
              <a:t>radiation</a:t>
            </a:r>
            <a:endParaRPr lang="en-AU" sz="2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6" y="4160694"/>
            <a:ext cx="4000304" cy="25086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60694"/>
            <a:ext cx="3456384" cy="2508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1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266070" y="-171400"/>
                <a:ext cx="8698418" cy="239456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2800" dirty="0" smtClean="0"/>
                  <a:t>A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1 </m:t>
                    </m:r>
                    <m:r>
                      <a:rPr lang="en-AU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AU" sz="2800" dirty="0" smtClean="0"/>
                  <a:t> rod of gold  is connected to a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1 </m:t>
                    </m:r>
                    <m:r>
                      <a:rPr lang="en-AU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AU" sz="2800" dirty="0" smtClean="0"/>
                  <a:t> rod of silver.  The gold end is placed in boiling water and the silver end is placed in ice water.  Where is it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50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 ? 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66070" y="-171400"/>
                <a:ext cx="8698418" cy="2394564"/>
              </a:xfrm>
              <a:blipFill rotWithShape="1">
                <a:blip r:embed="rId9"/>
                <a:stretch>
                  <a:fillRect l="-1472" r="-14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ounded Rectangle 27"/>
          <p:cNvSpPr/>
          <p:nvPr/>
        </p:nvSpPr>
        <p:spPr>
          <a:xfrm>
            <a:off x="251520" y="5877272"/>
            <a:ext cx="8446898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323528" y="6125234"/>
            <a:ext cx="83233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AU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Heat flow</a:t>
            </a:r>
            <a:endParaRPr lang="en-AU" sz="2000" dirty="0" smtClean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12722"/>
              </p:ext>
            </p:extLst>
          </p:nvPr>
        </p:nvGraphicFramePr>
        <p:xfrm>
          <a:off x="1768598" y="5947371"/>
          <a:ext cx="1727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10" imgW="787400" imgH="355600" progId="Equation.3">
                  <p:embed/>
                </p:oleObj>
              </mc:Choice>
              <mc:Fallback>
                <p:oleObj name="Equation" r:id="rId10" imgW="787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598" y="5947371"/>
                        <a:ext cx="17272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051720" y="1844824"/>
            <a:ext cx="2520280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/>
          <p:cNvSpPr/>
          <p:nvPr/>
        </p:nvSpPr>
        <p:spPr>
          <a:xfrm>
            <a:off x="4579441" y="1844824"/>
            <a:ext cx="252028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38687" y="5877272"/>
                <a:ext cx="35369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𝐺𝑜𝑙𝑑</m:t>
                          </m:r>
                        </m:sub>
                      </m:sSub>
                      <m:r>
                        <a:rPr lang="en-AU" sz="2400" b="0" i="1" smtClean="0">
                          <a:latin typeface="Cambria Math"/>
                        </a:rPr>
                        <m:t>=310 </m:t>
                      </m:r>
                      <m:r>
                        <a:rPr lang="en-AU" sz="2400" b="0" i="1" smtClean="0">
                          <a:latin typeface="Cambria Math"/>
                        </a:rPr>
                        <m:t>𝑊</m:t>
                      </m:r>
                      <m:r>
                        <a:rPr lang="en-AU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AU" sz="24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𝑖𝑙𝑣𝑒𝑟</m:t>
                          </m:r>
                        </m:sub>
                      </m:sSub>
                      <m:r>
                        <a:rPr lang="en-AU" sz="2400" i="1">
                          <a:latin typeface="Cambria Math"/>
                        </a:rPr>
                        <m:t>=</m:t>
                      </m:r>
                      <m:r>
                        <a:rPr lang="en-AU" sz="2400" b="0" i="1" smtClean="0">
                          <a:latin typeface="Cambria Math"/>
                        </a:rPr>
                        <m:t>418</m:t>
                      </m:r>
                      <m:r>
                        <a:rPr lang="en-AU" sz="2400" i="1">
                          <a:latin typeface="Cambria Math"/>
                        </a:rPr>
                        <m:t> </m:t>
                      </m:r>
                      <m:r>
                        <a:rPr lang="en-AU" sz="2400" i="1">
                          <a:latin typeface="Cambria Math"/>
                        </a:rPr>
                        <m:t>𝑊</m:t>
                      </m:r>
                      <m:r>
                        <a:rPr lang="en-AU" sz="24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87" y="5877272"/>
                <a:ext cx="3536994" cy="830997"/>
              </a:xfrm>
              <a:prstGeom prst="rect">
                <a:avLst/>
              </a:prstGeom>
              <a:blipFill rotWithShape="0">
                <a:blip r:embed="rId1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2924944"/>
            <a:ext cx="837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Heat energy is flowing from the boiling water to the ice at a rate H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543399"/>
            <a:ext cx="836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Larger conductivity k implies smaller temperature gradient </a:t>
            </a:r>
            <a:r>
              <a:rPr lang="en-AU" sz="2400" dirty="0" err="1" smtClean="0">
                <a:solidFill>
                  <a:srgbClr val="FF0000"/>
                </a:solidFill>
              </a:rPr>
              <a:t>dT</a:t>
            </a:r>
            <a:r>
              <a:rPr lang="en-AU" sz="2400" dirty="0" smtClean="0">
                <a:solidFill>
                  <a:srgbClr val="FF0000"/>
                </a:solidFill>
              </a:rPr>
              <a:t>/dx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38" y="4191471"/>
            <a:ext cx="836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Temperature drop is smaller over the silver than the gold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4839543"/>
            <a:ext cx="836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Temperature passes 50 degrees in the gold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465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Convection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62844" y="1404065"/>
            <a:ext cx="832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Heat transfer by </a:t>
            </a:r>
            <a:r>
              <a:rPr lang="en-AU" sz="3200" b="1" dirty="0" smtClean="0"/>
              <a:t>bulk motion of a fluid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0557"/>
            <a:ext cx="4275732" cy="2772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51293"/>
            <a:ext cx="3816999" cy="3816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0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Convection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5805264"/>
            <a:ext cx="884599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39800"/>
            <a:ext cx="38004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036638"/>
            <a:ext cx="3429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292100" y="3924300"/>
            <a:ext cx="386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A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Natural convection </a:t>
            </a:r>
            <a:r>
              <a:rPr lang="en-AU" dirty="0">
                <a:latin typeface="Cambria Math" pitchFamily="18" charset="0"/>
                <a:ea typeface="Cambria Math" pitchFamily="18" charset="0"/>
              </a:rPr>
              <a:t>relies on the buoyancy effect alone to move the fluid.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3924300"/>
            <a:ext cx="41471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A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Forced convection </a:t>
            </a:r>
            <a:r>
              <a:rPr lang="en-AU" dirty="0">
                <a:latin typeface="Cambria Math" pitchFamily="18" charset="0"/>
                <a:ea typeface="Cambria Math" pitchFamily="18" charset="0"/>
              </a:rPr>
              <a:t>drastically increases the fluid movement by using a fan or pump.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4408" y="5904568"/>
            <a:ext cx="8668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AU" sz="2000" dirty="0">
                <a:latin typeface="Cambria Math" pitchFamily="18" charset="0"/>
                <a:ea typeface="Cambria Math" pitchFamily="18" charset="0"/>
              </a:rPr>
              <a:t>Calculations for convection are </a:t>
            </a:r>
            <a:r>
              <a:rPr lang="en-AU" sz="2000" b="1" dirty="0">
                <a:latin typeface="Cambria Math" pitchFamily="18" charset="0"/>
                <a:ea typeface="Cambria Math" pitchFamily="18" charset="0"/>
              </a:rPr>
              <a:t>extremely complicated 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due to fluid dynamics and remains one of the important unsolved problems in science.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6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adiation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62844" y="1404065"/>
            <a:ext cx="832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Heat transfer by </a:t>
            </a:r>
            <a:r>
              <a:rPr lang="en-AU" sz="3200" b="1" dirty="0" smtClean="0"/>
              <a:t>electromagnetic radiation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18208"/>
            <a:ext cx="3940426" cy="2466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18209"/>
            <a:ext cx="4819650" cy="2466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5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5891" b="4880"/>
          <a:stretch>
            <a:fillRect/>
          </a:stretch>
        </p:blipFill>
        <p:spPr bwMode="auto">
          <a:xfrm>
            <a:off x="0" y="1772816"/>
            <a:ext cx="9108540" cy="484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adiation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17689" y="1196752"/>
            <a:ext cx="840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FF0000"/>
                </a:solidFill>
              </a:rPr>
              <a:t>Electromagnetic radiation?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4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adiation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488832" cy="561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adiation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17689" y="1418000"/>
            <a:ext cx="8042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Emissivity</a:t>
            </a:r>
            <a:r>
              <a:rPr lang="en-AU" sz="2400" dirty="0" smtClean="0"/>
              <a:t> usually assumed to be e=1 in our problems – sometimes called “black body emission”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Objects also </a:t>
            </a:r>
            <a:r>
              <a:rPr lang="en-AU" sz="2400" b="1" dirty="0" smtClean="0"/>
              <a:t>absorb energy </a:t>
            </a:r>
            <a:r>
              <a:rPr lang="en-AU" sz="2400" dirty="0" smtClean="0"/>
              <a:t>from surroundings at a rate given by the same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67744" y="2492896"/>
                <a:ext cx="4104456" cy="5649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𝑒𝑚𝑖𝑡𝑡𝑒𝑑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𝑏𝑜𝑑𝑦</m:t>
                          </m:r>
                        </m:sub>
                        <m:sup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492896"/>
                <a:ext cx="4104456" cy="5649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4232189"/>
                <a:ext cx="4680520" cy="517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𝑎𝑏𝑠𝑜𝑟𝑏𝑒𝑑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𝑎𝑚𝑏𝑖𝑒𝑛𝑡</m:t>
                          </m:r>
                        </m:sub>
                        <m:sup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32189"/>
                <a:ext cx="4680520" cy="5171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9632" y="5445224"/>
                <a:ext cx="663111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=5.67×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𝑎𝑟𝑒𝑎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𝑡𝑒𝑚𝑝𝑒𝑟𝑎𝑡𝑢𝑟𝑒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45224"/>
                <a:ext cx="6631111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644" b="-148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3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Radiation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985952"/>
            <a:ext cx="9041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dirty="0" smtClean="0"/>
              <a:t>The Sun radiates energy at the rate P = 3.9 x 10</a:t>
            </a:r>
            <a:r>
              <a:rPr lang="en-AU" sz="2400" baseline="30000" dirty="0" smtClean="0"/>
              <a:t>26</a:t>
            </a:r>
            <a:r>
              <a:rPr lang="en-AU" sz="2400" dirty="0" smtClean="0"/>
              <a:t> W, and its radius is R = 7 x 10</a:t>
            </a:r>
            <a:r>
              <a:rPr lang="en-AU" sz="2400" baseline="30000" dirty="0" smtClean="0"/>
              <a:t>8</a:t>
            </a:r>
            <a:r>
              <a:rPr lang="en-AU" sz="2400" dirty="0" smtClean="0"/>
              <a:t> m.  Assuming the Sun is a perfect emitter (e=1), what is its surface temperature?</a:t>
            </a:r>
            <a:endParaRPr lang="en-AU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41465"/>
            <a:ext cx="3096344" cy="280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36927" y="2504509"/>
                <a:ext cx="21314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27" y="2504509"/>
                <a:ext cx="213141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0112" y="3212976"/>
                <a:ext cx="20140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12976"/>
                <a:ext cx="201407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2080" y="3933056"/>
                <a:ext cx="28113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4</m:t>
                      </m:r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A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933056"/>
                <a:ext cx="281134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6" y="4941168"/>
                <a:ext cx="622664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</m:t>
                          </m:r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3.9</m:t>
                          </m:r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5.67</m:t>
                          </m:r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(7×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941168"/>
                <a:ext cx="6226641" cy="8066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6084004"/>
                <a:ext cx="19732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=5800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6084004"/>
                <a:ext cx="197323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858" r="-3096" b="-81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5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Thermal Energy Balance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5805264"/>
            <a:ext cx="884599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4408" y="5889466"/>
            <a:ext cx="8452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AU" b="1" dirty="0" smtClean="0">
                <a:latin typeface="Cambria Math" pitchFamily="18" charset="0"/>
                <a:ea typeface="Cambria Math" pitchFamily="18" charset="0"/>
              </a:rPr>
              <a:t>Thermal Energy Balance </a:t>
            </a:r>
            <a:r>
              <a:rPr lang="en-AU" dirty="0" smtClean="0">
                <a:latin typeface="Cambria Math" pitchFamily="18" charset="0"/>
                <a:ea typeface="Cambria Math" pitchFamily="18" charset="0"/>
              </a:rPr>
              <a:t>is where the heat gains are equal to the heat losses and the system stays in equilibrium.</a:t>
            </a:r>
            <a:endParaRPr lang="en-AU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985952"/>
                <a:ext cx="90415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400" dirty="0" smtClean="0"/>
                  <a:t>A poorly insulated water heater loses heat by conduction at the rate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120 </m:t>
                    </m:r>
                    <m:r>
                      <a:rPr lang="en-AU" sz="24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AU" sz="2400" dirty="0" smtClean="0"/>
                  <a:t> for each degree Celsius difference between the water and its surroundings.  It’s electrically heated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2.5 </m:t>
                    </m:r>
                    <m:r>
                      <a:rPr lang="en-AU" sz="2400" b="0" i="1" smtClean="0">
                        <a:latin typeface="Cambria Math"/>
                      </a:rPr>
                      <m:t>𝑘𝑊</m:t>
                    </m:r>
                  </m:oMath>
                </a14:m>
                <a:r>
                  <a:rPr lang="en-AU" sz="2400" dirty="0" smtClean="0"/>
                  <a:t> in a basement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15</m:t>
                    </m:r>
                    <m:r>
                      <a:rPr lang="en-AU" sz="24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400" dirty="0" smtClean="0"/>
                  <a:t>.  What is the water temperature if the heating element operates continuously ?</a:t>
                </a:r>
                <a:endParaRPr lang="en-A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5952"/>
                <a:ext cx="9041512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079" t="-2516" r="-1011" b="-62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flipH="1">
            <a:off x="971600" y="321297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Water receives energy from heating element, and loses it by conduction at the same rate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71600" y="42541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Gain rate = 2500 W,   Loss rate = (T – 15) x 120 W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71600" y="48395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Gain rate = Loss rate when T = 36 </a:t>
            </a:r>
            <a:r>
              <a:rPr lang="en-AU" sz="2400" baseline="30000" dirty="0" err="1" smtClean="0">
                <a:solidFill>
                  <a:srgbClr val="0070C0"/>
                </a:solidFill>
              </a:rPr>
              <a:t>o</a:t>
            </a:r>
            <a:r>
              <a:rPr lang="en-AU" sz="2400" dirty="0" err="1" smtClean="0">
                <a:solidFill>
                  <a:srgbClr val="0070C0"/>
                </a:solidFill>
              </a:rPr>
              <a:t>C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2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3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Temperature and Heat - Summary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55576" y="154343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Difference in </a:t>
            </a:r>
            <a:r>
              <a:rPr lang="en-AU" sz="2400" b="1" dirty="0" smtClean="0"/>
              <a:t>temperature</a:t>
            </a:r>
            <a:r>
              <a:rPr lang="en-AU" sz="2400" dirty="0" smtClean="0"/>
              <a:t> T causes </a:t>
            </a:r>
            <a:r>
              <a:rPr lang="en-AU" sz="2400" b="1" dirty="0" smtClean="0"/>
              <a:t>heat energy </a:t>
            </a:r>
            <a:r>
              <a:rPr lang="en-AU" sz="2400" dirty="0" smtClean="0"/>
              <a:t>Q to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Specific heat capacity </a:t>
            </a:r>
            <a:r>
              <a:rPr lang="en-AU" sz="2400" dirty="0" smtClean="0"/>
              <a:t>of a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Heat energy flow by </a:t>
            </a:r>
            <a:r>
              <a:rPr lang="en-AU" sz="2400" b="1" dirty="0" smtClean="0"/>
              <a:t>conduction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Heat energy flow by </a:t>
            </a:r>
            <a:r>
              <a:rPr lang="en-AU" sz="2400" b="1" dirty="0" smtClean="0"/>
              <a:t>radiation</a:t>
            </a:r>
            <a:endParaRPr lang="en-A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92711" y="5816877"/>
                <a:ext cx="21314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11" y="5816877"/>
                <a:ext cx="213141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04288" y="2924944"/>
                <a:ext cx="21478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288" y="2924944"/>
                <a:ext cx="2147832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4319268"/>
                <a:ext cx="2034211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19268"/>
                <a:ext cx="2034211" cy="6939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03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Temperature and Heat Energy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6" y="3345730"/>
            <a:ext cx="3956892" cy="238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70" y="2952328"/>
            <a:ext cx="4225502" cy="3212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37386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A temperature difference causes heat energy to flow to bring systems into equilibrium</a:t>
            </a:r>
            <a:endParaRPr lang="en-A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5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Chapter 17 : Thermal Behaviour of Matter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755576" y="119675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i="1" dirty="0" smtClean="0">
                <a:solidFill>
                  <a:srgbClr val="0070C0"/>
                </a:solidFill>
              </a:rPr>
              <a:t>How does matter respond to heating?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 gas may undergo changes in </a:t>
            </a:r>
            <a:r>
              <a:rPr lang="en-AU" sz="2400" b="1" dirty="0" smtClean="0"/>
              <a:t>pressure</a:t>
            </a:r>
            <a:r>
              <a:rPr lang="en-AU" sz="2400" dirty="0" smtClean="0"/>
              <a:t> or </a:t>
            </a:r>
            <a:r>
              <a:rPr lang="en-AU" sz="2400" b="1" dirty="0" smtClean="0"/>
              <a:t>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These may be understood in terms of </a:t>
            </a:r>
            <a:r>
              <a:rPr lang="en-AU" sz="2400" b="1" dirty="0" smtClean="0"/>
              <a:t>molecular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 material may </a:t>
            </a:r>
            <a:r>
              <a:rPr lang="en-AU" sz="2400" b="1" dirty="0" smtClean="0"/>
              <a:t>change phase</a:t>
            </a:r>
            <a:r>
              <a:rPr lang="en-AU" sz="2400" dirty="0" smtClean="0"/>
              <a:t>,</a:t>
            </a:r>
            <a:r>
              <a:rPr lang="en-AU" sz="2400" b="1" dirty="0" smtClean="0"/>
              <a:t> </a:t>
            </a:r>
            <a:r>
              <a:rPr lang="en-AU" sz="2400" dirty="0" smtClean="0"/>
              <a:t>releasing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 material may undergo </a:t>
            </a:r>
            <a:r>
              <a:rPr lang="en-AU" sz="2400" b="1" dirty="0" smtClean="0"/>
              <a:t>thermal expansion</a:t>
            </a:r>
            <a:endParaRPr lang="en-AU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688632" cy="1991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3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Ideal gas law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2667000" cy="491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761735" y="1340768"/>
            <a:ext cx="3698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Pressure 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Volume 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Temperature 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N molecules</a:t>
            </a: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6016" y="4005064"/>
                <a:ext cx="32553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AU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4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4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005064"/>
                <a:ext cx="3255378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611083" y="4869160"/>
            <a:ext cx="337181" cy="576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4048" y="54452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Boltzmann’s constant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54222" y="5974815"/>
                <a:ext cx="324772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=1.38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22" y="5974815"/>
                <a:ext cx="324772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89" r="-375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34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Ideal gas law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55576" y="1196752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Ideal gas law with Boltzmann’s constant: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 number of molecules N may be measured in moles n using </a:t>
            </a:r>
            <a:r>
              <a:rPr lang="en-AU" sz="2400" b="1" dirty="0" smtClean="0"/>
              <a:t>Avogadro’s number </a:t>
            </a:r>
            <a:r>
              <a:rPr lang="en-AU" sz="2400" dirty="0" smtClean="0"/>
              <a:t>N</a:t>
            </a:r>
            <a:r>
              <a:rPr lang="en-AU" sz="2400" baseline="-25000" dirty="0" smtClean="0"/>
              <a:t>A</a:t>
            </a:r>
            <a:endParaRPr lang="en-AU" sz="24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 ideal gas law may also be expressed in terms of number of moles n using the </a:t>
            </a:r>
            <a:r>
              <a:rPr lang="en-AU" sz="2400" b="1" dirty="0" smtClean="0"/>
              <a:t>universal gas constant </a:t>
            </a:r>
            <a:r>
              <a:rPr lang="en-AU" sz="2400" dirty="0" smtClean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6000" y="1856437"/>
                <a:ext cx="328298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A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AU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856437"/>
                <a:ext cx="328298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6582" y="5517232"/>
                <a:ext cx="325537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A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A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82" y="5517232"/>
                <a:ext cx="3255378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3789040"/>
                <a:ext cx="756084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𝑚𝑜𝑙𝑒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=6.022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𝑚𝑜𝑙𝑒𝑐𝑢𝑙𝑒𝑠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9040"/>
                <a:ext cx="756084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7984" y="1917993"/>
                <a:ext cx="40382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=1.38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917993"/>
                <a:ext cx="403825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2174" y="5590401"/>
                <a:ext cx="40382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=8.314 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74" y="5590401"/>
                <a:ext cx="403825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12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9912184"/>
              </p:ext>
            </p:extLst>
          </p:nvPr>
        </p:nvGraphicFramePr>
        <p:xfrm>
          <a:off x="2938463" y="1262063"/>
          <a:ext cx="5129212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" name="Chart" r:id="rId7" imgW="5762863" imgH="5143500" progId="MSGraph.Chart.8">
                  <p:embed followColorScheme="full"/>
                </p:oleObj>
              </mc:Choice>
              <mc:Fallback>
                <p:oleObj name="Chart" r:id="rId7" imgW="5762863" imgH="5143500" progId="MSGraph.Chart.8">
                  <p:embed followColorScheme="full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1262063"/>
                        <a:ext cx="5129212" cy="457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674396"/>
                <a:ext cx="6912768" cy="131444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2800" dirty="0" smtClean="0">
                    <a:ea typeface="Cambria Math" pitchFamily="18" charset="0"/>
                  </a:rPr>
                  <a:t>I double the volume of the cylinder and reduce the absolute pressure from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  <a:ea typeface="Cambria Math" pitchFamily="18" charset="0"/>
                      </a:rPr>
                      <m:t>1 </m:t>
                    </m:r>
                    <m:r>
                      <a:rPr lang="en-AU" sz="2800" b="0" i="1" smtClean="0">
                        <a:latin typeface="Cambria Math"/>
                        <a:ea typeface="Cambria Math" pitchFamily="18" charset="0"/>
                      </a:rPr>
                      <m:t>𝑎𝑡𝑚</m:t>
                    </m:r>
                  </m:oMath>
                </a14:m>
                <a:r>
                  <a:rPr lang="en-AU" sz="2800" dirty="0" smtClean="0">
                    <a:ea typeface="Cambria Math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/>
                        <a:ea typeface="Cambria Math" pitchFamily="18" charset="0"/>
                      </a:rPr>
                      <m:t>0.5 </m:t>
                    </m:r>
                    <m:r>
                      <a:rPr lang="en-AU" sz="2800" i="1" dirty="0" err="1" smtClean="0">
                        <a:latin typeface="Cambria Math"/>
                        <a:ea typeface="Cambria Math" pitchFamily="18" charset="0"/>
                      </a:rPr>
                      <m:t>𝑎𝑡𝑚</m:t>
                    </m:r>
                  </m:oMath>
                </a14:m>
                <a:r>
                  <a:rPr lang="en-AU" sz="2800" dirty="0" smtClean="0">
                    <a:ea typeface="Cambria Math" pitchFamily="18" charset="0"/>
                  </a:rPr>
                  <a:t>. How does the final temperature compare to the initial ?</a:t>
                </a:r>
                <a:endParaRPr lang="en-AU" sz="28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674396"/>
                <a:ext cx="6912768" cy="1314444"/>
              </a:xfrm>
              <a:blipFill rotWithShape="1">
                <a:blip r:embed="rId9"/>
                <a:stretch>
                  <a:fillRect l="-1852" t="-22791" r="-1764" b="-320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ounded Rectangle 14"/>
          <p:cNvSpPr/>
          <p:nvPr/>
        </p:nvSpPr>
        <p:spPr>
          <a:xfrm>
            <a:off x="251520" y="5517232"/>
            <a:ext cx="844689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7392552" y="1719916"/>
            <a:ext cx="1046935" cy="12953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7180031" y="1340768"/>
            <a:ext cx="1457865" cy="1828800"/>
          </a:xfrm>
          <a:custGeom>
            <a:avLst/>
            <a:gdLst>
              <a:gd name="connsiteX0" fmla="*/ 0 w 1457865"/>
              <a:gd name="connsiteY0" fmla="*/ 0 h 1828800"/>
              <a:gd name="connsiteX1" fmla="*/ 0 w 1457865"/>
              <a:gd name="connsiteY1" fmla="*/ 1828800 h 1828800"/>
              <a:gd name="connsiteX2" fmla="*/ 1457865 w 1457865"/>
              <a:gd name="connsiteY2" fmla="*/ 1828800 h 1828800"/>
              <a:gd name="connsiteX3" fmla="*/ 1457865 w 1457865"/>
              <a:gd name="connsiteY3" fmla="*/ 8626 h 1828800"/>
              <a:gd name="connsiteX4" fmla="*/ 1259457 w 1457865"/>
              <a:gd name="connsiteY4" fmla="*/ 25879 h 1828800"/>
              <a:gd name="connsiteX5" fmla="*/ 1268083 w 1457865"/>
              <a:gd name="connsiteY5" fmla="*/ 1639018 h 1828800"/>
              <a:gd name="connsiteX6" fmla="*/ 198408 w 1457865"/>
              <a:gd name="connsiteY6" fmla="*/ 1639018 h 1828800"/>
              <a:gd name="connsiteX7" fmla="*/ 198408 w 1457865"/>
              <a:gd name="connsiteY7" fmla="*/ 25879 h 1828800"/>
              <a:gd name="connsiteX8" fmla="*/ 0 w 1457865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7865" h="1828800">
                <a:moveTo>
                  <a:pt x="0" y="0"/>
                </a:moveTo>
                <a:lnTo>
                  <a:pt x="0" y="1828800"/>
                </a:lnTo>
                <a:lnTo>
                  <a:pt x="1457865" y="1828800"/>
                </a:lnTo>
                <a:lnTo>
                  <a:pt x="1457865" y="8626"/>
                </a:lnTo>
                <a:lnTo>
                  <a:pt x="1259457" y="25879"/>
                </a:lnTo>
                <a:cubicBezTo>
                  <a:pt x="1262332" y="563592"/>
                  <a:pt x="1265208" y="1101305"/>
                  <a:pt x="1268083" y="1639018"/>
                </a:cubicBezTo>
                <a:lnTo>
                  <a:pt x="198408" y="1639018"/>
                </a:lnTo>
                <a:lnTo>
                  <a:pt x="198408" y="258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7387064" y="503590"/>
            <a:ext cx="1052423" cy="1216326"/>
          </a:xfrm>
          <a:custGeom>
            <a:avLst/>
            <a:gdLst>
              <a:gd name="connsiteX0" fmla="*/ 422695 w 1069676"/>
              <a:gd name="connsiteY0" fmla="*/ 0 h 1224951"/>
              <a:gd name="connsiteX1" fmla="*/ 431321 w 1069676"/>
              <a:gd name="connsiteY1" fmla="*/ 1035170 h 1224951"/>
              <a:gd name="connsiteX2" fmla="*/ 0 w 1069676"/>
              <a:gd name="connsiteY2" fmla="*/ 1026543 h 1224951"/>
              <a:gd name="connsiteX3" fmla="*/ 8627 w 1069676"/>
              <a:gd name="connsiteY3" fmla="*/ 1224951 h 1224951"/>
              <a:gd name="connsiteX4" fmla="*/ 1069676 w 1069676"/>
              <a:gd name="connsiteY4" fmla="*/ 1224951 h 1224951"/>
              <a:gd name="connsiteX5" fmla="*/ 1052423 w 1069676"/>
              <a:gd name="connsiteY5" fmla="*/ 1017917 h 1224951"/>
              <a:gd name="connsiteX6" fmla="*/ 629729 w 1069676"/>
              <a:gd name="connsiteY6" fmla="*/ 1035170 h 1224951"/>
              <a:gd name="connsiteX7" fmla="*/ 612476 w 1069676"/>
              <a:gd name="connsiteY7" fmla="*/ 8626 h 1224951"/>
              <a:gd name="connsiteX8" fmla="*/ 422695 w 1069676"/>
              <a:gd name="connsiteY8" fmla="*/ 0 h 1224951"/>
              <a:gd name="connsiteX0" fmla="*/ 422695 w 1052424"/>
              <a:gd name="connsiteY0" fmla="*/ 0 h 1233577"/>
              <a:gd name="connsiteX1" fmla="*/ 431321 w 1052424"/>
              <a:gd name="connsiteY1" fmla="*/ 1035170 h 1233577"/>
              <a:gd name="connsiteX2" fmla="*/ 0 w 1052424"/>
              <a:gd name="connsiteY2" fmla="*/ 1026543 h 1233577"/>
              <a:gd name="connsiteX3" fmla="*/ 8627 w 1052424"/>
              <a:gd name="connsiteY3" fmla="*/ 1224951 h 1233577"/>
              <a:gd name="connsiteX4" fmla="*/ 1052424 w 1052424"/>
              <a:gd name="connsiteY4" fmla="*/ 1233577 h 1233577"/>
              <a:gd name="connsiteX5" fmla="*/ 1052423 w 1052424"/>
              <a:gd name="connsiteY5" fmla="*/ 1017917 h 1233577"/>
              <a:gd name="connsiteX6" fmla="*/ 629729 w 1052424"/>
              <a:gd name="connsiteY6" fmla="*/ 1035170 h 1233577"/>
              <a:gd name="connsiteX7" fmla="*/ 612476 w 1052424"/>
              <a:gd name="connsiteY7" fmla="*/ 8626 h 1233577"/>
              <a:gd name="connsiteX8" fmla="*/ 422695 w 1052424"/>
              <a:gd name="connsiteY8" fmla="*/ 0 h 1233577"/>
              <a:gd name="connsiteX0" fmla="*/ 422695 w 1052423"/>
              <a:gd name="connsiteY0" fmla="*/ 0 h 1224951"/>
              <a:gd name="connsiteX1" fmla="*/ 431321 w 1052423"/>
              <a:gd name="connsiteY1" fmla="*/ 1035170 h 1224951"/>
              <a:gd name="connsiteX2" fmla="*/ 0 w 1052423"/>
              <a:gd name="connsiteY2" fmla="*/ 1026543 h 1224951"/>
              <a:gd name="connsiteX3" fmla="*/ 8627 w 1052423"/>
              <a:gd name="connsiteY3" fmla="*/ 1224951 h 1224951"/>
              <a:gd name="connsiteX4" fmla="*/ 1043797 w 1052423"/>
              <a:gd name="connsiteY4" fmla="*/ 1224951 h 1224951"/>
              <a:gd name="connsiteX5" fmla="*/ 1052423 w 1052423"/>
              <a:gd name="connsiteY5" fmla="*/ 1017917 h 1224951"/>
              <a:gd name="connsiteX6" fmla="*/ 629729 w 1052423"/>
              <a:gd name="connsiteY6" fmla="*/ 1035170 h 1224951"/>
              <a:gd name="connsiteX7" fmla="*/ 612476 w 1052423"/>
              <a:gd name="connsiteY7" fmla="*/ 8626 h 1224951"/>
              <a:gd name="connsiteX8" fmla="*/ 422695 w 1052423"/>
              <a:gd name="connsiteY8" fmla="*/ 0 h 1224951"/>
              <a:gd name="connsiteX0" fmla="*/ 422695 w 1052423"/>
              <a:gd name="connsiteY0" fmla="*/ 0 h 1224951"/>
              <a:gd name="connsiteX1" fmla="*/ 431321 w 1052423"/>
              <a:gd name="connsiteY1" fmla="*/ 1035170 h 1224951"/>
              <a:gd name="connsiteX2" fmla="*/ 0 w 1052423"/>
              <a:gd name="connsiteY2" fmla="*/ 1026543 h 1224951"/>
              <a:gd name="connsiteX3" fmla="*/ 8627 w 1052423"/>
              <a:gd name="connsiteY3" fmla="*/ 1224951 h 1224951"/>
              <a:gd name="connsiteX4" fmla="*/ 1043797 w 1052423"/>
              <a:gd name="connsiteY4" fmla="*/ 1224951 h 1224951"/>
              <a:gd name="connsiteX5" fmla="*/ 1052423 w 1052423"/>
              <a:gd name="connsiteY5" fmla="*/ 1052423 h 1224951"/>
              <a:gd name="connsiteX6" fmla="*/ 629729 w 1052423"/>
              <a:gd name="connsiteY6" fmla="*/ 1035170 h 1224951"/>
              <a:gd name="connsiteX7" fmla="*/ 612476 w 1052423"/>
              <a:gd name="connsiteY7" fmla="*/ 8626 h 1224951"/>
              <a:gd name="connsiteX8" fmla="*/ 422695 w 1052423"/>
              <a:gd name="connsiteY8" fmla="*/ 0 h 1224951"/>
              <a:gd name="connsiteX0" fmla="*/ 422695 w 1052423"/>
              <a:gd name="connsiteY0" fmla="*/ 0 h 1224951"/>
              <a:gd name="connsiteX1" fmla="*/ 431321 w 1052423"/>
              <a:gd name="connsiteY1" fmla="*/ 1035170 h 1224951"/>
              <a:gd name="connsiteX2" fmla="*/ 0 w 1052423"/>
              <a:gd name="connsiteY2" fmla="*/ 1026543 h 1224951"/>
              <a:gd name="connsiteX3" fmla="*/ 8627 w 1052423"/>
              <a:gd name="connsiteY3" fmla="*/ 1224951 h 1224951"/>
              <a:gd name="connsiteX4" fmla="*/ 1043797 w 1052423"/>
              <a:gd name="connsiteY4" fmla="*/ 1224951 h 1224951"/>
              <a:gd name="connsiteX5" fmla="*/ 1052423 w 1052423"/>
              <a:gd name="connsiteY5" fmla="*/ 1026544 h 1224951"/>
              <a:gd name="connsiteX6" fmla="*/ 629729 w 1052423"/>
              <a:gd name="connsiteY6" fmla="*/ 1035170 h 1224951"/>
              <a:gd name="connsiteX7" fmla="*/ 612476 w 1052423"/>
              <a:gd name="connsiteY7" fmla="*/ 8626 h 1224951"/>
              <a:gd name="connsiteX8" fmla="*/ 422695 w 1052423"/>
              <a:gd name="connsiteY8" fmla="*/ 0 h 1224951"/>
              <a:gd name="connsiteX0" fmla="*/ 422695 w 1052423"/>
              <a:gd name="connsiteY0" fmla="*/ 25879 h 1216325"/>
              <a:gd name="connsiteX1" fmla="*/ 431321 w 1052423"/>
              <a:gd name="connsiteY1" fmla="*/ 1026544 h 1216325"/>
              <a:gd name="connsiteX2" fmla="*/ 0 w 1052423"/>
              <a:gd name="connsiteY2" fmla="*/ 1017917 h 1216325"/>
              <a:gd name="connsiteX3" fmla="*/ 8627 w 1052423"/>
              <a:gd name="connsiteY3" fmla="*/ 1216325 h 1216325"/>
              <a:gd name="connsiteX4" fmla="*/ 1043797 w 1052423"/>
              <a:gd name="connsiteY4" fmla="*/ 1216325 h 1216325"/>
              <a:gd name="connsiteX5" fmla="*/ 1052423 w 1052423"/>
              <a:gd name="connsiteY5" fmla="*/ 1017918 h 1216325"/>
              <a:gd name="connsiteX6" fmla="*/ 629729 w 1052423"/>
              <a:gd name="connsiteY6" fmla="*/ 1026544 h 1216325"/>
              <a:gd name="connsiteX7" fmla="*/ 612476 w 1052423"/>
              <a:gd name="connsiteY7" fmla="*/ 0 h 1216325"/>
              <a:gd name="connsiteX8" fmla="*/ 422695 w 1052423"/>
              <a:gd name="connsiteY8" fmla="*/ 25879 h 1216325"/>
              <a:gd name="connsiteX0" fmla="*/ 422695 w 1052423"/>
              <a:gd name="connsiteY0" fmla="*/ 0 h 1216326"/>
              <a:gd name="connsiteX1" fmla="*/ 431321 w 1052423"/>
              <a:gd name="connsiteY1" fmla="*/ 1026545 h 1216326"/>
              <a:gd name="connsiteX2" fmla="*/ 0 w 1052423"/>
              <a:gd name="connsiteY2" fmla="*/ 1017918 h 1216326"/>
              <a:gd name="connsiteX3" fmla="*/ 8627 w 1052423"/>
              <a:gd name="connsiteY3" fmla="*/ 1216326 h 1216326"/>
              <a:gd name="connsiteX4" fmla="*/ 1043797 w 1052423"/>
              <a:gd name="connsiteY4" fmla="*/ 1216326 h 1216326"/>
              <a:gd name="connsiteX5" fmla="*/ 1052423 w 1052423"/>
              <a:gd name="connsiteY5" fmla="*/ 1017919 h 1216326"/>
              <a:gd name="connsiteX6" fmla="*/ 629729 w 1052423"/>
              <a:gd name="connsiteY6" fmla="*/ 1026545 h 1216326"/>
              <a:gd name="connsiteX7" fmla="*/ 612476 w 1052423"/>
              <a:gd name="connsiteY7" fmla="*/ 1 h 1216326"/>
              <a:gd name="connsiteX8" fmla="*/ 422695 w 1052423"/>
              <a:gd name="connsiteY8" fmla="*/ 0 h 121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23" h="1216326">
                <a:moveTo>
                  <a:pt x="422695" y="0"/>
                </a:moveTo>
                <a:cubicBezTo>
                  <a:pt x="425570" y="345057"/>
                  <a:pt x="428446" y="681488"/>
                  <a:pt x="431321" y="1026545"/>
                </a:cubicBezTo>
                <a:lnTo>
                  <a:pt x="0" y="1017918"/>
                </a:lnTo>
                <a:lnTo>
                  <a:pt x="8627" y="1216326"/>
                </a:lnTo>
                <a:lnTo>
                  <a:pt x="1043797" y="1216326"/>
                </a:lnTo>
                <a:cubicBezTo>
                  <a:pt x="1043797" y="1144439"/>
                  <a:pt x="1052423" y="1089806"/>
                  <a:pt x="1052423" y="1017919"/>
                </a:cubicBezTo>
                <a:lnTo>
                  <a:pt x="629729" y="1026545"/>
                </a:lnTo>
                <a:lnTo>
                  <a:pt x="612476" y="1"/>
                </a:lnTo>
                <a:lnTo>
                  <a:pt x="422695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314528" y="5541039"/>
            <a:ext cx="8361928" cy="1200329"/>
            <a:chOff x="314528" y="5541039"/>
            <a:chExt cx="8361928" cy="1200329"/>
          </a:xfrm>
        </p:grpSpPr>
        <p:sp>
          <p:nvSpPr>
            <p:cNvPr id="17" name="TextBox 16"/>
            <p:cNvSpPr txBox="1"/>
            <p:nvPr/>
          </p:nvSpPr>
          <p:spPr>
            <a:xfrm>
              <a:off x="314528" y="5541039"/>
              <a:ext cx="605767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2400" dirty="0" smtClean="0">
                  <a:latin typeface="Cambria Math" pitchFamily="18" charset="0"/>
                  <a:ea typeface="Cambria Math" pitchFamily="18" charset="0"/>
                </a:rPr>
                <a:t>If quantity of gas is fixed (n, m or N constant) then the equation of state relating initial and final properties reduces to </a:t>
              </a:r>
              <a:endParaRPr lang="en-AU" sz="2400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434176" y="5612972"/>
                  <a:ext cx="2242280" cy="10453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n-AU" sz="28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AU" sz="28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2800" b="1" i="1"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AU" sz="2800" b="1" i="1" smtClean="0"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AU" sz="2800" b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176" y="5612972"/>
                  <a:ext cx="2242280" cy="104535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PAnswers"/>
              <p:cNvSpPr>
                <a:spLocks noGrp="1"/>
              </p:cNvSpPr>
              <p:nvPr>
                <p:ph type="subTitle" idx="1"/>
                <p:custDataLst>
                  <p:tags r:id="rId4"/>
                </p:custDataLst>
              </p:nvPr>
            </p:nvSpPr>
            <p:spPr>
              <a:xfrm>
                <a:off x="179512" y="1974032"/>
                <a:ext cx="4464496" cy="3543200"/>
              </a:xfrm>
            </p:spPr>
            <p:txBody>
              <a:bodyPr>
                <a:noAutofit/>
              </a:bodyPr>
              <a:lstStyle/>
              <a:p>
                <a:pPr marL="514350" indent="-514350" algn="just">
                  <a:lnSpc>
                    <a:spcPct val="150000"/>
                  </a:lnSpc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sub>
                    </m:sSub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AU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514350" indent="-514350" algn="just">
                  <a:lnSpc>
                    <a:spcPct val="150000"/>
                  </a:lnSpc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sub>
                    </m:sSub>
                    <m:r>
                      <a:rPr lang="en-AU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AU" b="1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</a:p>
              <a:p>
                <a:pPr marL="514350" indent="-514350" algn="just">
                  <a:lnSpc>
                    <a:spcPct val="150000"/>
                  </a:lnSpc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sub>
                    </m:sSub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AU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AU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514350" indent="-514350" algn="just">
                  <a:lnSpc>
                    <a:spcPct val="150000"/>
                  </a:lnSpc>
                  <a:buFont typeface="Arial" pitchFamily="34" charset="0"/>
                  <a:buAutoNum type="arabicPeriod"/>
                </a:pPr>
                <a:r>
                  <a:rPr lang="en-AU" b="1" dirty="0" smtClean="0">
                    <a:solidFill>
                      <a:srgbClr val="FF0000"/>
                    </a:solidFill>
                    <a:ea typeface="Cambria Math"/>
                  </a:rPr>
                  <a:t>Can’t tell without </a:t>
                </a:r>
                <a:r>
                  <a:rPr lang="en-AU" b="1" i="1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AU" b="1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" name="TPAnswers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  <p:custDataLst>
                  <p:tags r:id="rId11"/>
                </p:custDataLst>
              </p:nvPr>
            </p:nvSpPr>
            <p:spPr>
              <a:xfrm>
                <a:off x="179512" y="1974032"/>
                <a:ext cx="4464496" cy="3543200"/>
              </a:xfrm>
              <a:blipFill rotWithShape="0">
                <a:blip r:embed="rId12"/>
                <a:stretch>
                  <a:fillRect l="-3547" b="-36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0236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88" y="692696"/>
            <a:ext cx="4009628" cy="40096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Kinetic theory of gases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19238"/>
            <a:ext cx="3181350" cy="2686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683568" y="437032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On a microscopic level, a gas consists of </a:t>
            </a:r>
            <a:r>
              <a:rPr lang="en-AU" sz="2400" i="1" dirty="0" smtClean="0"/>
              <a:t>moving 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Pressure</a:t>
            </a:r>
            <a:r>
              <a:rPr lang="en-AU" sz="2400" dirty="0" smtClean="0"/>
              <a:t> is generated by molecules </a:t>
            </a:r>
            <a:r>
              <a:rPr lang="en-AU" sz="2400" i="1" dirty="0" smtClean="0"/>
              <a:t>colliding with the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Temperature </a:t>
            </a:r>
            <a:r>
              <a:rPr lang="en-AU" sz="2400" dirty="0" smtClean="0"/>
              <a:t>is described by the molecules’ </a:t>
            </a:r>
            <a:r>
              <a:rPr lang="en-AU" sz="2400" i="1" dirty="0" smtClean="0"/>
              <a:t>kinetic energy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132" y="274638"/>
            <a:ext cx="8212667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Kinetic theory of gases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95536" y="1124744"/>
            <a:ext cx="821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We can relate the pressure to the molecular velocity!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63" y="2132855"/>
            <a:ext cx="7834338" cy="4248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608" y="1988839"/>
            <a:ext cx="3501540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01130" y="1988840"/>
            <a:ext cx="4567126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2546388"/>
                <a:ext cx="3228524" cy="10266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𝑚𝑁</m:t>
                          </m:r>
                          <m:acc>
                            <m:accPr>
                              <m:chr m:val="̅"/>
                              <m:ctrlPr>
                                <a:rPr lang="en-AU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AU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A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46388"/>
                <a:ext cx="3228524" cy="10266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7504" y="1877956"/>
            <a:ext cx="378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(calculation in textbook)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5856" y="2132855"/>
            <a:ext cx="936104" cy="413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844" y="3933056"/>
                <a:ext cx="326007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𝐵𝑢𝑡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" y="3933056"/>
                <a:ext cx="326007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544" y="4725144"/>
                <a:ext cx="3255378" cy="588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𝑆𝑜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box>
                        <m:box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5144"/>
                <a:ext cx="3255378" cy="5889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flipH="1">
            <a:off x="393186" y="5694347"/>
            <a:ext cx="367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Temperature measures the average kinetic energy!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1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6" grpId="0"/>
      <p:bldP spid="17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1412777"/>
            <a:ext cx="8446898" cy="1080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A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Temperature</a:t>
            </a:r>
            <a:r>
              <a:rPr lang="en-A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A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measures the </a:t>
            </a:r>
            <a:r>
              <a:rPr lang="en-AU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average kinetic energy</a:t>
            </a:r>
            <a:r>
              <a:rPr lang="en-A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associated with random translational motion of an atom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864316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69" y="2852936"/>
            <a:ext cx="3147295" cy="267282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74132" y="274638"/>
            <a:ext cx="8212667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Kinetic theory of gases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84500310"/>
              </p:ext>
            </p:extLst>
          </p:nvPr>
        </p:nvGraphicFramePr>
        <p:xfrm>
          <a:off x="4851400" y="2540000"/>
          <a:ext cx="5129213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Chart" r:id="rId7" imgW="5762863" imgH="5143500" progId="MSGraph.Chart.8">
                  <p:embed followColorScheme="full"/>
                </p:oleObj>
              </mc:Choice>
              <mc:Fallback>
                <p:oleObj name="Chart" r:id="rId7" imgW="5762863" imgH="5143500" progId="MSGraph.Chart.8">
                  <p:embed followColorScheme="full"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540000"/>
                        <a:ext cx="5129213" cy="457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216" y="548680"/>
                <a:ext cx="5643920" cy="216024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2800" dirty="0" smtClean="0">
                    <a:ea typeface="Cambria Math" pitchFamily="18" charset="0"/>
                  </a:rPr>
                  <a:t>Two identical cylinders, one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28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800" dirty="0" smtClean="0">
                    <a:ea typeface="Cambria Math" pitchFamily="18" charset="0"/>
                  </a:rPr>
                  <a:t> and one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  <a:ea typeface="Cambria Math" pitchFamily="18" charset="0"/>
                          </a:rPr>
                          <m:t>𝑁</m:t>
                        </m:r>
                      </m:e>
                      <m:sub>
                        <m:r>
                          <a:rPr lang="en-AU" sz="2800" i="1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800" dirty="0" smtClean="0">
                    <a:ea typeface="Cambria Math" pitchFamily="18" charset="0"/>
                  </a:rPr>
                  <a:t>, have </a:t>
                </a:r>
                <a:r>
                  <a:rPr lang="en-AU" sz="2800" b="1" dirty="0" smtClean="0">
                    <a:solidFill>
                      <a:srgbClr val="FF0000"/>
                    </a:solidFill>
                    <a:ea typeface="Cambria Math" pitchFamily="18" charset="0"/>
                  </a:rPr>
                  <a:t>different </a:t>
                </a:r>
                <a:r>
                  <a:rPr lang="en-AU" sz="2800" dirty="0" smtClean="0">
                    <a:ea typeface="Cambria Math" pitchFamily="18" charset="0"/>
                  </a:rPr>
                  <a:t>gauge pressures but the same temperature.  Which cylinder has the fastest molecules. </a:t>
                </a:r>
                <a:endParaRPr lang="en-AU" sz="28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216" y="548680"/>
                <a:ext cx="5643920" cy="2160240"/>
              </a:xfrm>
              <a:blipFill rotWithShape="1">
                <a:blip r:embed="rId9"/>
                <a:stretch>
                  <a:fillRect l="-2268" t="-3955" r="-2160" b="-98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4049" name="Picture 1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r="26314"/>
          <a:stretch/>
        </p:blipFill>
        <p:spPr bwMode="auto">
          <a:xfrm>
            <a:off x="6117020" y="844699"/>
            <a:ext cx="108782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r="26314"/>
          <a:stretch/>
        </p:blipFill>
        <p:spPr bwMode="auto">
          <a:xfrm>
            <a:off x="7596336" y="853827"/>
            <a:ext cx="108782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408902" y="556770"/>
            <a:ext cx="504056" cy="5589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endCxn id="4" idx="7"/>
          </p:cNvCxnSpPr>
          <p:nvPr/>
        </p:nvCxnSpPr>
        <p:spPr>
          <a:xfrm flipV="1">
            <a:off x="6660930" y="638626"/>
            <a:ext cx="178211" cy="215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900134" y="555502"/>
            <a:ext cx="504056" cy="5589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H="1" flipV="1">
            <a:off x="7973951" y="637358"/>
            <a:ext cx="178211" cy="2152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PAnswers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0" y="3140968"/>
            <a:ext cx="6117020" cy="3096344"/>
          </a:xfrm>
        </p:spPr>
        <p:txBody>
          <a:bodyPr>
            <a:noAutofit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The high pressure vessel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The low pressure vessel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The one with Hydrogen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The one with Nitrogen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Insufficient information to tell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91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216" y="548680"/>
                <a:ext cx="5643920" cy="216024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2800" dirty="0" smtClean="0">
                    <a:ea typeface="Cambria Math" pitchFamily="18" charset="0"/>
                  </a:rPr>
                  <a:t>Two identical cylinders, one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28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800" dirty="0" smtClean="0">
                    <a:ea typeface="Cambria Math" pitchFamily="18" charset="0"/>
                  </a:rPr>
                  <a:t> and one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  <a:ea typeface="Cambria Math" pitchFamily="18" charset="0"/>
                          </a:rPr>
                          <m:t>𝑁</m:t>
                        </m:r>
                      </m:e>
                      <m:sub>
                        <m:r>
                          <a:rPr lang="en-AU" sz="2800" i="1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800" dirty="0" smtClean="0">
                    <a:ea typeface="Cambria Math" pitchFamily="18" charset="0"/>
                  </a:rPr>
                  <a:t>, have </a:t>
                </a:r>
                <a:r>
                  <a:rPr lang="en-AU" sz="2800" b="1" dirty="0" smtClean="0">
                    <a:solidFill>
                      <a:srgbClr val="FF0000"/>
                    </a:solidFill>
                    <a:ea typeface="Cambria Math" pitchFamily="18" charset="0"/>
                  </a:rPr>
                  <a:t>different </a:t>
                </a:r>
                <a:r>
                  <a:rPr lang="en-AU" sz="2800" dirty="0" smtClean="0">
                    <a:ea typeface="Cambria Math" pitchFamily="18" charset="0"/>
                  </a:rPr>
                  <a:t>gauge pressures but the same temperature.  Which cylinder has the fastest molecules. </a:t>
                </a:r>
                <a:endParaRPr lang="en-AU" sz="28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216" y="548680"/>
                <a:ext cx="5643920" cy="2160240"/>
              </a:xfrm>
              <a:blipFill rotWithShape="1">
                <a:blip r:embed="rId9"/>
                <a:stretch>
                  <a:fillRect l="-2268" t="-3955" r="-2160" b="-98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4049" name="Picture 1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r="26314"/>
          <a:stretch/>
        </p:blipFill>
        <p:spPr bwMode="auto">
          <a:xfrm>
            <a:off x="6117020" y="844699"/>
            <a:ext cx="108782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r="26314"/>
          <a:stretch/>
        </p:blipFill>
        <p:spPr bwMode="auto">
          <a:xfrm>
            <a:off x="7596336" y="853827"/>
            <a:ext cx="108782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408902" y="556770"/>
            <a:ext cx="504056" cy="5589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endCxn id="4" idx="7"/>
          </p:cNvCxnSpPr>
          <p:nvPr/>
        </p:nvCxnSpPr>
        <p:spPr>
          <a:xfrm flipV="1">
            <a:off x="6660930" y="638626"/>
            <a:ext cx="178211" cy="215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900134" y="555502"/>
            <a:ext cx="504056" cy="5589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H="1" flipV="1">
            <a:off x="7973951" y="637358"/>
            <a:ext cx="178211" cy="2152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3131" y="3356992"/>
                <a:ext cx="3248789" cy="588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31" y="3356992"/>
                <a:ext cx="3248789" cy="5889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36978" y="4293096"/>
            <a:ext cx="609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Temperature and mass dictate velocity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267" y="4911551"/>
            <a:ext cx="66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Temperature is the same, but mass(H</a:t>
            </a:r>
            <a:r>
              <a:rPr lang="en-AU" sz="2400" baseline="-25000" dirty="0" smtClean="0">
                <a:solidFill>
                  <a:srgbClr val="FF0000"/>
                </a:solidFill>
              </a:rPr>
              <a:t>2</a:t>
            </a:r>
            <a:r>
              <a:rPr lang="en-AU" sz="2400" dirty="0" smtClean="0">
                <a:solidFill>
                  <a:srgbClr val="FF0000"/>
                </a:solidFill>
              </a:rPr>
              <a:t>) &lt; mass(N</a:t>
            </a:r>
            <a:r>
              <a:rPr lang="en-AU" sz="2400" baseline="-25000" dirty="0" smtClean="0">
                <a:solidFill>
                  <a:srgbClr val="FF0000"/>
                </a:solidFill>
              </a:rPr>
              <a:t>2</a:t>
            </a:r>
            <a:r>
              <a:rPr lang="en-AU" sz="2400" dirty="0" smtClean="0">
                <a:solidFill>
                  <a:srgbClr val="FF0000"/>
                </a:solidFill>
              </a:rPr>
              <a:t>)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5559623"/>
            <a:ext cx="66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So speed(H</a:t>
            </a:r>
            <a:r>
              <a:rPr lang="en-AU" sz="2400" baseline="-25000" dirty="0" smtClean="0">
                <a:solidFill>
                  <a:srgbClr val="0070C0"/>
                </a:solidFill>
              </a:rPr>
              <a:t>2</a:t>
            </a:r>
            <a:r>
              <a:rPr lang="en-AU" sz="2400" dirty="0" smtClean="0">
                <a:solidFill>
                  <a:srgbClr val="0070C0"/>
                </a:solidFill>
              </a:rPr>
              <a:t>) &gt; speed(N</a:t>
            </a:r>
            <a:r>
              <a:rPr lang="en-AU" sz="2400" baseline="-25000" dirty="0" smtClean="0">
                <a:solidFill>
                  <a:srgbClr val="0070C0"/>
                </a:solidFill>
              </a:rPr>
              <a:t>2</a:t>
            </a:r>
            <a:r>
              <a:rPr lang="en-AU" sz="2400" dirty="0" smtClean="0">
                <a:solidFill>
                  <a:srgbClr val="0070C0"/>
                </a:solidFill>
              </a:rPr>
              <a:t>)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2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Molecular Energy and Speed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592" y="980728"/>
                <a:ext cx="82178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400" dirty="0" smtClean="0"/>
                  <a:t>Find the average kinetic energy of a molecule of air at room temperature (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𝑇</m:t>
                    </m:r>
                    <m:r>
                      <a:rPr lang="en-AU" sz="2400" b="0" i="1" smtClean="0">
                        <a:latin typeface="Cambria Math"/>
                      </a:rPr>
                      <m:t>=20℃</m:t>
                    </m:r>
                  </m:oMath>
                </a14:m>
                <a:r>
                  <a:rPr lang="en-AU" sz="2400" dirty="0" smtClean="0"/>
                  <a:t>) and determine the speed of a nitrogen molecule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400" dirty="0" smtClean="0"/>
                  <a:t>) with this energy.  </a:t>
                </a:r>
                <a:endParaRPr lang="en-A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92" y="980728"/>
                <a:ext cx="8217856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113" t="-4061" r="-1187" b="-10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5616" y="2564904"/>
                <a:ext cx="6408712" cy="441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𝑘𝑖𝑛𝑒𝑡𝑖𝑐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64904"/>
                <a:ext cx="6408712" cy="4415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08520" y="3397073"/>
                <a:ext cx="9322873" cy="446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=293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𝐾𝐸</m:t>
                          </m:r>
                        </m:e>
                      </m:acc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×1.38×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−23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×293=6.07×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397073"/>
                <a:ext cx="9322873" cy="4464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1760" y="4116257"/>
                <a:ext cx="4202048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𝐾𝐸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116257"/>
                <a:ext cx="4202048" cy="4648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4941168"/>
                <a:ext cx="87129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=2×14×1.66×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=4.65×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41168"/>
                <a:ext cx="87129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667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5616" y="5718066"/>
                <a:ext cx="6843284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2×6.07×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−21</m:t>
                              </m:r>
                            </m:sup>
                          </m:s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/4.65×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−26</m:t>
                              </m:r>
                            </m:sup>
                          </m:sSup>
                        </m:e>
                      </m:ra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=511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18066"/>
                <a:ext cx="6843284" cy="4472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49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Temperature and Heat Energy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7386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Temperature is associated with the internal molecular energy of a substance</a:t>
            </a:r>
            <a:endParaRPr lang="en-A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90497"/>
            <a:ext cx="4824536" cy="3878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0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Molecular Energy and Speed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37818"/>
              </p:ext>
            </p:extLst>
          </p:nvPr>
        </p:nvGraphicFramePr>
        <p:xfrm>
          <a:off x="232929" y="1196752"/>
          <a:ext cx="203481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9" name="Equation" r:id="rId5" imgW="1002960" imgH="444240" progId="Equation.3">
                  <p:embed/>
                </p:oleObj>
              </mc:Choice>
              <mc:Fallback>
                <p:oleObj name="Equation" r:id="rId5" imgW="1002960" imgH="44424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29" y="1196752"/>
                        <a:ext cx="203481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148980" y="1441103"/>
            <a:ext cx="6570663" cy="5343525"/>
            <a:chOff x="878" y="899"/>
            <a:chExt cx="4139" cy="3366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632" y="3810"/>
              <a:ext cx="10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>
                  <a:latin typeface="Arial Narrow" pitchFamily="34" charset="0"/>
                </a:rPr>
                <a:t>Velocity (m/s)</a:t>
              </a:r>
              <a:endParaRPr lang="en-US" sz="3600" dirty="0">
                <a:latin typeface="Arial Narrow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 rot="16200000">
              <a:off x="227" y="2092"/>
              <a:ext cx="15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>
                  <a:latin typeface="Arial Narrow" pitchFamily="34" charset="0"/>
                </a:rPr>
                <a:t>Temperature (Kelvin)</a:t>
              </a:r>
              <a:endParaRPr lang="en-US" sz="3600" dirty="0">
                <a:latin typeface="Arial Narrow" pitchFamily="34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994" y="4034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/>
            </a:p>
          </p:txBody>
        </p:sp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1043" y="899"/>
            <a:ext cx="3974" cy="2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0" name="Chart" r:id="rId8" imgW="5543621" imgH="3857549" progId="Excel.Sheet.8">
                    <p:embed followColorScheme="full"/>
                  </p:oleObj>
                </mc:Choice>
                <mc:Fallback>
                  <p:oleObj name="Chart" r:id="rId8" imgW="5543621" imgH="3857549" progId="Excel.Sheet.8">
                    <p:embed followColorScheme="full"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899"/>
                          <a:ext cx="3974" cy="2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6657479" y="980728"/>
            <a:ext cx="2193925" cy="1223963"/>
            <a:chOff x="3721" y="609"/>
            <a:chExt cx="1382" cy="771"/>
          </a:xfrm>
        </p:grpSpPr>
        <p:sp>
          <p:nvSpPr>
            <p:cNvPr id="18" name="Text Box 10"/>
            <p:cNvSpPr txBox="1">
              <a:spLocks noChangeAspect="1" noChangeArrowheads="1"/>
            </p:cNvSpPr>
            <p:nvPr/>
          </p:nvSpPr>
          <p:spPr bwMode="auto">
            <a:xfrm>
              <a:off x="4283" y="1168"/>
              <a:ext cx="8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sz="1600" dirty="0">
                  <a:latin typeface="Sylfaen" pitchFamily="18" charset="0"/>
                </a:rPr>
                <a:t>Sun (</a:t>
              </a:r>
              <a:r>
                <a:rPr lang="en-AU" sz="1600" baseline="-25000" dirty="0">
                  <a:latin typeface="Sylfaen" pitchFamily="18" charset="0"/>
                </a:rPr>
                <a:t>~</a:t>
              </a:r>
              <a:r>
                <a:rPr lang="en-AU" sz="1600" dirty="0">
                  <a:latin typeface="Sylfaen" pitchFamily="18" charset="0"/>
                </a:rPr>
                <a:t>6000K)</a:t>
              </a:r>
              <a:endParaRPr lang="en-US" dirty="0"/>
            </a:p>
          </p:txBody>
        </p:sp>
        <p:pic>
          <p:nvPicPr>
            <p:cNvPr id="19" name="Picture 11" descr="Su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609"/>
              <a:ext cx="7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12"/>
            <p:cNvSpPr>
              <a:spLocks noChangeAspect="1" noChangeArrowheads="1"/>
            </p:cNvSpPr>
            <p:nvPr/>
          </p:nvSpPr>
          <p:spPr bwMode="auto">
            <a:xfrm>
              <a:off x="4330" y="1107"/>
              <a:ext cx="77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/>
            </a:p>
          </p:txBody>
        </p: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5535117" y="1469678"/>
            <a:ext cx="2838450" cy="1039812"/>
            <a:chOff x="3002" y="899"/>
            <a:chExt cx="1788" cy="655"/>
          </a:xfrm>
        </p:grpSpPr>
        <p:sp>
          <p:nvSpPr>
            <p:cNvPr id="22" name="Text Box 14"/>
            <p:cNvSpPr txBox="1">
              <a:spLocks noChangeAspect="1" noChangeArrowheads="1"/>
            </p:cNvSpPr>
            <p:nvPr/>
          </p:nvSpPr>
          <p:spPr bwMode="auto">
            <a:xfrm>
              <a:off x="4120" y="1342"/>
              <a:ext cx="6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sz="1600">
                  <a:latin typeface="Sylfaen" pitchFamily="18" charset="0"/>
                </a:rPr>
                <a:t>Ice (273K)</a:t>
              </a:r>
              <a:endParaRPr lang="en-US"/>
            </a:p>
          </p:txBody>
        </p:sp>
        <p:sp>
          <p:nvSpPr>
            <p:cNvPr id="23" name="Oval 15"/>
            <p:cNvSpPr>
              <a:spLocks noChangeAspect="1" noChangeArrowheads="1"/>
            </p:cNvSpPr>
            <p:nvPr/>
          </p:nvSpPr>
          <p:spPr bwMode="auto">
            <a:xfrm>
              <a:off x="3935" y="1408"/>
              <a:ext cx="77" cy="7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/>
            </a:p>
          </p:txBody>
        </p:sp>
        <p:pic>
          <p:nvPicPr>
            <p:cNvPr id="24" name="Picture 16" descr="Ic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" t="9024" r="19832" b="17133"/>
            <a:stretch>
              <a:fillRect/>
            </a:stretch>
          </p:blipFill>
          <p:spPr bwMode="auto">
            <a:xfrm>
              <a:off x="3002" y="899"/>
              <a:ext cx="70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6047879" y="2904778"/>
            <a:ext cx="2120900" cy="336550"/>
            <a:chOff x="3334" y="1821"/>
            <a:chExt cx="1336" cy="212"/>
          </a:xfrm>
        </p:grpSpPr>
        <p:sp>
          <p:nvSpPr>
            <p:cNvPr id="26" name="Text Box 18"/>
            <p:cNvSpPr txBox="1">
              <a:spLocks noChangeAspect="1" noChangeArrowheads="1"/>
            </p:cNvSpPr>
            <p:nvPr/>
          </p:nvSpPr>
          <p:spPr bwMode="auto">
            <a:xfrm>
              <a:off x="3504" y="1821"/>
              <a:ext cx="11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sz="1600">
                  <a:latin typeface="Sylfaen" pitchFamily="18" charset="0"/>
                </a:rPr>
                <a:t>Liquid Helium (4K)</a:t>
              </a:r>
              <a:endParaRPr lang="en-US"/>
            </a:p>
          </p:txBody>
        </p:sp>
        <p:sp>
          <p:nvSpPr>
            <p:cNvPr id="27" name="Oval 19"/>
            <p:cNvSpPr>
              <a:spLocks noChangeAspect="1" noChangeArrowheads="1"/>
            </p:cNvSpPr>
            <p:nvPr/>
          </p:nvSpPr>
          <p:spPr bwMode="auto">
            <a:xfrm>
              <a:off x="3334" y="1893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/>
            </a:p>
          </p:txBody>
        </p:sp>
      </p:grp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4431804" y="2147540"/>
            <a:ext cx="4560888" cy="898525"/>
            <a:chOff x="2280" y="1344"/>
            <a:chExt cx="2873" cy="566"/>
          </a:xfrm>
        </p:grpSpPr>
        <p:sp>
          <p:nvSpPr>
            <p:cNvPr id="29" name="Text Box 21"/>
            <p:cNvSpPr txBox="1">
              <a:spLocks noChangeAspect="1" noChangeArrowheads="1"/>
            </p:cNvSpPr>
            <p:nvPr/>
          </p:nvSpPr>
          <p:spPr bwMode="auto">
            <a:xfrm>
              <a:off x="3850" y="1531"/>
              <a:ext cx="130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sz="1600">
                  <a:latin typeface="Sylfaen" pitchFamily="18" charset="0"/>
                </a:rPr>
                <a:t>Liquid Nitrogen (77K)</a:t>
              </a:r>
              <a:endParaRPr lang="en-US"/>
            </a:p>
          </p:txBody>
        </p:sp>
        <p:sp>
          <p:nvSpPr>
            <p:cNvPr id="30" name="Oval 22"/>
            <p:cNvSpPr>
              <a:spLocks noChangeAspect="1" noChangeArrowheads="1"/>
            </p:cNvSpPr>
            <p:nvPr/>
          </p:nvSpPr>
          <p:spPr bwMode="auto">
            <a:xfrm>
              <a:off x="3725" y="1576"/>
              <a:ext cx="77" cy="7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/>
            </a:p>
          </p:txBody>
        </p:sp>
        <p:pic>
          <p:nvPicPr>
            <p:cNvPr id="32" name="Picture 23" descr="LiquidN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1344"/>
              <a:ext cx="698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1448892" y="5314603"/>
            <a:ext cx="3092450" cy="1550987"/>
            <a:chOff x="437" y="3339"/>
            <a:chExt cx="1948" cy="977"/>
          </a:xfrm>
        </p:grpSpPr>
        <p:sp>
          <p:nvSpPr>
            <p:cNvPr id="34" name="Line 25"/>
            <p:cNvSpPr>
              <a:spLocks noChangeAspect="1" noChangeShapeType="1"/>
            </p:cNvSpPr>
            <p:nvPr/>
          </p:nvSpPr>
          <p:spPr bwMode="auto">
            <a:xfrm flipH="1">
              <a:off x="528" y="3339"/>
              <a:ext cx="1056" cy="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35" name="Group 26"/>
            <p:cNvGrpSpPr>
              <a:grpSpLocks/>
            </p:cNvGrpSpPr>
            <p:nvPr/>
          </p:nvGrpSpPr>
          <p:grpSpPr bwMode="auto">
            <a:xfrm>
              <a:off x="437" y="4104"/>
              <a:ext cx="1948" cy="212"/>
              <a:chOff x="437" y="4104"/>
              <a:chExt cx="1948" cy="212"/>
            </a:xfrm>
          </p:grpSpPr>
          <p:sp>
            <p:nvSpPr>
              <p:cNvPr id="37" name="Oval 27"/>
              <p:cNvSpPr>
                <a:spLocks noChangeAspect="1" noChangeArrowheads="1"/>
              </p:cNvSpPr>
              <p:nvPr/>
            </p:nvSpPr>
            <p:spPr bwMode="auto">
              <a:xfrm>
                <a:off x="437" y="415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AU"/>
              </a:p>
            </p:txBody>
          </p:sp>
          <p:sp>
            <p:nvSpPr>
              <p:cNvPr id="38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21" y="4104"/>
                <a:ext cx="17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>
                    <a:latin typeface="Sylfaen" pitchFamily="18" charset="0"/>
                  </a:rPr>
                  <a:t>World record (50</a:t>
                </a:r>
                <a:r>
                  <a:rPr lang="en-US" sz="1600">
                    <a:latin typeface="Symbol" pitchFamily="18" charset="2"/>
                  </a:rPr>
                  <a:t>m</a:t>
                </a:r>
                <a:r>
                  <a:rPr lang="en-US" sz="1600">
                    <a:latin typeface="Sylfaen" pitchFamily="18" charset="0"/>
                  </a:rPr>
                  <a:t>m/s, 450pK)</a:t>
                </a:r>
                <a:endParaRPr lang="en-US"/>
              </a:p>
            </p:txBody>
          </p:sp>
        </p:grp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966" y="3740"/>
              <a:ext cx="75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latin typeface="Sylfaen" pitchFamily="18" charset="0"/>
                </a:rPr>
                <a:t>Evaporative</a:t>
              </a:r>
            </a:p>
            <a:p>
              <a:pPr algn="ctr"/>
              <a:r>
                <a:rPr lang="en-US" sz="1600">
                  <a:latin typeface="Sylfaen" pitchFamily="18" charset="0"/>
                </a:rPr>
                <a:t>cooling</a:t>
              </a:r>
              <a:endParaRPr lang="en-US"/>
            </a:p>
          </p:txBody>
        </p:sp>
      </p:grp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3260229" y="4643090"/>
            <a:ext cx="4537075" cy="915988"/>
            <a:chOff x="1578" y="2916"/>
            <a:chExt cx="2858" cy="577"/>
          </a:xfrm>
        </p:grpSpPr>
        <p:sp>
          <p:nvSpPr>
            <p:cNvPr id="40" name="Text Box 31"/>
            <p:cNvSpPr txBox="1">
              <a:spLocks noChangeAspect="1" noChangeArrowheads="1"/>
            </p:cNvSpPr>
            <p:nvPr/>
          </p:nvSpPr>
          <p:spPr bwMode="auto">
            <a:xfrm>
              <a:off x="1890" y="3253"/>
              <a:ext cx="1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Sylfaen" pitchFamily="18" charset="0"/>
                </a:rPr>
                <a:t>Laser cooling (10</a:t>
              </a:r>
              <a:r>
                <a:rPr lang="en-US" sz="1600">
                  <a:latin typeface="Symbol" pitchFamily="18" charset="2"/>
                </a:rPr>
                <a:t>m</a:t>
              </a:r>
              <a:r>
                <a:rPr lang="en-US" sz="1600">
                  <a:latin typeface="Sylfaen" pitchFamily="18" charset="0"/>
                </a:rPr>
                <a:t>K)</a:t>
              </a:r>
              <a:endParaRPr lang="en-US"/>
            </a:p>
          </p:txBody>
        </p:sp>
        <p:pic>
          <p:nvPicPr>
            <p:cNvPr id="41" name="Picture 32" descr="MO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63"/>
            <a:stretch>
              <a:fillRect/>
            </a:stretch>
          </p:blipFill>
          <p:spPr bwMode="auto">
            <a:xfrm>
              <a:off x="3735" y="2926"/>
              <a:ext cx="701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Oval 33"/>
            <p:cNvSpPr>
              <a:spLocks noChangeAspect="1" noChangeArrowheads="1"/>
            </p:cNvSpPr>
            <p:nvPr/>
          </p:nvSpPr>
          <p:spPr bwMode="auto">
            <a:xfrm>
              <a:off x="3744" y="2916"/>
              <a:ext cx="653" cy="577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AU"/>
            </a:p>
          </p:txBody>
        </p:sp>
        <p:sp>
          <p:nvSpPr>
            <p:cNvPr id="43" name="Oval 34"/>
            <p:cNvSpPr>
              <a:spLocks noChangeAspect="1" noChangeArrowheads="1"/>
            </p:cNvSpPr>
            <p:nvPr/>
          </p:nvSpPr>
          <p:spPr bwMode="auto">
            <a:xfrm>
              <a:off x="1578" y="3245"/>
              <a:ext cx="115" cy="115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/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flipV="1">
              <a:off x="1682" y="3159"/>
              <a:ext cx="2071" cy="120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5" name="Group 36"/>
          <p:cNvGrpSpPr>
            <a:grpSpLocks/>
          </p:cNvGrpSpPr>
          <p:nvPr/>
        </p:nvGrpSpPr>
        <p:grpSpPr bwMode="auto">
          <a:xfrm>
            <a:off x="3341192" y="2639665"/>
            <a:ext cx="4633912" cy="2162175"/>
            <a:chOff x="1629" y="1654"/>
            <a:chExt cx="2919" cy="1362"/>
          </a:xfrm>
        </p:grpSpPr>
        <p:sp>
          <p:nvSpPr>
            <p:cNvPr id="46" name="Text Box 37"/>
            <p:cNvSpPr txBox="1">
              <a:spLocks noChangeAspect="1" noChangeArrowheads="1"/>
            </p:cNvSpPr>
            <p:nvPr/>
          </p:nvSpPr>
          <p:spPr bwMode="auto">
            <a:xfrm>
              <a:off x="3010" y="2300"/>
              <a:ext cx="15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Sylfaen" pitchFamily="18" charset="0"/>
                </a:rPr>
                <a:t>Cryogenic Fridge (100mK)</a:t>
              </a:r>
              <a:endParaRPr lang="en-US"/>
            </a:p>
          </p:txBody>
        </p:sp>
        <p:sp>
          <p:nvSpPr>
            <p:cNvPr id="47" name="Oval 38"/>
            <p:cNvSpPr>
              <a:spLocks noChangeAspect="1" noChangeArrowheads="1"/>
            </p:cNvSpPr>
            <p:nvPr/>
          </p:nvSpPr>
          <p:spPr bwMode="auto">
            <a:xfrm>
              <a:off x="2859" y="2257"/>
              <a:ext cx="96" cy="9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AU"/>
            </a:p>
          </p:txBody>
        </p:sp>
        <p:pic>
          <p:nvPicPr>
            <p:cNvPr id="48" name="Picture 39" descr="cryogenic fridg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1654"/>
              <a:ext cx="67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21" descr="PHYSIC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" b="7143"/>
          <a:stretch>
            <a:fillRect/>
          </a:stretch>
        </p:blipFill>
        <p:spPr bwMode="auto">
          <a:xfrm>
            <a:off x="7956376" y="4622453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1" descr="PHYSIC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" b="7143"/>
          <a:stretch>
            <a:fillRect/>
          </a:stretch>
        </p:blipFill>
        <p:spPr bwMode="auto">
          <a:xfrm>
            <a:off x="395536" y="5851351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5"/>
          <a:stretch/>
        </p:blipFill>
        <p:spPr bwMode="auto">
          <a:xfrm>
            <a:off x="0" y="2277715"/>
            <a:ext cx="2288680" cy="29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36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Changes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48322"/>
            <a:ext cx="6890861" cy="35889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flipH="1">
            <a:off x="406400" y="1250757"/>
            <a:ext cx="820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i="1" dirty="0" smtClean="0"/>
              <a:t>Phase changes </a:t>
            </a:r>
            <a:r>
              <a:rPr lang="en-AU" sz="2800" dirty="0" smtClean="0"/>
              <a:t>(solid, liquid, gas) are accompanied by </a:t>
            </a:r>
            <a:r>
              <a:rPr lang="en-AU" sz="2800" b="1" dirty="0" smtClean="0"/>
              <a:t>release</a:t>
            </a:r>
            <a:r>
              <a:rPr lang="en-AU" sz="2800" dirty="0" smtClean="0"/>
              <a:t> or </a:t>
            </a:r>
            <a:r>
              <a:rPr lang="en-AU" sz="2800" b="1" dirty="0" smtClean="0"/>
              <a:t>absorption</a:t>
            </a:r>
            <a:r>
              <a:rPr lang="en-AU" sz="2800" dirty="0" smtClean="0"/>
              <a:t> of heat energy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5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Changes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406400" y="1250757"/>
            <a:ext cx="820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 amount of energy involved, per unit mass, is known as the </a:t>
            </a:r>
            <a:r>
              <a:rPr lang="en-AU" sz="2800" b="1" dirty="0" smtClean="0"/>
              <a:t>latent heat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4792268" cy="2849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6291" y="3122384"/>
                <a:ext cx="243610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AU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91" y="3122384"/>
                <a:ext cx="2436109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flipH="1">
            <a:off x="3989585" y="5085184"/>
            <a:ext cx="5478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Q = heat energy absorbed/released [J]</a:t>
            </a:r>
          </a:p>
          <a:p>
            <a:r>
              <a:rPr lang="en-AU" sz="2400" dirty="0" smtClean="0"/>
              <a:t>m = mass of substance [kg]</a:t>
            </a:r>
          </a:p>
          <a:p>
            <a:r>
              <a:rPr lang="en-AU" sz="2400" dirty="0" smtClean="0"/>
              <a:t>L = latent heat [J/kg]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Changes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661248"/>
            <a:ext cx="8446898" cy="1080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996" y="5583424"/>
                <a:ext cx="8374890" cy="1229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400" dirty="0" smtClean="0">
                    <a:latin typeface="Cambria Math" pitchFamily="18" charset="0"/>
                    <a:ea typeface="Cambria Math" pitchFamily="18" charset="0"/>
                  </a:rPr>
                  <a:t>The energy per unit mass to change a phase is called the </a:t>
                </a:r>
                <a:r>
                  <a:rPr lang="en-AU" sz="2400" b="1" dirty="0" smtClean="0">
                    <a:latin typeface="Cambria Math" pitchFamily="18" charset="0"/>
                    <a:ea typeface="Cambria Math" pitchFamily="18" charset="0"/>
                  </a:rPr>
                  <a:t>latent heat of transformation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  <a:ea typeface="Cambria Math" pitchFamily="18" charset="0"/>
                      </a:rPr>
                      <m:t>𝐿</m:t>
                    </m:r>
                  </m:oMath>
                </a14:m>
                <a:r>
                  <a:rPr lang="en-AU" sz="2400" b="1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AU" sz="2400" dirty="0" smtClean="0">
                    <a:latin typeface="Cambria Math" pitchFamily="18" charset="0"/>
                    <a:ea typeface="Cambria Math" pitchFamily="18" charset="0"/>
                  </a:rPr>
                  <a:t> For solid-liquid change its heat of fusion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/>
                            <a:ea typeface="Cambria Math" pitchFamily="18" charset="0"/>
                          </a:rPr>
                          <m:t>𝐿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  <a:ea typeface="Cambria Math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400" dirty="0" smtClean="0">
                    <a:latin typeface="Cambria Math" pitchFamily="18" charset="0"/>
                    <a:ea typeface="Cambria Math" pitchFamily="18" charset="0"/>
                  </a:rPr>
                  <a:t>, for liquid-gas change its heat of vaporisation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  <a:ea typeface="Cambria Math" pitchFamily="18" charset="0"/>
                          </a:rPr>
                          <m:t>𝐿</m:t>
                        </m:r>
                      </m:e>
                      <m:sub>
                        <m:r>
                          <a:rPr lang="en-AU" sz="2400" b="0" i="1" smtClean="0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AU" sz="24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AU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6" y="5583424"/>
                <a:ext cx="8374890" cy="1229952"/>
              </a:xfrm>
              <a:prstGeom prst="rect">
                <a:avLst/>
              </a:prstGeom>
              <a:blipFill rotWithShape="1">
                <a:blip r:embed="rId4"/>
                <a:stretch>
                  <a:fillRect l="-1164" t="-3960" r="-1092" b="-7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827584" y="1729457"/>
            <a:ext cx="7353300" cy="3787775"/>
            <a:chOff x="72495" y="3021969"/>
            <a:chExt cx="7353410" cy="3788531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925560" y="3021969"/>
              <a:ext cx="0" cy="32617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25560" y="6283701"/>
              <a:ext cx="65003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454921" y="6348835"/>
              <a:ext cx="23540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dirty="0">
                  <a:latin typeface="Cambria Math" pitchFamily="18" charset="0"/>
                  <a:ea typeface="Cambria Math" pitchFamily="18" charset="0"/>
                </a:rPr>
                <a:t>Q (Heat added)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72495" y="3054464"/>
              <a:ext cx="9980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>
                  <a:latin typeface="Cambria Math" pitchFamily="18" charset="0"/>
                  <a:ea typeface="Cambria Math" pitchFamily="18" charset="0"/>
                </a:rPr>
                <a:t>T (˚C)</a:t>
              </a:r>
            </a:p>
          </p:txBody>
        </p:sp>
      </p:grpSp>
      <p:sp>
        <p:nvSpPr>
          <p:cNvPr id="16" name="Freeform 12"/>
          <p:cNvSpPr>
            <a:spLocks/>
          </p:cNvSpPr>
          <p:nvPr/>
        </p:nvSpPr>
        <p:spPr bwMode="auto">
          <a:xfrm>
            <a:off x="1680072" y="1729457"/>
            <a:ext cx="6132512" cy="3260725"/>
          </a:xfrm>
          <a:custGeom>
            <a:avLst/>
            <a:gdLst>
              <a:gd name="T0" fmla="*/ 0 w 3168"/>
              <a:gd name="T1" fmla="*/ 2147483647 h 1728"/>
              <a:gd name="T2" fmla="*/ 2147483647 w 3168"/>
              <a:gd name="T3" fmla="*/ 2147483647 h 1728"/>
              <a:gd name="T4" fmla="*/ 2147483647 w 3168"/>
              <a:gd name="T5" fmla="*/ 2147483647 h 1728"/>
              <a:gd name="T6" fmla="*/ 2147483647 w 3168"/>
              <a:gd name="T7" fmla="*/ 2147483647 h 1728"/>
              <a:gd name="T8" fmla="*/ 2147483647 w 3168"/>
              <a:gd name="T9" fmla="*/ 2147483647 h 1728"/>
              <a:gd name="T10" fmla="*/ 2147483647 w 3168"/>
              <a:gd name="T11" fmla="*/ 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8"/>
              <a:gd name="T19" fmla="*/ 0 h 1728"/>
              <a:gd name="T20" fmla="*/ 3168 w 3168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8" h="1728">
                <a:moveTo>
                  <a:pt x="0" y="1728"/>
                </a:moveTo>
                <a:lnTo>
                  <a:pt x="192" y="1392"/>
                </a:lnTo>
                <a:lnTo>
                  <a:pt x="864" y="1392"/>
                </a:lnTo>
                <a:lnTo>
                  <a:pt x="1440" y="528"/>
                </a:lnTo>
                <a:lnTo>
                  <a:pt x="2496" y="528"/>
                </a:lnTo>
                <a:lnTo>
                  <a:pt x="3168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1680072" y="4378995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1680072" y="2727995"/>
            <a:ext cx="2787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324472" y="4126582"/>
            <a:ext cx="37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Cambria Math" pitchFamily="18" charset="0"/>
                <a:ea typeface="Cambria Math" pitchFamily="18" charset="0"/>
              </a:rPr>
              <a:t>0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71600" y="2496220"/>
            <a:ext cx="741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Cambria Math" pitchFamily="18" charset="0"/>
                <a:ea typeface="Cambria Math" pitchFamily="18" charset="0"/>
              </a:rPr>
              <a:t>100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107109" y="4356770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364409" y="4356770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478834" y="2724820"/>
            <a:ext cx="0" cy="2265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6523534" y="2724820"/>
            <a:ext cx="0" cy="2265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994272" y="4979070"/>
            <a:ext cx="620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Cambria Math" pitchFamily="18" charset="0"/>
                <a:ea typeface="Cambria Math" pitchFamily="18" charset="0"/>
              </a:rPr>
              <a:t>ice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1451472" y="4752057"/>
            <a:ext cx="557212" cy="542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200772" y="4288507"/>
            <a:ext cx="1114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AU">
                <a:latin typeface="Cambria Math" pitchFamily="18" charset="0"/>
                <a:ea typeface="Cambria Math" pitchFamily="18" charset="0"/>
              </a:rPr>
              <a:t>ice + water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500934" y="4436145"/>
            <a:ext cx="979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Cambria Math" pitchFamily="18" charset="0"/>
                <a:ea typeface="Cambria Math" pitchFamily="18" charset="0"/>
              </a:rPr>
              <a:t>water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034459" y="4288507"/>
            <a:ext cx="10652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AU">
                <a:latin typeface="Cambria Math" pitchFamily="18" charset="0"/>
                <a:ea typeface="Cambria Math" pitchFamily="18" charset="0"/>
              </a:rPr>
              <a:t>water</a:t>
            </a:r>
          </a:p>
          <a:p>
            <a:pPr algn="ctr">
              <a:lnSpc>
                <a:spcPct val="60000"/>
              </a:lnSpc>
            </a:pPr>
            <a:r>
              <a:rPr lang="en-AU">
                <a:latin typeface="Cambria Math" pitchFamily="18" charset="0"/>
                <a:ea typeface="Cambria Math" pitchFamily="18" charset="0"/>
              </a:rPr>
              <a:t>+</a:t>
            </a:r>
          </a:p>
          <a:p>
            <a:pPr algn="ctr">
              <a:lnSpc>
                <a:spcPct val="60000"/>
              </a:lnSpc>
            </a:pPr>
            <a:r>
              <a:rPr lang="en-AU">
                <a:latin typeface="Cambria Math" pitchFamily="18" charset="0"/>
                <a:ea typeface="Cambria Math" pitchFamily="18" charset="0"/>
              </a:rPr>
              <a:t>steam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715622" y="4436145"/>
            <a:ext cx="106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Cambria Math" pitchFamily="18" charset="0"/>
                <a:ea typeface="Cambria Math" pitchFamily="18" charset="0"/>
              </a:rPr>
              <a:t>steam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1115616" y="1052736"/>
            <a:ext cx="7177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dirty="0" err="1">
                <a:latin typeface="Cambria Math" pitchFamily="18" charset="0"/>
                <a:ea typeface="Cambria Math" pitchFamily="18" charset="0"/>
              </a:rPr>
              <a:t>eg</a:t>
            </a:r>
            <a:r>
              <a:rPr lang="en-AU" dirty="0">
                <a:latin typeface="Cambria Math" pitchFamily="18" charset="0"/>
                <a:ea typeface="Cambria Math" pitchFamily="18" charset="0"/>
              </a:rPr>
              <a:t>. adding heat to ice, initially with </a:t>
            </a:r>
            <a:r>
              <a:rPr lang="en-AU" dirty="0" smtClean="0">
                <a:latin typeface="Cambria Math" pitchFamily="18" charset="0"/>
                <a:ea typeface="Cambria Math" pitchFamily="18" charset="0"/>
              </a:rPr>
              <a:t>T=-20 </a:t>
            </a:r>
            <a:r>
              <a:rPr lang="en-AU" dirty="0">
                <a:latin typeface="Cambria Math" pitchFamily="18" charset="0"/>
                <a:ea typeface="Cambria Math" pitchFamily="18" charset="0"/>
              </a:rPr>
              <a:t>˚C at 1 atm.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029322" y="3405857"/>
            <a:ext cx="1335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b="1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heat of </a:t>
            </a:r>
          </a:p>
          <a:p>
            <a:pPr algn="ctr"/>
            <a:r>
              <a:rPr lang="en-AU" b="1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fusion</a:t>
            </a:r>
            <a:r>
              <a:rPr lang="en-AU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 L</a:t>
            </a:r>
            <a:r>
              <a:rPr lang="en-AU" baseline="-2500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f</a:t>
            </a:r>
            <a:r>
              <a:rPr lang="en-AU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489946" y="1807245"/>
            <a:ext cx="2225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heat of </a:t>
            </a:r>
          </a:p>
          <a:p>
            <a:pPr algn="ctr"/>
            <a:r>
              <a:rPr lang="en-A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vaporization</a:t>
            </a:r>
            <a:r>
              <a:rPr lang="en-AU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L</a:t>
            </a:r>
            <a:r>
              <a:rPr lang="en-AU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AU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5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utoUpdateAnimBg="0"/>
      <p:bldP spid="20" grpId="0" autoUpdateAnimBg="0"/>
      <p:bldP spid="21" grpId="0" animBg="1"/>
      <p:bldP spid="22" grpId="0" animBg="1"/>
      <p:bldP spid="23" grpId="0" animBg="1"/>
      <p:bldP spid="24" grpId="0" animBg="1"/>
      <p:bldP spid="25" grpId="0" autoUpdateAnimBg="0"/>
      <p:bldP spid="26" grpId="0" animBg="1"/>
      <p:bldP spid="27" grpId="0" autoUpdateAnimBg="0"/>
      <p:bldP spid="28" grpId="0" autoUpdateAnimBg="0"/>
      <p:bldP spid="29" grpId="0" autoUpdateAnimBg="0"/>
      <p:bldP spid="30" grpId="0" autoUpdateAnimBg="0"/>
      <p:bldP spid="32" grpId="0" autoUpdateAnimBg="0"/>
      <p:bldP spid="33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r="6185"/>
          <a:stretch/>
        </p:blipFill>
        <p:spPr bwMode="auto">
          <a:xfrm>
            <a:off x="35496" y="2035795"/>
            <a:ext cx="9016131" cy="369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2844" y="274638"/>
            <a:ext cx="8223956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Changes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949280"/>
            <a:ext cx="8446898" cy="792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66070" y="5996578"/>
                <a:ext cx="20420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000" b="0" i="1" smtClean="0">
                          <a:latin typeface="Cambria Math"/>
                        </a:rPr>
                        <m:t>𝑄</m:t>
                      </m:r>
                      <m:r>
                        <a:rPr lang="en-AU" sz="4000" b="0" i="1" smtClean="0">
                          <a:latin typeface="Cambria Math"/>
                        </a:rPr>
                        <m:t>=</m:t>
                      </m:r>
                      <m:r>
                        <a:rPr lang="en-AU" sz="4000" b="0" i="1" smtClean="0">
                          <a:latin typeface="Cambria Math"/>
                        </a:rPr>
                        <m:t>𝑚𝐿</m:t>
                      </m:r>
                    </m:oMath>
                  </m:oMathPara>
                </a14:m>
                <a:endParaRPr lang="en-AU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070" y="5996578"/>
                <a:ext cx="204203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7689" y="1196752"/>
            <a:ext cx="840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Values given in Table 17.1 of the textbook (page 326 of 3</a:t>
            </a:r>
            <a:r>
              <a:rPr lang="en-AU" sz="2400" baseline="30000" dirty="0" smtClean="0"/>
              <a:t>rd</a:t>
            </a:r>
            <a:r>
              <a:rPr lang="en-AU" sz="2400" dirty="0" smtClean="0"/>
              <a:t> ed.)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2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51520" y="5517232"/>
            <a:ext cx="8446898" cy="12241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8593142"/>
              </p:ext>
            </p:extLst>
          </p:nvPr>
        </p:nvGraphicFramePr>
        <p:xfrm>
          <a:off x="4524375" y="1574800"/>
          <a:ext cx="4637088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8" name="Chart" r:id="rId7" imgW="5762863" imgH="5143500" progId="MSGraph.Chart.8">
                  <p:embed followColorScheme="full"/>
                </p:oleObj>
              </mc:Choice>
              <mc:Fallback>
                <p:oleObj name="Chart" r:id="rId7" imgW="5762863" imgH="5143500" progId="MSGraph.Chart.8">
                  <p:embed followColorScheme="full"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1574800"/>
                        <a:ext cx="4637088" cy="414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80208" y="404664"/>
                <a:ext cx="8812272" cy="187220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3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Take the energy required to melt </a:t>
                </a:r>
                <a14:m>
                  <m:oMath xmlns:m="http://schemas.openxmlformats.org/officeDocument/2006/math"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1 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𝑘𝑔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AU" sz="32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of ice and instead heat </a:t>
                </a:r>
                <a14:m>
                  <m:oMath xmlns:m="http://schemas.openxmlformats.org/officeDocument/2006/math"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1 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𝑘𝑔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AU" sz="32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of </a:t>
                </a:r>
                <a:r>
                  <a:rPr lang="en-AU" sz="3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water. How much has the temperature of the water changed by</a:t>
                </a:r>
                <a:r>
                  <a:rPr lang="en-AU" sz="3200" dirty="0" smtClean="0">
                    <a:solidFill>
                      <a:schemeClr val="tx1"/>
                    </a:solidFill>
                  </a:rPr>
                  <a:t> ?</a:t>
                </a:r>
                <a:endParaRPr lang="en-AU" sz="3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0208" y="404664"/>
                <a:ext cx="8812272" cy="1872208"/>
              </a:xfrm>
              <a:blipFill rotWithShape="1">
                <a:blip r:embed="rId9"/>
                <a:stretch>
                  <a:fillRect l="-1729" r="-1729" b="-2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004" y="5642084"/>
                <a:ext cx="18984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𝑄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r>
                        <a:rPr lang="en-AU" sz="2800" b="0" i="1" smtClean="0">
                          <a:latin typeface="Cambria Math"/>
                        </a:rPr>
                        <m:t>𝑚𝑐</m:t>
                      </m:r>
                      <m:r>
                        <a:rPr lang="en-AU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28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4" y="5642084"/>
                <a:ext cx="189840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004" y="6207318"/>
                <a:ext cx="1485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𝑄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r>
                        <a:rPr lang="en-AU" sz="2800" b="0" i="1" smtClean="0">
                          <a:latin typeface="Cambria Math"/>
                        </a:rPr>
                        <m:t>𝑚𝐿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4" y="6207318"/>
                <a:ext cx="148572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38561" y="5589240"/>
                <a:ext cx="4273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𝑤𝑎𝑡𝑒𝑟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=4184 </m:t>
                      </m:r>
                      <m:r>
                        <a:rPr lang="en-AU" sz="2800" b="0" i="1" smtClean="0">
                          <a:latin typeface="Cambria Math"/>
                        </a:rPr>
                        <m:t>𝐽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AU" sz="28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AU" sz="2800" b="0" i="1" smtClean="0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61" y="5589240"/>
                <a:ext cx="427379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7784" y="6138882"/>
                <a:ext cx="31717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=2257 </m:t>
                      </m:r>
                      <m:r>
                        <a:rPr lang="en-AU" sz="2800" b="0" i="1" smtClean="0">
                          <a:latin typeface="Cambria Math"/>
                        </a:rPr>
                        <m:t>𝑘𝐽</m:t>
                      </m:r>
                      <m:r>
                        <a:rPr lang="en-AU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138882"/>
                <a:ext cx="317170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80112" y="6093296"/>
                <a:ext cx="2961195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=334 </m:t>
                      </m:r>
                      <m:r>
                        <a:rPr lang="en-AU" sz="2800" b="0" i="1" smtClean="0">
                          <a:latin typeface="Cambria Math"/>
                        </a:rPr>
                        <m:t>𝑘𝐽</m:t>
                      </m:r>
                      <m:r>
                        <a:rPr lang="en-AU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093296"/>
                <a:ext cx="2961195" cy="56547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PAnswers"/>
              <p:cNvSpPr>
                <a:spLocks noGrp="1"/>
              </p:cNvSpPr>
              <p:nvPr>
                <p:ph type="subTitle" idx="1"/>
                <p:custDataLst>
                  <p:tags r:id="rId4"/>
                </p:custDataLst>
              </p:nvPr>
            </p:nvSpPr>
            <p:spPr>
              <a:xfrm>
                <a:off x="216024" y="2276872"/>
                <a:ext cx="6084168" cy="3024336"/>
              </a:xfrm>
            </p:spPr>
            <p:txBody>
              <a:bodyPr>
                <a:noAutofit/>
              </a:bodyPr>
              <a:lstStyle/>
              <a:p>
                <a:pPr marL="514350" indent="-514350" algn="just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</a:rPr>
                      <m:t>𝟖𝟎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en-AU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514350" indent="-514350" algn="just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𝟓𝟑𝟗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en-AU" b="1" dirty="0" smtClean="0">
                  <a:solidFill>
                    <a:srgbClr val="FF0000"/>
                  </a:solidFill>
                </a:endParaRPr>
              </a:p>
              <a:p>
                <a:pPr marL="514350" indent="-514350" algn="just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𝟏𝟑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en-AU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514350" indent="-514350" algn="just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en-AU" b="1" dirty="0" smtClean="0">
                  <a:solidFill>
                    <a:srgbClr val="FF0000"/>
                  </a:solidFill>
                </a:endParaRPr>
              </a:p>
              <a:p>
                <a:pPr marL="514350" indent="-514350" algn="just">
                  <a:buFont typeface="Arial" pitchFamily="34" charset="0"/>
                  <a:buAutoNum type="arabicPeriod"/>
                </a:pPr>
                <a:r>
                  <a:rPr lang="en-AU" b="1" dirty="0" smtClean="0">
                    <a:solidFill>
                      <a:srgbClr val="FF0000"/>
                    </a:solidFill>
                  </a:rPr>
                  <a:t>Insufficient Information</a:t>
                </a:r>
                <a:endParaRPr lang="en-A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PAnswers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  <p:custDataLst>
                  <p:tags r:id="rId15"/>
                </p:custDataLst>
              </p:nvPr>
            </p:nvSpPr>
            <p:spPr>
              <a:xfrm>
                <a:off x="216024" y="2276872"/>
                <a:ext cx="6084168" cy="3024336"/>
              </a:xfrm>
              <a:blipFill rotWithShape="0">
                <a:blip r:embed="rId16"/>
                <a:stretch>
                  <a:fillRect l="-2605" b="-34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6528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51520" y="5517232"/>
            <a:ext cx="8446898" cy="12241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80208" y="404664"/>
                <a:ext cx="8812272" cy="187220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3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Take the energy required to melt </a:t>
                </a:r>
                <a14:m>
                  <m:oMath xmlns:m="http://schemas.openxmlformats.org/officeDocument/2006/math"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1 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𝑘𝑔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AU" sz="32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of ice and instead heat </a:t>
                </a:r>
                <a14:m>
                  <m:oMath xmlns:m="http://schemas.openxmlformats.org/officeDocument/2006/math"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1 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𝑘𝑔</m:t>
                    </m:r>
                    <m:r>
                      <a:rPr lang="en-AU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AU" sz="32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of </a:t>
                </a:r>
                <a:r>
                  <a:rPr lang="en-AU" sz="3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water. How much has the temperature of the water changed by</a:t>
                </a:r>
                <a:r>
                  <a:rPr lang="en-AU" sz="3200" dirty="0" smtClean="0">
                    <a:solidFill>
                      <a:schemeClr val="tx1"/>
                    </a:solidFill>
                  </a:rPr>
                  <a:t> ?</a:t>
                </a:r>
                <a:endParaRPr lang="en-AU" sz="3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0208" y="404664"/>
                <a:ext cx="8812272" cy="1872208"/>
              </a:xfrm>
              <a:blipFill rotWithShape="1">
                <a:blip r:embed="rId9"/>
                <a:stretch>
                  <a:fillRect l="-1729" r="-1729" b="-2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004" y="5642084"/>
                <a:ext cx="18984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𝑄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r>
                        <a:rPr lang="en-AU" sz="2800" b="0" i="1" smtClean="0">
                          <a:latin typeface="Cambria Math"/>
                        </a:rPr>
                        <m:t>𝑚𝑐</m:t>
                      </m:r>
                      <m:r>
                        <a:rPr lang="en-AU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28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4" y="5642084"/>
                <a:ext cx="189840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004" y="6207318"/>
                <a:ext cx="1485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𝑄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r>
                        <a:rPr lang="en-AU" sz="2800" b="0" i="1" smtClean="0">
                          <a:latin typeface="Cambria Math"/>
                        </a:rPr>
                        <m:t>𝑚𝐿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4" y="6207318"/>
                <a:ext cx="148572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38561" y="5589240"/>
                <a:ext cx="4273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𝑤𝑎𝑡𝑒𝑟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=4184 </m:t>
                      </m:r>
                      <m:r>
                        <a:rPr lang="en-AU" sz="2800" b="0" i="1" smtClean="0">
                          <a:latin typeface="Cambria Math"/>
                        </a:rPr>
                        <m:t>𝐽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AU" sz="28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AU" sz="2800" b="0" i="1" smtClean="0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61" y="5589240"/>
                <a:ext cx="427379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7784" y="6138882"/>
                <a:ext cx="31717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=2257 </m:t>
                      </m:r>
                      <m:r>
                        <a:rPr lang="en-AU" sz="2800" b="0" i="1" smtClean="0">
                          <a:latin typeface="Cambria Math"/>
                        </a:rPr>
                        <m:t>𝑘𝐽</m:t>
                      </m:r>
                      <m:r>
                        <a:rPr lang="en-AU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138882"/>
                <a:ext cx="317170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80112" y="6093296"/>
                <a:ext cx="2961195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AU" sz="2800" b="0" i="1" smtClean="0">
                          <a:latin typeface="Cambria Math"/>
                        </a:rPr>
                        <m:t>=334 </m:t>
                      </m:r>
                      <m:r>
                        <a:rPr lang="en-AU" sz="2800" b="0" i="1" smtClean="0">
                          <a:latin typeface="Cambria Math"/>
                        </a:rPr>
                        <m:t>𝑘𝐽</m:t>
                      </m:r>
                      <m:r>
                        <a:rPr lang="en-AU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093296"/>
                <a:ext cx="2961195" cy="56547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5576" y="2679303"/>
            <a:ext cx="731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Energy required to melt 1 kg of ice = 334 kJ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6186" y="3356992"/>
                <a:ext cx="6558062" cy="732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334,000</m:t>
                          </m:r>
                        </m:num>
                        <m:den>
                          <m:r>
                            <a:rPr lang="en-AU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4,184</m:t>
                          </m:r>
                        </m:den>
                      </m:f>
                      <m:r>
                        <a:rPr lang="en-AU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AU" sz="24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6" y="3356992"/>
                <a:ext cx="6558062" cy="73295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9497" y="4335487"/>
            <a:ext cx="73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However, it depends on initial T, since water may boil!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3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844" y="274638"/>
            <a:ext cx="8223956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Changes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457200" y="1268760"/>
                <a:ext cx="8229600" cy="13541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A</m:t>
                    </m:r>
                    <m:r>
                      <a:rPr lang="en-AU" sz="2800" b="0" i="0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20</m:t>
                    </m:r>
                    <m:r>
                      <a:rPr lang="en-AU" sz="2800" dirty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800" dirty="0" smtClean="0">
                        <a:latin typeface="Cambria Math"/>
                        <a:ea typeface="Cambria Math" pitchFamily="18" charset="0"/>
                      </a:rPr>
                      <m:t>g</m:t>
                    </m:r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latin typeface="Cambria Math" pitchFamily="18" charset="0"/>
                    <a:ea typeface="Cambria Math" pitchFamily="18" charset="0"/>
                  </a:rPr>
                  <a:t>ice cube at </a:t>
                </a:r>
                <a14:m>
                  <m:oMath xmlns:m="http://schemas.openxmlformats.org/officeDocument/2006/math"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–3</m:t>
                    </m:r>
                    <m:r>
                      <a:rPr lang="en-AU" sz="2800" i="1" dirty="0">
                        <a:latin typeface="Cambria Math"/>
                        <a:ea typeface="Cambria Math"/>
                      </a:rPr>
                      <m:t>℃</m:t>
                    </m:r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latin typeface="Cambria Math" pitchFamily="18" charset="0"/>
                    <a:ea typeface="Cambria Math" pitchFamily="18" charset="0"/>
                  </a:rPr>
                  <a:t>is placed in a polystyrene cup </a:t>
                </a:r>
                <a:r>
                  <a:rPr lang="en-AU" sz="2800" dirty="0" smtClean="0">
                    <a:latin typeface="Cambria Math" pitchFamily="18" charset="0"/>
                    <a:ea typeface="Cambria Math" pitchFamily="18" charset="0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AU" sz="2800" b="0" i="0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0</m:t>
                    </m:r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.20 </m:t>
                    </m:r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𝑘𝑔</m:t>
                    </m:r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latin typeface="Cambria Math" pitchFamily="18" charset="0"/>
                    <a:ea typeface="Cambria Math" pitchFamily="18" charset="0"/>
                  </a:rPr>
                  <a:t>water at </a:t>
                </a:r>
                <a14:m>
                  <m:oMath xmlns:m="http://schemas.openxmlformats.org/officeDocument/2006/math"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𝑇</m:t>
                    </m:r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 = 20 ˚</m:t>
                    </m:r>
                    <m:r>
                      <a:rPr lang="en-AU" sz="2800" i="1" dirty="0">
                        <a:latin typeface="Cambria Math"/>
                        <a:ea typeface="Cambria Math" pitchFamily="18" charset="0"/>
                      </a:rPr>
                      <m:t>𝐶</m:t>
                    </m:r>
                  </m:oMath>
                </a14:m>
                <a:r>
                  <a:rPr lang="en-AU" sz="2800" dirty="0">
                    <a:latin typeface="Cambria Math" pitchFamily="18" charset="0"/>
                    <a:ea typeface="Cambria Math" pitchFamily="18" charset="0"/>
                  </a:rPr>
                  <a:t>). What is the final temperature of the water?</a:t>
                </a:r>
                <a:r>
                  <a:rPr lang="en-AU" sz="2400" dirty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AU" sz="2400" dirty="0">
                    <a:latin typeface="Cambria Math" pitchFamily="18" charset="0"/>
                    <a:ea typeface="Cambria Math" pitchFamily="18" charset="0"/>
                  </a:rPr>
                </a:br>
                <a:endParaRPr lang="en-AU" sz="2400" dirty="0"/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68760"/>
                <a:ext cx="8229600" cy="1354162"/>
              </a:xfrm>
              <a:prstGeom prst="rect">
                <a:avLst/>
              </a:prstGeom>
              <a:blipFill rotWithShape="0">
                <a:blip r:embed="rId4"/>
                <a:stretch>
                  <a:fillRect l="-1481" t="-18919" r="-17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05906"/>
            <a:ext cx="2819450" cy="3503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6311" y="2525995"/>
            <a:ext cx="481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Energy is required to: (1) heat the ice cube to 0</a:t>
            </a:r>
            <a:r>
              <a:rPr lang="en-AU" sz="2400" baseline="30000" dirty="0" smtClean="0">
                <a:solidFill>
                  <a:srgbClr val="FF0000"/>
                </a:solidFill>
              </a:rPr>
              <a:t>o</a:t>
            </a:r>
            <a:r>
              <a:rPr lang="en-AU" sz="2400" dirty="0" smtClean="0">
                <a:solidFill>
                  <a:srgbClr val="FF0000"/>
                </a:solidFill>
              </a:rPr>
              <a:t>C, (2) melt the ice cube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589" y="3573016"/>
                <a:ext cx="57288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=0.02×2050×3=123 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89" y="3573016"/>
                <a:ext cx="572889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47864" y="4149080"/>
                <a:ext cx="54520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𝑚𝐿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=0.02×334,000=6680 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149080"/>
                <a:ext cx="545200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79912" y="4725144"/>
            <a:ext cx="472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Total energy = 123 + 6680 = 6803 J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31840" y="5373216"/>
                <a:ext cx="5596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→∆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373216"/>
                <a:ext cx="559646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9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63888" y="5949280"/>
                <a:ext cx="5472608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6803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0.2×4184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=12℃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949280"/>
                <a:ext cx="5472608" cy="6938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84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Thermal Expansion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6084168" cy="4563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406400" y="1250757"/>
            <a:ext cx="820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Solids </a:t>
            </a:r>
            <a:r>
              <a:rPr lang="en-AU" sz="2800" b="1" dirty="0" smtClean="0"/>
              <a:t>expand</a:t>
            </a:r>
            <a:r>
              <a:rPr lang="en-AU" sz="2800" dirty="0" smtClean="0"/>
              <a:t> when heated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8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Thermal Expansion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06400" y="1250757"/>
            <a:ext cx="820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 fractional change in </a:t>
            </a:r>
            <a:r>
              <a:rPr lang="en-AU" sz="2800" i="1" dirty="0" smtClean="0"/>
              <a:t>length</a:t>
            </a:r>
            <a:r>
              <a:rPr lang="en-AU" sz="2800" dirty="0" smtClean="0"/>
              <a:t> or </a:t>
            </a:r>
            <a:r>
              <a:rPr lang="en-AU" sz="2800" i="1" dirty="0" smtClean="0"/>
              <a:t>volume</a:t>
            </a:r>
            <a:r>
              <a:rPr lang="en-AU" sz="2800" dirty="0" smtClean="0"/>
              <a:t> as T increases is described by </a:t>
            </a:r>
            <a:r>
              <a:rPr lang="en-AU" sz="2800" b="1" dirty="0" smtClean="0"/>
              <a:t>coefficients of expansion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4924"/>
            <a:ext cx="4752527" cy="3564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7904" y="4185084"/>
            <a:ext cx="136815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4128" y="2852936"/>
                <a:ext cx="216024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52936"/>
                <a:ext cx="2160240" cy="921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36" y="5157192"/>
                <a:ext cx="216024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157192"/>
                <a:ext cx="2160240" cy="921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20072" y="2319263"/>
            <a:ext cx="355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Fractional length change: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623519"/>
            <a:ext cx="355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Fractional volume change: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93305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70C0"/>
                </a:solidFill>
              </a:rPr>
              <a:t>[coefficient of linear expansion]</a:t>
            </a:r>
            <a:endParaRPr lang="en-AU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619724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70C0"/>
                </a:solidFill>
              </a:rPr>
              <a:t>[coefficient of volume expansion]</a:t>
            </a:r>
            <a:endParaRPr lang="en-AU" sz="2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8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Units of temperature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Absolute temperature is measured in units of </a:t>
            </a:r>
            <a:r>
              <a:rPr lang="en-AU" sz="2400" b="1" dirty="0" smtClean="0"/>
              <a:t>Kelvin</a:t>
            </a:r>
            <a:r>
              <a:rPr lang="en-AU" sz="2400" dirty="0" smtClean="0"/>
              <a:t> (K) where 0 K is </a:t>
            </a:r>
            <a:r>
              <a:rPr lang="en-AU" sz="2400" b="1" dirty="0" smtClean="0"/>
              <a:t>absolute zero </a:t>
            </a:r>
            <a:r>
              <a:rPr lang="en-AU" sz="2400" dirty="0" smtClean="0"/>
              <a:t>(at which a gas has zero pressure)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The </a:t>
            </a:r>
            <a:r>
              <a:rPr lang="en-AU" sz="2400" b="1" dirty="0" smtClean="0"/>
              <a:t>Celsius</a:t>
            </a:r>
            <a:r>
              <a:rPr lang="en-AU" sz="2400" dirty="0" smtClean="0"/>
              <a:t> temperature scale is offset such that the </a:t>
            </a:r>
            <a:r>
              <a:rPr lang="en-AU" sz="2400" b="1" dirty="0" smtClean="0"/>
              <a:t>melting point of ice</a:t>
            </a:r>
            <a:r>
              <a:rPr lang="en-AU" sz="2400" dirty="0" smtClean="0"/>
              <a:t> at standard atmospheric pressure is 0 </a:t>
            </a:r>
            <a:r>
              <a:rPr lang="en-AU" sz="2400" baseline="30000" dirty="0" err="1" smtClean="0"/>
              <a:t>o</a:t>
            </a:r>
            <a:r>
              <a:rPr lang="en-AU" sz="2400" dirty="0" err="1" smtClean="0"/>
              <a:t>C</a:t>
            </a: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284984"/>
            <a:ext cx="4962128" cy="3308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3928" y="4221088"/>
                <a:ext cx="49109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𝐶𝑒𝑙𝑠𝑖𝑢𝑠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𝐾𝑒𝑙𝑣𝑖𝑛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−273.15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21088"/>
                <a:ext cx="49109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99992" y="5190291"/>
            <a:ext cx="381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1 degree change in Celsius =</a:t>
            </a:r>
          </a:p>
          <a:p>
            <a:r>
              <a:rPr lang="en-AU" sz="2400" dirty="0" smtClean="0">
                <a:solidFill>
                  <a:srgbClr val="FF0000"/>
                </a:solidFill>
              </a:rPr>
              <a:t>1 degree change in Kelvin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7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Thermal Expansion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661248"/>
            <a:ext cx="8446898" cy="1080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2025" y="1844824"/>
                <a:ext cx="4624471" cy="49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oeffic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ent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volumetric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expansion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 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AU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25" y="1844824"/>
                <a:ext cx="4624471" cy="495200"/>
              </a:xfrm>
              <a:prstGeom prst="rect">
                <a:avLst/>
              </a:prstGeom>
              <a:blipFill rotWithShape="0">
                <a:blip r:embed="rId4"/>
                <a:stretch>
                  <a:fillRect l="-1187" b="-61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9" t="11703" b="16417"/>
          <a:stretch/>
        </p:blipFill>
        <p:spPr bwMode="auto">
          <a:xfrm>
            <a:off x="4462843" y="2420888"/>
            <a:ext cx="4573653" cy="28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r="57643" b="18666"/>
          <a:stretch/>
        </p:blipFill>
        <p:spPr bwMode="auto">
          <a:xfrm>
            <a:off x="10963" y="2420888"/>
            <a:ext cx="420099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1853680"/>
                <a:ext cx="4089517" cy="49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oeffic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ent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linear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expansion</m:t>
                    </m:r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  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AU" dirty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53680"/>
                <a:ext cx="4089517" cy="495200"/>
              </a:xfrm>
              <a:prstGeom prst="rect">
                <a:avLst/>
              </a:prstGeom>
              <a:blipFill rotWithShape="0">
                <a:blip r:embed="rId6"/>
                <a:stretch>
                  <a:fillRect l="-1343" b="-61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17689" y="1196752"/>
            <a:ext cx="840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Values given in Table 17.2 of the textbook (page 328 of 3</a:t>
            </a:r>
            <a:r>
              <a:rPr lang="en-AU" sz="2400" baseline="30000" dirty="0" smtClean="0"/>
              <a:t>rd</a:t>
            </a:r>
            <a:r>
              <a:rPr lang="en-AU" sz="2400" dirty="0" smtClean="0"/>
              <a:t> ed.)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7332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Often only care about the </a:t>
            </a:r>
            <a:r>
              <a:rPr lang="en-AU" sz="2800" b="1" dirty="0" smtClean="0">
                <a:latin typeface="Cambria Math" pitchFamily="18" charset="0"/>
                <a:ea typeface="Cambria Math" pitchFamily="18" charset="0"/>
              </a:rPr>
              <a:t>change in 1 dimension </a:t>
            </a:r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or looking at long thin objects (railway).</a:t>
            </a:r>
            <a:endParaRPr lang="en-AU" sz="2800" dirty="0"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1.gstatic.com/images?q=tbn:ANd9GcQwFfE1yRG-zCt6by2DHVK53n1w-Q0H8knC8WeroMRPzz0w3JuQ9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21230" y="2582029"/>
            <a:ext cx="1152128" cy="12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1520" y="6129299"/>
            <a:ext cx="5832648" cy="612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4651149"/>
              </p:ext>
            </p:extLst>
          </p:nvPr>
        </p:nvGraphicFramePr>
        <p:xfrm>
          <a:off x="5403850" y="3130550"/>
          <a:ext cx="4640263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2" name="Chart" r:id="rId8" imgW="5762863" imgH="5143500" progId="MSGraph.Chart.8">
                  <p:embed followColorScheme="full"/>
                </p:oleObj>
              </mc:Choice>
              <mc:Fallback>
                <p:oleObj name="Chart" r:id="rId8" imgW="5762863" imgH="5143500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130550"/>
                        <a:ext cx="4640263" cy="414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PQuestion"/>
          <p:cNvSpPr>
            <a:spLocks noGrp="1"/>
          </p:cNvSpPr>
          <p:nvPr>
            <p:ph type="ctrTitle"/>
          </p:nvPr>
        </p:nvSpPr>
        <p:spPr>
          <a:xfrm>
            <a:off x="152215" y="404664"/>
            <a:ext cx="8812273" cy="1296144"/>
          </a:xfrm>
        </p:spPr>
        <p:txBody>
          <a:bodyPr>
            <a:noAutofit/>
          </a:bodyPr>
          <a:lstStyle/>
          <a:p>
            <a:pPr algn="just"/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A bimetallic strip is made of dissimilar metals with different coefficients of </a:t>
            </a:r>
            <a:r>
              <a:rPr lang="en-AU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volumetric</a:t>
            </a:r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 expansion (shown).  When </a:t>
            </a:r>
            <a:r>
              <a:rPr lang="en-AU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heated</a:t>
            </a:r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 the strip bends </a:t>
            </a:r>
            <a:endParaRPr lang="en-AU" sz="2800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6315" y="6186616"/>
                <a:ext cx="2238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15" y="6186616"/>
                <a:ext cx="2238818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45629" y="2348880"/>
            <a:ext cx="5400600" cy="144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245629" y="2501280"/>
            <a:ext cx="5400600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2981" y="2717681"/>
                <a:ext cx="1494961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A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81" y="2717681"/>
                <a:ext cx="1494961" cy="465833"/>
              </a:xfrm>
              <a:prstGeom prst="rect">
                <a:avLst/>
              </a:prstGeom>
              <a:blipFill rotWithShape="1">
                <a:blip r:embed="rId11"/>
                <a:stretch>
                  <a:fillRect l="-407" b="-184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22981" y="1811039"/>
                <a:ext cx="2253759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A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0.5×10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81" y="1811039"/>
                <a:ext cx="2253759" cy="465833"/>
              </a:xfrm>
              <a:prstGeom prst="rect">
                <a:avLst/>
              </a:prstGeom>
              <a:blipFill rotWithShape="1">
                <a:blip r:embed="rId12"/>
                <a:stretch>
                  <a:fillRect l="-270" b="-168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57511" y="2645296"/>
            <a:ext cx="663838" cy="8557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241745" y="2185993"/>
            <a:ext cx="663838" cy="169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1243866" y="1844824"/>
            <a:ext cx="663838" cy="169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404479" y="1850995"/>
            <a:ext cx="327677" cy="4258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>
            <a:off x="6386203" y="1844824"/>
            <a:ext cx="418045" cy="1383918"/>
          </a:xfrm>
          <a:prstGeom prst="arc">
            <a:avLst>
              <a:gd name="adj1" fmla="val 16953942"/>
              <a:gd name="adj2" fmla="val 4414036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PAnswers"/>
              <p:cNvSpPr>
                <a:spLocks noGrp="1"/>
              </p:cNvSpPr>
              <p:nvPr>
                <p:ph type="subTitle" idx="1"/>
                <p:custDataLst>
                  <p:tags r:id="rId4"/>
                </p:custDataLst>
              </p:nvPr>
            </p:nvSpPr>
            <p:spPr>
              <a:xfrm>
                <a:off x="216024" y="3645024"/>
                <a:ext cx="6084168" cy="2232248"/>
              </a:xfrm>
            </p:spPr>
            <p:txBody>
              <a:bodyPr>
                <a:noAutofit/>
              </a:bodyPr>
              <a:lstStyle/>
              <a:p>
                <a:pPr marL="514350" indent="-514350" algn="just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𝐮𝐩𝐰𝐚𝐫𝐝𝐬</m:t>
                    </m:r>
                  </m:oMath>
                </a14:m>
                <a:endParaRPr lang="en-AU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514350" indent="-514350" algn="just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𝐝𝐨𝐰𝐧𝐰𝐚𝐫𝐝𝐬</m:t>
                    </m:r>
                  </m:oMath>
                </a14:m>
                <a:endParaRPr lang="en-AU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514350" indent="-514350" algn="just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𝐢𝐭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𝐬𝐭𝐚𝐲𝐬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𝐥𝐞𝐯𝐞𝐥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𝐚𝐧𝐝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AU" b="1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𝐥𝐞𝐧𝐠𝐭𝐡𝐞𝐧𝐬</m:t>
                    </m:r>
                    <m:r>
                      <a:rPr lang="en-AU" b="1" i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endParaRPr lang="en-AU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514350" indent="-514350" algn="just">
                  <a:buFont typeface="Arial" pitchFamily="34" charset="0"/>
                  <a:buAutoNum type="arabicPeriod"/>
                </a:pPr>
                <a:r>
                  <a:rPr lang="en-AU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Insufficient information</a:t>
                </a:r>
                <a:endParaRPr lang="en-AU" b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PAnswers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  <p:custDataLst>
                  <p:tags r:id="rId13"/>
                </p:custDataLst>
              </p:nvPr>
            </p:nvSpPr>
            <p:spPr>
              <a:xfrm>
                <a:off x="216024" y="3645024"/>
                <a:ext cx="6084168" cy="2232248"/>
              </a:xfrm>
              <a:blipFill rotWithShape="0">
                <a:blip r:embed="rId14"/>
                <a:stretch>
                  <a:fillRect l="-2505" b="-136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682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1.gstatic.com/images?q=tbn:ANd9GcQwFfE1yRG-zCt6by2DHVK53n1w-Q0H8knC8WeroMRPzz0w3JuQ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21230" y="2582029"/>
            <a:ext cx="1152128" cy="12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1520" y="6129299"/>
            <a:ext cx="5832648" cy="612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ctrTitle"/>
          </p:nvPr>
        </p:nvSpPr>
        <p:spPr>
          <a:xfrm>
            <a:off x="152215" y="404664"/>
            <a:ext cx="8812273" cy="1296144"/>
          </a:xfrm>
        </p:spPr>
        <p:txBody>
          <a:bodyPr>
            <a:noAutofit/>
          </a:bodyPr>
          <a:lstStyle/>
          <a:p>
            <a:pPr algn="just"/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A bimetallic strip is made of dissimilar metals with different coefficients of </a:t>
            </a:r>
            <a:r>
              <a:rPr lang="en-AU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volumetric</a:t>
            </a:r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 expansion (shown).  When </a:t>
            </a:r>
            <a:r>
              <a:rPr lang="en-AU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heated</a:t>
            </a:r>
            <a:r>
              <a:rPr lang="en-AU" sz="2800" dirty="0" smtClean="0">
                <a:latin typeface="Cambria Math" pitchFamily="18" charset="0"/>
                <a:ea typeface="Cambria Math" pitchFamily="18" charset="0"/>
              </a:rPr>
              <a:t> the strip bends </a:t>
            </a:r>
            <a:endParaRPr lang="en-AU" sz="2800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6315" y="6186616"/>
                <a:ext cx="2238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15" y="6186616"/>
                <a:ext cx="223881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45629" y="2348880"/>
            <a:ext cx="5400600" cy="144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245629" y="2501280"/>
            <a:ext cx="5400600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2981" y="2717681"/>
                <a:ext cx="1494961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A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81" y="2717681"/>
                <a:ext cx="1494961" cy="465833"/>
              </a:xfrm>
              <a:prstGeom prst="rect">
                <a:avLst/>
              </a:prstGeom>
              <a:blipFill rotWithShape="1">
                <a:blip r:embed="rId11"/>
                <a:stretch>
                  <a:fillRect l="-407" b="-184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22981" y="1811039"/>
                <a:ext cx="2253759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A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0.5×10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81" y="1811039"/>
                <a:ext cx="2253759" cy="465833"/>
              </a:xfrm>
              <a:prstGeom prst="rect">
                <a:avLst/>
              </a:prstGeom>
              <a:blipFill rotWithShape="1">
                <a:blip r:embed="rId12"/>
                <a:stretch>
                  <a:fillRect l="-270" b="-168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57511" y="2645296"/>
            <a:ext cx="663838" cy="8557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241745" y="2185993"/>
            <a:ext cx="663838" cy="169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1243866" y="1844824"/>
            <a:ext cx="663838" cy="169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404479" y="1850995"/>
            <a:ext cx="327677" cy="4258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>
            <a:off x="6386203" y="1844824"/>
            <a:ext cx="418045" cy="1383918"/>
          </a:xfrm>
          <a:prstGeom prst="arc">
            <a:avLst>
              <a:gd name="adj1" fmla="val 16953942"/>
              <a:gd name="adj2" fmla="val 4414036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 flipH="1">
            <a:off x="2228283" y="4293096"/>
            <a:ext cx="493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The lower metal will expand more, causing the strip to bend upwards 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4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Thermal Behaviour of Matter - Summary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55576" y="154343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Ideal gas law</a:t>
            </a:r>
          </a:p>
          <a:p>
            <a:endParaRPr lang="en-AU" sz="2400" dirty="0" smtClean="0"/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Gas may be analysed in terms of molecular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Latent heat of transformation of phases</a:t>
            </a:r>
            <a:endParaRPr lang="en-A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Coefficients of thermal expansion 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7624" y="2082914"/>
                <a:ext cx="3282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82914"/>
                <a:ext cx="328298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0800" y="2060848"/>
                <a:ext cx="3246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2060848"/>
                <a:ext cx="32464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3688" y="5341309"/>
                <a:ext cx="2160240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341309"/>
                <a:ext cx="2160240" cy="8066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9992" y="5355852"/>
                <a:ext cx="218775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355852"/>
                <a:ext cx="2187754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27979" y="4293096"/>
                <a:ext cx="2436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79" y="4293096"/>
                <a:ext cx="243610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0668" y="3140968"/>
                <a:ext cx="3287476" cy="515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68" y="3140968"/>
                <a:ext cx="3287476" cy="5150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36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Units of temperature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323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Temperature is measured by </a:t>
            </a:r>
            <a:r>
              <a:rPr lang="en-AU" sz="2400" b="1" dirty="0" smtClean="0"/>
              <a:t>thermometers</a:t>
            </a:r>
            <a:r>
              <a:rPr lang="en-AU" sz="2400" dirty="0" smtClean="0"/>
              <a:t> which are brought into thermal equilibrium with the system</a:t>
            </a:r>
            <a:endParaRPr lang="en-A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4" y="2918978"/>
            <a:ext cx="2923930" cy="360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54" y="2492896"/>
            <a:ext cx="556861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958" y="2348880"/>
            <a:ext cx="26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Using expansion …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6342" y="2348880"/>
            <a:ext cx="277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Using gas pressure …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7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Heat Capacity and Specific Heat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19675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When heat energy flows into a substance, its temperature will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The </a:t>
            </a:r>
            <a:r>
              <a:rPr lang="en-AU" sz="2400" b="1" dirty="0" smtClean="0"/>
              <a:t>specific heat capacity </a:t>
            </a:r>
            <a:r>
              <a:rPr lang="en-AU" sz="2400" dirty="0" smtClean="0"/>
              <a:t>is the heat energy (in J) needed to raise the temperature of 1 kg of the substance by 1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7824" y="3573016"/>
                <a:ext cx="322652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573016"/>
                <a:ext cx="3226524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460978" y="4149080"/>
            <a:ext cx="526846" cy="614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407" y="4713919"/>
            <a:ext cx="234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Heat energy in J</a:t>
            </a:r>
            <a:endParaRPr lang="en-AU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77104" y="4275050"/>
            <a:ext cx="812735" cy="522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02545" y="4797152"/>
            <a:ext cx="1773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Temperature change in </a:t>
            </a:r>
            <a:r>
              <a:rPr lang="en-AU" sz="2400" dirty="0"/>
              <a:t>K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63888" y="4383687"/>
            <a:ext cx="734458" cy="989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5517232"/>
            <a:ext cx="15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Mass in kg</a:t>
            </a:r>
            <a:endParaRPr lang="en-AU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146343" y="4347199"/>
            <a:ext cx="445680" cy="1280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44008" y="5733256"/>
            <a:ext cx="244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Specific heat capacity in J/K/kg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4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15" grpId="0"/>
      <p:bldP spid="20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Heat Capacity and Specific Heat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12946"/>
          <a:stretch/>
        </p:blipFill>
        <p:spPr bwMode="auto">
          <a:xfrm>
            <a:off x="107504" y="1683912"/>
            <a:ext cx="8933559" cy="40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51520" y="5930696"/>
            <a:ext cx="8446898" cy="8106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1393" y="5949280"/>
                <a:ext cx="8323368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b="1" dirty="0" smtClean="0">
                    <a:latin typeface="Cambria Math" pitchFamily="18" charset="0"/>
                    <a:ea typeface="Cambria Math" pitchFamily="18" charset="0"/>
                  </a:rPr>
                  <a:t>Specific heat capacity </a:t>
                </a:r>
                <a:r>
                  <a:rPr lang="en-AU" dirty="0" smtClean="0">
                    <a:latin typeface="Cambria Math" pitchFamily="18" charset="0"/>
                    <a:ea typeface="Cambria Math" pitchFamily="18" charset="0"/>
                  </a:rPr>
                  <a:t>determines the heat energy needed to raise the temperature: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/>
                          <a:ea typeface="Cambria Math" pitchFamily="18" charset="0"/>
                        </a:rPr>
                        <m:t>𝑸</m:t>
                      </m:r>
                      <m:r>
                        <a:rPr lang="en-AU" sz="2400" b="1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/>
                          <a:ea typeface="Cambria Math" pitchFamily="18" charset="0"/>
                        </a:rPr>
                        <m:t>𝒎𝒄</m:t>
                      </m:r>
                      <m:r>
                        <a:rPr lang="en-AU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AU" sz="2400" b="1" i="1" smtClean="0"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lang="en-AU" sz="2400" b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3" y="5949280"/>
                <a:ext cx="832336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659" t="-578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7689" y="1196752"/>
            <a:ext cx="840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Values given in Table 16.1 of the textbook (page 306 of 3</a:t>
            </a:r>
            <a:r>
              <a:rPr lang="en-AU" sz="2400" baseline="30000" dirty="0" smtClean="0"/>
              <a:t>rd</a:t>
            </a:r>
            <a:r>
              <a:rPr lang="en-AU" sz="2400" dirty="0" smtClean="0"/>
              <a:t> ed.)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2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0990782"/>
              </p:ext>
            </p:extLst>
          </p:nvPr>
        </p:nvGraphicFramePr>
        <p:xfrm>
          <a:off x="4922838" y="2736850"/>
          <a:ext cx="5132387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Chart" r:id="rId7" imgW="5762863" imgH="5143500" progId="MSGraph.Chart.8">
                  <p:embed followColorScheme="full"/>
                </p:oleObj>
              </mc:Choice>
              <mc:Fallback>
                <p:oleObj name="Chart" r:id="rId7" imgW="5762863" imgH="5143500" progId="MSGraph.Chart.8">
                  <p:embed followColorScheme="full"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2736850"/>
                        <a:ext cx="5132387" cy="457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ctrTitle"/>
              </p:nvPr>
            </p:nvSpPr>
            <p:spPr>
              <a:xfrm>
                <a:off x="251520" y="332656"/>
                <a:ext cx="8640960" cy="223224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AU" sz="2800" dirty="0" smtClean="0"/>
                  <a:t>Two identical mass metals at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/>
                      </a:rPr>
                      <m:t>95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 are placed in separate identical beakers of water at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/>
                      </a:rPr>
                      <m:t>2</m:t>
                    </m:r>
                    <m:r>
                      <a:rPr lang="en-AU" sz="2800" i="1">
                        <a:latin typeface="Cambria Math"/>
                      </a:rPr>
                      <m:t>5</m:t>
                    </m:r>
                    <m:r>
                      <a:rPr lang="en-AU" sz="280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.  You measure the temperature of the water after each metal has cooled by </a:t>
                </a:r>
                <a14:m>
                  <m:oMath xmlns:m="http://schemas.openxmlformats.org/officeDocument/2006/math">
                    <m:r>
                      <a:rPr lang="en-AU" sz="2800" i="1" dirty="0" smtClean="0">
                        <a:latin typeface="Cambria Math"/>
                      </a:rPr>
                      <m:t>1</m:t>
                    </m:r>
                    <m:r>
                      <a:rPr lang="en-AU" sz="2800" b="0" i="1" dirty="0" smtClean="0">
                        <a:latin typeface="Cambria Math"/>
                      </a:rPr>
                      <m:t>0</m:t>
                    </m:r>
                    <m:r>
                      <a:rPr lang="en-AU" sz="28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AU" sz="2800" dirty="0" smtClean="0"/>
                  <a:t> and find that the water in A is hotter than the water in B.  Which metal has the higher specific heat ?</a:t>
                </a:r>
                <a:endParaRPr lang="en-AU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51520" y="332656"/>
                <a:ext cx="8640960" cy="2232248"/>
              </a:xfrm>
              <a:blipFill rotWithShape="1">
                <a:blip r:embed="rId9"/>
                <a:stretch>
                  <a:fillRect l="-1410" t="-2459" r="-1410" b="-7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rapezoid 14"/>
          <p:cNvSpPr/>
          <p:nvPr/>
        </p:nvSpPr>
        <p:spPr>
          <a:xfrm flipV="1">
            <a:off x="3059832" y="3284984"/>
            <a:ext cx="864096" cy="864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3289504" y="2796041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rapezoid 17"/>
          <p:cNvSpPr/>
          <p:nvPr/>
        </p:nvSpPr>
        <p:spPr>
          <a:xfrm flipV="1">
            <a:off x="4959336" y="3283519"/>
            <a:ext cx="864096" cy="864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5189008" y="2794576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335699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A</a:t>
            </a:r>
            <a:endParaRPr lang="en-A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2138" y="3348281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B</a:t>
            </a:r>
            <a:endParaRPr lang="en-AU" sz="3200" dirty="0"/>
          </a:p>
        </p:txBody>
      </p:sp>
      <p:sp>
        <p:nvSpPr>
          <p:cNvPr id="3" name="TPAnswers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8722" y="4221088"/>
            <a:ext cx="6497494" cy="1872208"/>
          </a:xfrm>
        </p:spPr>
        <p:txBody>
          <a:bodyPr>
            <a:noAutofit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Metal A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Metal B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They are the same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Can’t tell since not in equilibrium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425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559d0d74-4e4b-44c4-8588-cd2101f2c9da"/>
  <p:tag name="INCLUDESESSION" val="True"/>
  <p:tag name="EXPANDSHOWBAR" val="True"/>
  <p:tag name="WASPOLLED" val="645DF2F3FFC24D06A057CC8ACD1955A6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  <p:tag name="TYPE" val="5"/>
  <p:tag name="NUMBERFORMAT" val="0"/>
  <p:tag name="LABELFORMAT" val="1"/>
  <p:tag name="COLORTYPE" val="SCHEME"/>
  <p:tag name="DEFINEDCOLORS" val="3,6,10,45,32,50,13,4,9,55,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9"/>
  <p:tag name="FONTSIZE" val="32"/>
  <p:tag name="BULLETTYPE" val="ppBulletArabicPeriod"/>
  <p:tag name="ANSWERTEXT" val="Metal A&#10;Metal B&#10;They are the same&#10;Can’t tell since not in equilibri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COUNT" val="27"/>
  <p:tag name="SLICED" val="False"/>
  <p:tag name="RESPONSES" val="2;1;1;1;1;-;3;1;2;2;1;1;3;1;-;2;-;1;-;2;3;2;-;-;1;-;1;1;1;2;-;1;3;-;1;1;-;-;-;"/>
  <p:tag name="CHARTSTRINGSTD" val="16 7 4 0"/>
  <p:tag name="CHARTSTRINGREV" val="0 4 7 16"/>
  <p:tag name="CHARTSTRINGSTDPER" val="0.592592592592593 0.259259259259259 0.148148148148148 0"/>
  <p:tag name="CHARTSTRINGREVPER" val="0 0.148148148148148 0.259259259259259 0.592592592592593"/>
  <p:tag name="SLIDEORDER" val="22"/>
  <p:tag name="SLIDEGUID" val="833F28FF8805453C8371B851359F5F28"/>
  <p:tag name="QUESTIONALIAS" val="Two identical mass metals at 95℃ are placed in separate identical beakers of water at 25℃.  You measure the temperature of the water after each metal has cooled by 10℃ and find that the water in A is hotter than the water in B.  Which metal has the higher specific heat ?"/>
  <p:tag name="ANSWERSALIAS" val="Metal A|smicln|Metal B|smicln|They are the same|smicln|Can’t tell since not in equilibrium"/>
  <p:tag name="TOTALRESPONSES" val="0"/>
  <p:tag name="RESPONSESGATHERED" val="False"/>
  <p:tag name="ANONYMOUSTEMP" val="False"/>
  <p:tag name="VALUES" val="Incorrect|smicln|Incorrect|smicln|Incorrect|smicln|Correct"/>
  <p:tag name="LIVECHARTING" val="False"/>
  <p:tag name="AUTOOPENPOLL" val="True"/>
  <p:tag name="AUTOFORMATCHAR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COUNT" val="3"/>
  <p:tag name="SLICED" val="False"/>
  <p:tag name="RESPONSES" val="2;-;-;-;-;-;2;-;-;-;-;-;-;-;-;-;-;-;-;-;-;-;-;-;-;-;-;-;-;1;-;-;-;-;-;-;-;-;-;"/>
  <p:tag name="CHARTSTRINGSTD" val="1 2 0 0 0 0"/>
  <p:tag name="CHARTSTRINGREV" val="0 0 0 0 2 1"/>
  <p:tag name="CHARTSTRINGSTDPER" val="0.333333333333333 0.666666666666667 0 0 0 0"/>
  <p:tag name="CHARTSTRINGREVPER" val="0 0 0 0 0.666666666666667 0.333333333333333"/>
  <p:tag name="SLIDEORDER" val="21"/>
  <p:tag name="SLIDEGUID" val="DCCE6A473EFB423D8D37FFE61C2851C6"/>
  <p:tag name="QUESTIONALIAS" val="A 1 𝑚 rod of gold  is connected to a 1 𝑚 rod of silver.  The gold end is placed in boiling water and the silver end is placed in ice water.  Where is it 50℃ ? "/>
  <p:tag name="ANSWERSALIAS" val="At the midpoint|smicln|Near the midpoint but closer to the gold end|smicln|Near the midpoint but closer to the silver end"/>
  <p:tag name="VALUES" val="Incorrect|smicln|Correct|smicln|Incorrect"/>
  <p:tag name="TOTALRESPONSES" val="0"/>
  <p:tag name="RESPONSESGATHERED" val="False"/>
  <p:tag name="ANONYMOUSTEMP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8EC2305A1364E65B61DFF33EA6DAF5C&lt;/guid&gt;&#10;        &lt;description /&gt;&#10;        &lt;date&gt;4/24/2016 10:07:1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A814CE3E9A40A4B25625432AE7DF16&lt;/guid&gt;&#10;            &lt;repollguid&gt;4F13F23243874B958F86E53F40AB1F8D&lt;/repollguid&gt;&#10;            &lt;sourceid&gt;D43BBD2897854AC9843C2A2C94297450&lt;/sourceid&gt;&#10;            &lt;questiontext&gt;A 1 $$ rod of gold  is connected to a 1 $$ rod of silver.  The gold end is placed in boiling water and the silver end is placed in ice water.  Where is it 50℃ 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3706085DC854BD7B15E196F7DD9DE14&lt;/guid&gt;&#10;                    &lt;answertext&gt;At the midpoint&lt;/answertext&gt;&#10;                    &lt;valuetype&gt;-1&lt;/valuetype&gt;&#10;                &lt;/answer&gt;&#10;                &lt;answer&gt;&#10;                    &lt;guid&gt;990FABA9B9434AAEAC50123B1BA77E8B&lt;/guid&gt;&#10;                    &lt;answertext&gt;Near the midpoint but closer to the gold end&lt;/answertext&gt;&#10;                    &lt;valuetype&gt;1&lt;/valuetype&gt;&#10;                &lt;/answer&gt;&#10;                &lt;answer&gt;&#10;                    &lt;guid&gt;76160BC1F1F24104B693BB2D1A65E382&lt;/guid&gt;&#10;                    &lt;answertext&gt;Near the midpoint but closer to the silver end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  <p:tag name="TYPE" val="5"/>
  <p:tag name="NUMBERFORMAT" val="0"/>
  <p:tag name="LABELFORMAT" val="1"/>
  <p:tag name="COLORTYPE" val="SCHEME"/>
  <p:tag name="DEFINEDCOLORS" val="3,6,10,45,32,50,13,4,9,55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7"/>
  <p:tag name="FONTSIZE" val="28"/>
  <p:tag name="BULLETTYPE" val="ppBulletArabicPeriod"/>
  <p:tag name="ANSWERTEXT" val="At the midpoint&#10;Near the midpoint but closer to the gold end&#10;Near the midpoint but closer to the silver end"/>
  <p:tag name="OLDNUMANSWERS" val="3"/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COUNT" val="3"/>
  <p:tag name="SLICED" val="False"/>
  <p:tag name="RESPONSES" val="2;-;-;-;-;-;2;-;-;-;-;-;-;-;-;-;-;-;-;-;-;-;-;-;-;-;-;-;-;1;-;-;-;-;-;-;-;-;-;"/>
  <p:tag name="CHARTSTRINGSTD" val="1 2 0 0 0 0"/>
  <p:tag name="CHARTSTRINGREV" val="0 0 0 0 2 1"/>
  <p:tag name="CHARTSTRINGSTDPER" val="0.333333333333333 0.666666666666667 0 0 0 0"/>
  <p:tag name="CHARTSTRINGREVPER" val="0 0 0 0 0.666666666666667 0.333333333333333"/>
  <p:tag name="SLIDEORDER" val="21"/>
  <p:tag name="SLIDEGUID" val="DCCE6A473EFB423D8D37FFE61C2851C6"/>
  <p:tag name="QUESTIONALIAS" val="A 1 𝑚 rod of gold  is connected to a 1 𝑚 rod of silver.  The gold end is placed in boiling water and the silver end is placed in ice water.  Where is it 50℃ ? "/>
  <p:tag name="ANSWERSALIAS" val="At the midpoint|smicln|Near the midpoint but closer to the gold end|smicln|Near the midpoint but closer to the silver end"/>
  <p:tag name="VALUES" val="Incorrect|smicln|Correct|smicln|Incorrect"/>
  <p:tag name="TOTALRESPONSES" val="0"/>
  <p:tag name="RESPONSESGATHERED" val="False"/>
  <p:tag name="ANONYMOUSTEMP" val="False"/>
  <p:tag name="LIVECHARTING" val="False"/>
  <p:tag name="AUTOOPENPOLL" val="True"/>
  <p:tag name="AUTOFORMATCHAR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COUNT" val="27"/>
  <p:tag name="SLICED" val="False"/>
  <p:tag name="RESPONSES" val="2;1;1;1;1;-;3;1;2;2;1;1;3;1;-;2;-;1;-;2;3;2;-;-;1;-;1;1;1;2;-;1;3;-;1;1;-;-;-;"/>
  <p:tag name="CHARTSTRINGSTD" val="16 7 4 0"/>
  <p:tag name="CHARTSTRINGREV" val="0 4 7 16"/>
  <p:tag name="CHARTSTRINGSTDPER" val="0.592592592592593 0.259259259259259 0.148148148148148 0"/>
  <p:tag name="CHARTSTRINGREVPER" val="0 0.148148148148148 0.259259259259259 0.592592592592593"/>
  <p:tag name="SLIDEORDER" val="24"/>
  <p:tag name="SLIDEGUID" val="7EA4FE9793AD4F6D9AC4B71FA0958E4C"/>
  <p:tag name="ANSWERSALIAS" val=" 𝑻 𝒇 &gt; 𝑻 𝒊 |smicln| 𝑻 𝒇 = 𝑻 𝒊  |smicln| 𝑻 𝒇 &lt; 𝑻 𝒊 |smicln|Can’t tell without n "/>
  <p:tag name="QUESTIONALIAS" val="I double the volume of the cylinder and reduce the absolute pressure from 1 𝑎𝑡𝑚 to 0.5 𝑎𝑡𝑚. How does the final temperature compare to the initial ?"/>
  <p:tag name="RESPONSESGATHERED" val="False"/>
  <p:tag name="VALUES" val="Incorrect|smicln|Incorrect|smicln|Incorrect|smicln|No Value"/>
  <p:tag name="TOTALRESPONSES" val="0"/>
  <p:tag name="ANONYMOUSTEMP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8D0AB1A967449E9884811E3C39E86B0&lt;/guid&gt;&#10;        &lt;description /&gt;&#10;        &lt;date&gt;4/24/2016 10:07:1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3AE19CDE25743FBBF6E0C2C61BE3D82&lt;/guid&gt;&#10;            &lt;repollguid&gt;B2614AFECA64476B9A5E99715017A8D7&lt;/repollguid&gt;&#10;            &lt;sourceid&gt;D6CDD90AF4AE4514B07C78E17F3A0C6D&lt;/sourceid&gt;&#10;            &lt;questiontext&gt;I double the volume of the cylinder and reduce the absolute pressure from 1 $$$$$$ to 0.5 $$$$$$. How does the final temperature compare to the initial 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98E3656C6D84CB78F41BAC6BEB21056&lt;/guid&gt;&#10;                    &lt;answertext&gt; $$ $$ &amp;gt; $$ $$  &lt;/answertext&gt;&#10;                    &lt;valuetype&gt;-1&lt;/valuetype&gt;&#10;                &lt;/answer&gt;&#10;                &lt;answer&gt;&#10;                    &lt;guid&gt;47835BC6E59A45E2B233EF56534CB976&lt;/guid&gt;&#10;                    &lt;answertext&gt; $$ $$ = $$ $$   &lt;/answertext&gt;&#10;                    &lt;valuetype&gt;-1&lt;/valuetype&gt;&#10;                &lt;/answer&gt;&#10;                &lt;answer&gt;&#10;                    &lt;guid&gt;ECBF6115CCEC409D9A0946CC5475C689&lt;/guid&gt;&#10;                    &lt;answertext&gt; $$ $$ &amp;lt; $$ $$  &lt;/answertext&gt;&#10;                    &lt;valuetype&gt;-1&lt;/valuetype&gt;&#10;                &lt;/answer&gt;&#10;                &lt;answer&gt;&#10;                    &lt;guid&gt;A24E3D5141CC4257ABE9AA75467ECF02&lt;/guid&gt;&#10;                    &lt;answertext&gt;Can’t tell without n 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  <p:tag name="TYPE" val="5"/>
  <p:tag name="NUMBERFORMAT" val="0"/>
  <p:tag name="LABELFORMAT" val="1"/>
  <p:tag name="COLORTYPE" val="SCHEME"/>
  <p:tag name="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0"/>
  <p:tag name="FONTSIZE" val="32"/>
  <p:tag name="BULLETTYPE" val="ppBulletArabicPeriod"/>
  <p:tag name="ANSWERTEXT" val=" 𝑻 𝒇 &gt; 𝑻 𝒊 &#10; 𝑻 𝒇 = 𝑻 𝒊  &#10; 𝑻 𝒇 &lt; 𝑻 𝒊 &#10;Can’t tell without n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COUNT" val="27"/>
  <p:tag name="SLICED" val="False"/>
  <p:tag name="RESPONSES" val="2;1;1;1;1;-;3;1;2;2;1;1;3;1;-;2;-;1;-;2;3;2;-;-;1;-;1;1;1;2;-;1;3;-;1;1;-;-;-;"/>
  <p:tag name="CHARTSTRINGSTD" val="16 7 4 0"/>
  <p:tag name="CHARTSTRINGREV" val="0 4 7 16"/>
  <p:tag name="CHARTSTRINGSTDPER" val="0.592592592592593 0.259259259259259 0.148148148148148 0"/>
  <p:tag name="CHARTSTRINGREVPER" val="0 0.148148148148148 0.259259259259259 0.592592592592593"/>
  <p:tag name="SLIDEORDER" val="23"/>
  <p:tag name="SLIDEGUID" val="45D2CC2890494B0DB42966614EE74A38"/>
  <p:tag name="QUESTIONALIAS" val="Two identical cylinders, one with  𝐻 2  and one with  𝑁 2 , have different gauge pressures but the same temperature.  Which cylinder has the fastest molecules. "/>
  <p:tag name="ANSWERSALIAS" val="The high pressure vessel|smicln|The low pressure vessel|smicln|The one with Hydrogen|smicln|The one with Nitrogen|smicln|Insufficient information to tell"/>
  <p:tag name="TOTALRESPONSES" val="0"/>
  <p:tag name="RESPONSESGATHERED" val="False"/>
  <p:tag name="ANONYMOUSTEMP" val="False"/>
  <p:tag name="VALUES" val="Incorrect|smicln|Incorrect|smicln|Incorrect|smicln|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29A40B3CBC4544B4A328FDE784F78676&lt;/guid&gt;&#10;        &lt;description /&gt;&#10;        &lt;date&gt;4/24/2016 10:07:1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CFC87F2836B4B0C9F86A106A85BC2C5&lt;/guid&gt;&#10;            &lt;repollguid&gt;F2241FF9407B4168B783E46E5326C400&lt;/repollguid&gt;&#10;            &lt;sourceid&gt;8491A953064E42938A4968BBA00FF36D&lt;/sourceid&gt;&#10;            &lt;questiontext&gt;Two identical cylinders, one with  $$ 2  and one with  $$ 2 , have different gauge pressures but the same temperature.  Which cylinder has the fastest molecules.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73B16C040AA45C29259E81BF767369B&lt;/guid&gt;&#10;                    &lt;answertext&gt;The high pressure vessel&lt;/answertext&gt;&#10;                    &lt;valuetype&gt;-1&lt;/valuetype&gt;&#10;                &lt;/answer&gt;&#10;                &lt;answer&gt;&#10;                    &lt;guid&gt;63DC5965EE8E4BE890C3DEAFD35533CE&lt;/guid&gt;&#10;                    &lt;answertext&gt;The low pressure vessel&lt;/answertext&gt;&#10;                    &lt;valuetype&gt;-1&lt;/valuetype&gt;&#10;                &lt;/answer&gt;&#10;                &lt;answer&gt;&#10;                    &lt;guid&gt;4760E6AFC3F94C2BBD50B6B60580EE43&lt;/guid&gt;&#10;                    &lt;answertext&gt;The one with Hydrogen&lt;/answertext&gt;&#10;                    &lt;valuetype&gt;-1&lt;/valuetype&gt;&#10;                &lt;/answer&gt;&#10;                &lt;answer&gt;&#10;                    &lt;guid&gt;0B039E9F1E0A4DA4A08AC8C8C1247542&lt;/guid&gt;&#10;                    &lt;answertext&gt;The one with Nitrogen&lt;/answertext&gt;&#10;                    &lt;valuetype&gt;1&lt;/valuetype&gt;&#10;                &lt;/answer&gt;&#10;                &lt;answer&gt;&#10;                    &lt;guid&gt;7BBC94E4AF584CB1850CA8180FC919B3&lt;/guid&gt;&#10;                    &lt;answertext&gt;Insufficient information to tell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  <p:tag name="TYPE" val="5"/>
  <p:tag name="NUMBERFORMAT" val="0"/>
  <p:tag name="LABELFORMAT" val="1"/>
  <p:tag name="COLORTYPE" val="SCHEME"/>
  <p:tag name="DEFINEDCOLORS" val="3,6,10,45,32,50,13,4,9,55,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25"/>
  <p:tag name="FONTSIZE" val="32"/>
  <p:tag name="BULLETTYPE" val="ppBulletArabicPeriod"/>
  <p:tag name="ANSWERTEXT" val="The high pressure vessel&#10;The low pressure vessel&#10;The one with Hydrogen&#10;The one with Nitrogen&#10;Insufficient information to tell"/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COUNT" val="27"/>
  <p:tag name="SLICED" val="False"/>
  <p:tag name="RESPONSES" val="2;1;1;1;1;-;3;1;2;2;1;1;3;1;-;2;-;1;-;2;3;2;-;-;1;-;1;1;1;2;-;1;3;-;1;1;-;-;-;"/>
  <p:tag name="CHARTSTRINGSTD" val="16 7 4 0"/>
  <p:tag name="CHARTSTRINGREV" val="0 4 7 16"/>
  <p:tag name="CHARTSTRINGSTDPER" val="0.592592592592593 0.259259259259259 0.148148148148148 0"/>
  <p:tag name="CHARTSTRINGREVPER" val="0 0.148148148148148 0.259259259259259 0.592592592592593"/>
  <p:tag name="SLIDEORDER" val="23"/>
  <p:tag name="SLIDEGUID" val="45D2CC2890494B0DB42966614EE74A38"/>
  <p:tag name="QUESTIONALIAS" val="Two identical cylinders, one with  𝐻 2  and one with  𝑁 2 , have different gauge pressures but the same temperature.  Which cylinder has the fastest molecules. "/>
  <p:tag name="ANSWERSALIAS" val="The high pressure vessel|smicln|The low pressure vessel|smicln|The one with Hydrogen|smicln|The one with Nitrogen|smicln|Insufficient information to tell"/>
  <p:tag name="TOTALRESPONSES" val="0"/>
  <p:tag name="RESPONSESGATHERED" val="False"/>
  <p:tag name="ANONYMOUSTEMP" val="False"/>
  <p:tag name="VALUES" val="Incorrect|smicln|Incorrect|smicln|Incorrect|smicln|Correct|smicln|Incorrect"/>
  <p:tag name="LIVECHARTING" val="False"/>
  <p:tag name="AUTOOPENPOLL" val="True"/>
  <p:tag name="AUTOFORMATCHAR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SGATHERED" val="False"/>
  <p:tag name="TOTALRESPONSES" val="0"/>
  <p:tag name="ANONYMOUSTEMP" val="False"/>
  <p:tag name="SLIDEORDER" val="25"/>
  <p:tag name="SLIDEGUID" val="02B53DFC789A4393A136FF88F8DBBC15"/>
  <p:tag name="QUESTIONALIAS" val="Take the energy required to melt 1 𝑘𝑔 of ice and instead heat 1 𝑘𝑔 of water. How much has the temperature of the water changed by ?"/>
  <p:tag name="ANSWERSALIAS" val="𝟖𝟎℃|smicln|𝟓𝟑𝟗℃|smicln|𝟏𝟑℃|smicln|𝟐℃|smicln|Insufficient Information"/>
  <p:tag name="VALUES" val="Incorrect|smicln|Incorrect|smicln|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6A0C62DEEF124E5C9B88F244C726B95F&lt;/guid&gt;&#10;        &lt;description /&gt;&#10;        &lt;date&gt;4/24/2016 10:07:1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FDD68E38D7549F4BBCA7E8878EDE6FF&lt;/guid&gt;&#10;            &lt;repollguid&gt;4F25415BF22643BBB5F59273C82C5DEB&lt;/repollguid&gt;&#10;            &lt;sourceid&gt;0CC616E9D41742A2A5AB35499745FBE3&lt;/sourceid&gt;&#10;            &lt;questiontext&gt;Take the energy required to melt 1 $$$$ of ice and instead heat 1 $$$$ of water. How much has the temperature of the water changed by 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AB235407A1E4B19805CE3AD97861271&lt;/guid&gt;&#10;                    &lt;answertext&gt;$$$$℃&lt;/answertext&gt;&#10;                    &lt;valuetype&gt;-1&lt;/valuetype&gt;&#10;                &lt;/answer&gt;&#10;                &lt;answer&gt;&#10;                    &lt;guid&gt;FBB7A7ED5DAA4C6DA63496EB3E92E7BB&lt;/guid&gt;&#10;                    &lt;answertext&gt;$$$$$$℃&lt;/answertext&gt;&#10;                    &lt;valuetype&gt;-1&lt;/valuetype&gt;&#10;                &lt;/answer&gt;&#10;                &lt;answer&gt;&#10;                    &lt;guid&gt;091B70EFBB4C4C2AAFDD8F03CB084432&lt;/guid&gt;&#10;                    &lt;answertext&gt;$$$$℃&lt;/answertext&gt;&#10;                    &lt;valuetype&gt;0&lt;/valuetype&gt;&#10;                &lt;/answer&gt;&#10;                &lt;answer&gt;&#10;                    &lt;guid&gt;16E4DE1B1C954990AB5B65F152383E7D&lt;/guid&gt;&#10;                    &lt;answertext&gt;$$℃&lt;/answertext&gt;&#10;                    &lt;valuetype&gt;0&lt;/valuetype&gt;&#10;                &lt;/answer&gt;&#10;                &lt;answer&gt;&#10;                    &lt;guid&gt;51851C61C295454CA14E0C877F715AD8&lt;/guid&gt;&#10;                    &lt;answertext&gt;Insufficient Information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  <p:tag name="TYPE" val="5"/>
  <p:tag name="NUMBERFORMAT" val="0"/>
  <p:tag name="LABELFORMAT" val="1"/>
  <p:tag name="COLORTYPE" val="SCHEME"/>
  <p:tag name="DEFINEDCOLORS" val="3,6,10,45,32,50,13,4,9,55,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8"/>
  <p:tag name="FONTSIZE" val="32"/>
  <p:tag name="BULLETTYPE" val="ppBulletArabicPeriod"/>
  <p:tag name="ANSWERTEXT" val="𝟖𝟎℃&#10;𝟓𝟑𝟗℃&#10;𝟏𝟑℃&#10;𝟐℃&#10;Insufficient Information"/>
  <p:tag name="ZEROBAS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SGATHERED" val="False"/>
  <p:tag name="TOTALRESPONSES" val="0"/>
  <p:tag name="ANONYMOUSTEMP" val="False"/>
  <p:tag name="SLIDEORDER" val="25"/>
  <p:tag name="SLIDEGUID" val="02B53DFC789A4393A136FF88F8DBBC15"/>
  <p:tag name="QUESTIONALIAS" val="Take the energy required to melt 1 𝑘𝑔 of ice and instead heat 1 𝑘𝑔 of water. How much has the temperature of the water changed by ?"/>
  <p:tag name="ANSWERSALIAS" val="𝟖𝟎℃|smicln|𝟓𝟑𝟗℃|smicln|𝟏𝟑℃|smicln|𝟐℃|smicln|Insufficient Information"/>
  <p:tag name="VALUES" val="Incorrect|smicln|Incorrect|smicln|No Value|smicln|No Value|smicln|No Value"/>
  <p:tag name="LIVECHARTING" val="False"/>
  <p:tag name="AUTOOPENPOLL" val="True"/>
  <p:tag name="AUTOFORMATCHAR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SGATHERED" val="False"/>
  <p:tag name="TOTALRESPONSES" val="0"/>
  <p:tag name="ANONYMOUSTEMP" val="False"/>
  <p:tag name="SLIDEORDER" val="25"/>
  <p:tag name="SLIDEGUID" val="02B53DFC789A4393A136FF88F8DBBC15"/>
  <p:tag name="QUESTIONALIAS" val="Take the energy required to melt 1 𝑘𝑔 of ice and instead heat 1 𝑘𝑔 of water. How much has the temperature of the water changed by ?"/>
  <p:tag name="ANSWERSALIAS" val="𝟖𝟎℃|smicln|𝟓𝟑𝟗℃|smicln|𝟏𝟑℃|smicln|𝟐℃|smicln|Insufficient Information"/>
  <p:tag name="VALUES" val="Incorrect|smicln|Incorrect|smicln|No Value|smicln|No Value|smicln|No Value"/>
  <p:tag name="LIVECHARTING" val="False"/>
  <p:tag name="AUTOOPENPOLL" val="True"/>
  <p:tag name="AUTOFORMATCHAR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SGATHERED" val="False"/>
  <p:tag name="TOTALRESPONSES" val="0"/>
  <p:tag name="ANONYMOUSTEMP" val="False"/>
  <p:tag name="SLIDEORDER" val="28"/>
  <p:tag name="SLIDEGUID" val="DFA4BB2970BB4633938CB6DE9247FE9E"/>
  <p:tag name="QUESTIONALIAS" val="A bimetallic strip is made of dissimilar metals with different coefficients of volumetric expansion (shown).  When heated the strip bends "/>
  <p:tag name="ANSWERSALIAS" val="𝐮𝐩𝐰𝐚𝐫𝐝𝐬|smicln|𝐝𝐨𝐰𝐧𝐰𝐚𝐫𝐝𝐬|smicln|𝐢𝐭 𝐬𝐭𝐚𝐲𝐬 𝐥𝐞𝐯𝐞𝐥 𝐚𝐧𝐝 𝐥𝐞𝐧𝐠𝐭𝐡𝐞𝐧𝐬 |smicln|Insufficient information"/>
  <p:tag name="VALUES" val="Incorrect|smicln|Incorrect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134D329872D34202A8F2C83ACF1CD76A&lt;/guid&gt;&#10;        &lt;description /&gt;&#10;        &lt;date&gt;4/24/2016 10:07:1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80ED3489C943798A3733C969B3AFBF&lt;/guid&gt;&#10;            &lt;repollguid&gt;83DE0154F74142319FFAF83095322862&lt;/repollguid&gt;&#10;            &lt;sourceid&gt;02096426355C401D8C107740BEFC5DAB&lt;/sourceid&gt;&#10;            &lt;questiontext&gt;A bimetallic strip is made of dissimilar metals with different coefficients of volumetric expansion (shown).  When heated the strip bends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1467405B2D84F5F8C9C608B351E9EE6&lt;/guid&gt;&#10;                    &lt;answertext&gt;$$$$$$$$$$$$$$ &lt;/answertext&gt;&#10;                    &lt;valuetype&gt;-1&lt;/valuetype&gt;&#10;                &lt;/answer&gt;&#10;                &lt;answer&gt;&#10;                    &lt;guid&gt;7E760A0A4F4D474BB1A788EDF74E6610&lt;/guid&gt;&#10;                    &lt;answertext&gt;$$$$$$$$$$$$$$$$$$ &lt;/answertext&gt;&#10;                    &lt;valuetype&gt;-1&lt;/valuetype&gt;&#10;                &lt;/answer&gt;&#10;                &lt;answer&gt;&#10;                    &lt;guid&gt;6C45E9C61179438CA2FC60FC30396D52&lt;/guid&gt;&#10;                    &lt;answertext&gt;$$$$ $$$$$$$$$$ $$$$$$$$$$ $$$$$$ $$$$$$$$$$$$$$$$$$  &lt;/answertext&gt;&#10;                    &lt;valuetype&gt;0&lt;/valuetype&gt;&#10;                &lt;/answer&gt;&#10;                &lt;answer&gt;&#10;                    &lt;guid&gt;946D242A203A45CDAA8774DE5E1722C6&lt;/guid&gt;&#10;                    &lt;answertext&gt;Insufficient information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  <p:tag name="TYPE" val="5"/>
  <p:tag name="NUMBERFORMAT" val="0"/>
  <p:tag name="LABELFORMAT" val="1"/>
  <p:tag name="COLORTYPE" val="SCHEME"/>
  <p:tag name="DEFINEDCOLORS" val="3,6,10,45,32,50,13,4,9,55,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12"/>
  <p:tag name="FONTSIZE" val="32"/>
  <p:tag name="BULLETTYPE" val="ppBulletArabicPeriod"/>
  <p:tag name="ANSWERTEXT" val="𝐮𝐩𝐰𝐚𝐫𝐝𝐬&#10;𝐝𝐨𝐰𝐧𝐰𝐚𝐫𝐝𝐬&#10;𝐢𝐭 𝐬𝐭𝐚𝐲𝐬 𝐥𝐞𝐯𝐞𝐥 𝐚𝐧𝐝 𝐥𝐞𝐧𝐠𝐭𝐡𝐞𝐧𝐬 &#10;Insufficient informati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SGATHERED" val="False"/>
  <p:tag name="TOTALRESPONSES" val="0"/>
  <p:tag name="ANONYMOUSTEMP" val="False"/>
  <p:tag name="SLIDEORDER" val="28"/>
  <p:tag name="SLIDEGUID" val="DFA4BB2970BB4633938CB6DE9247FE9E"/>
  <p:tag name="QUESTIONALIAS" val="A bimetallic strip is made of dissimilar metals with different coefficients of volumetric expansion (shown).  When heated the strip bends "/>
  <p:tag name="ANSWERSALIAS" val="𝐮𝐩𝐰𝐚𝐫𝐝𝐬|smicln|𝐝𝐨𝐰𝐧𝐰𝐚𝐫𝐝𝐬|smicln|𝐢𝐭 𝐬𝐭𝐚𝐲𝐬 𝐥𝐞𝐯𝐞𝐥 𝐚𝐧𝐝 𝐥𝐞𝐧𝐠𝐭𝐡𝐞𝐧𝐬 |smicln|Insufficient information"/>
  <p:tag name="VALUES" val="Incorrect|smicln|Incorrect|smicln|No Value|smicln|No Value"/>
  <p:tag name="LIVECHARTING" val="False"/>
  <p:tag name="AUTOOPENPOLL" val="True"/>
  <p:tag name="AUTOFORMATCHAR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D604D46ACFB54DE9ACE19FACBF510B78"/>
  <p:tag name="SLIDETYPE" val="Q"/>
  <p:tag name="DEMOGRAPHIC" val="False"/>
  <p:tag name="SPEEDSCORING" val="False"/>
  <p:tag name="CORRECTPOINTVALUE" val="1"/>
  <p:tag name="INCORRECTPOINTVALUE" val="0"/>
  <p:tag name="VALUEFORMAT" val="0%"/>
  <p:tag name="DELIMITERS" val="3.1"/>
  <p:tag name="RESPONSECOUNT" val="27"/>
  <p:tag name="SLICED" val="False"/>
  <p:tag name="RESPONSES" val="2;1;1;1;1;-;3;1;2;2;1;1;3;1;-;2;-;1;-;2;3;2;-;-;1;-;1;1;1;2;-;1;3;-;1;1;-;-;-;"/>
  <p:tag name="CHARTSTRINGSTD" val="16 7 4 0"/>
  <p:tag name="CHARTSTRINGREV" val="0 4 7 16"/>
  <p:tag name="CHARTSTRINGSTDPER" val="0.592592592592593 0.259259259259259 0.148148148148148 0"/>
  <p:tag name="CHARTSTRINGREVPER" val="0 0.148148148148148 0.259259259259259 0.592592592592593"/>
  <p:tag name="SLIDEORDER" val="22"/>
  <p:tag name="SLIDEGUID" val="833F28FF8805453C8371B851359F5F28"/>
  <p:tag name="QUESTIONALIAS" val="Two identical mass metals at 95℃ are placed in separate identical beakers of water at 25℃.  You measure the temperature of the water after each metal has cooled by 10℃ and find that the water in A is hotter than the water in B.  Which metal has the higher specific heat ?"/>
  <p:tag name="ANSWERSALIAS" val="Metal A|smicln|Metal B|smicln|They are the same|smicln|Can’t tell since not in equilibrium"/>
  <p:tag name="TOTALRESPONSES" val="0"/>
  <p:tag name="RESPONSESGATHERED" val="False"/>
  <p:tag name="ANONYMOUSTEMP" val="False"/>
  <p:tag name="VALUES" val="Incorrect|smicln|Incorrect|smicln|Incorrect|smicln|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1C9B479426A40F9AE4120CD054517B4&lt;/guid&gt;&#10;        &lt;description /&gt;&#10;        &lt;date&gt;4/24/2016 10:07:1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B84494BE9C240C782FD9EDC4E3C3119&lt;/guid&gt;&#10;            &lt;repollguid&gt;2AB04D8375414A599997A9A2E25C2DA3&lt;/repollguid&gt;&#10;            &lt;sourceid&gt;2532B7C00D6248CC8F5BD5EBFA96F2DA&lt;/sourceid&gt;&#10;            &lt;questiontext&gt;Two identical mass metals at 95℃ are placed in separate identical beakers of water at 25℃.  You measure the temperature of the water after each metal has cooled by 10℃ and find that the water in A is hotter than the water in B.  Which metal has the higher specific heat 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BBEE4017C7344C7ACA0756FD93AD56E&lt;/guid&gt;&#10;                    &lt;answertext&gt;Metal A &lt;/answertext&gt;&#10;                    &lt;valuetype&gt;-1&lt;/valuetype&gt;&#10;                &lt;/answer&gt;&#10;                &lt;answer&gt;&#10;                    &lt;guid&gt;62B03D29B815471BB6503129F4C6A4B2&lt;/guid&gt;&#10;                    &lt;answertext&gt;Metal B &lt;/answertext&gt;&#10;                    &lt;valuetype&gt;-1&lt;/valuetype&gt;&#10;                &lt;/answer&gt;&#10;                &lt;answer&gt;&#10;                    &lt;guid&gt;71312E568B944335A2BC70A519F28A6D&lt;/guid&gt;&#10;                    &lt;answertext&gt;They are the same &lt;/answertext&gt;&#10;                    &lt;valuetype&gt;-1&lt;/valuetype&gt;&#10;                &lt;/answer&gt;&#10;                &lt;answer&gt;&#10;                    &lt;guid&gt;5CF613C5AD2A4198AB225353CEDB58F3&lt;/guid&gt;&#10;                    &lt;answertext&gt;Can’t tell since not in equilibrium&lt;/answertext&gt;&#10;                    &lt;valuetype&gt;1&lt;/valuetype&gt;&#10;                &lt;/answer&gt;&#10;            &lt;/answers&gt;&#10;        &lt;/multichoice&gt;&#10;    &lt;/questions&gt;&#10;&lt;/questionlist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22041</TotalTime>
  <Words>3639</Words>
  <Application>Microsoft Office PowerPoint</Application>
  <PresentationFormat>On-screen Show (4:3)</PresentationFormat>
  <Paragraphs>408</Paragraphs>
  <Slides>53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Chart</vt:lpstr>
      <vt:lpstr>Equation</vt:lpstr>
      <vt:lpstr>Thermal Physics – PHY305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identical mass metals at 95℃ are placed in separate identical beakers of water at 25℃.  You measure the temperature of the water after each metal has cooled by 10℃ and find that the water in A is hotter than the water in B.  Which metal has the higher specific heat ?</vt:lpstr>
      <vt:lpstr>Two identical mass metals at 95℃ are placed in separate identical beakers of water at 25℃.  You measure the temperature of the water after each metal has cooled by 10℃ and find that the water in A is hotter than the water in B.  Which metal has the higher specific heat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1 m rod of gold  is connected to a 1 m rod of silver.  The gold end is placed in boiling water and the silver end is placed in ice water.  Where is it 50℃ ? </vt:lpstr>
      <vt:lpstr>A 1 m rod of gold  is connected to a 1 m rod of silver.  The gold end is placed in boiling water and the silver end is placed in ice water.  Where is it 50℃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double the volume of the cylinder and reduce the absolute pressure from 1 atm to 0.5 atm. How does the final temperature compare to the initial ?</vt:lpstr>
      <vt:lpstr>PowerPoint Presentation</vt:lpstr>
      <vt:lpstr>PowerPoint Presentation</vt:lpstr>
      <vt:lpstr>PowerPoint Presentation</vt:lpstr>
      <vt:lpstr>Two identical cylinders, one with H_2 and one with N_2, have different gauge pressures but the same temperature.  Which cylinder has the fastest molecules. </vt:lpstr>
      <vt:lpstr>Two identical cylinders, one with H_2 and one with N_2, have different gauge pressures but the same temperature.  Which cylinder has the fastest molecules.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the energy required to melt 1 kg of ice and instead heat 1 kg of water. How much has the temperature of the water changed by ?</vt:lpstr>
      <vt:lpstr>Take the energy required to melt 1 kg of ice and instead heat 1 kg of water. How much has the temperature of the water changed by ?</vt:lpstr>
      <vt:lpstr>PowerPoint Presentation</vt:lpstr>
      <vt:lpstr>PowerPoint Presentation</vt:lpstr>
      <vt:lpstr>PowerPoint Presentation</vt:lpstr>
      <vt:lpstr>PowerPoint Presentation</vt:lpstr>
      <vt:lpstr>A bimetallic strip is made of dissimilar metals with different coefficients of volumetric expansion (shown).  When heated the strip bends </vt:lpstr>
      <vt:lpstr>A bimetallic strip is made of dissimilar metals with different coefficients of volumetric expansion (shown).  When heated the strip bends </vt:lpstr>
      <vt:lpstr>PowerPoint Presentation</vt:lpstr>
    </vt:vector>
  </TitlesOfParts>
  <Company>Swinbune University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Swinburne University of Technology</dc:creator>
  <cp:lastModifiedBy>OPEN-PC-2</cp:lastModifiedBy>
  <cp:revision>259</cp:revision>
  <cp:lastPrinted>2013-10-28T23:46:10Z</cp:lastPrinted>
  <dcterms:created xsi:type="dcterms:W3CDTF">2012-01-25T05:42:10Z</dcterms:created>
  <dcterms:modified xsi:type="dcterms:W3CDTF">2018-12-06T13:09:49Z</dcterms:modified>
</cp:coreProperties>
</file>