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96"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5" r:id="rId41"/>
    <p:sldId id="294"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3" d="100"/>
          <a:sy n="63" d="100"/>
        </p:scale>
        <p:origin x="93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071076-1B6A-486D-983F-9DB3F4710F53}" type="datetimeFigureOut">
              <a:rPr lang="en-US" smtClean="0"/>
              <a:t>11/12/2018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C473EA-93B2-4F28-AE4A-6F302D832F53}" type="slidenum">
              <a:rPr lang="en-US" smtClean="0"/>
              <a:t>‹#›</a:t>
            </a:fld>
            <a:endParaRPr lang="en-US"/>
          </a:p>
        </p:txBody>
      </p:sp>
    </p:spTree>
    <p:extLst>
      <p:ext uri="{BB962C8B-B14F-4D97-AF65-F5344CB8AC3E}">
        <p14:creationId xmlns:p14="http://schemas.microsoft.com/office/powerpoint/2010/main" val="12130305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Although seemingly simple in concept, computer memory exhibits perhaps the widest</a:t>
            </a:r>
          </a:p>
          <a:p>
            <a:r>
              <a:rPr lang="en-US" dirty="0" smtClean="0"/>
              <a:t>range of type, technology, organization, performance, and cost of any feature</a:t>
            </a:r>
          </a:p>
          <a:p>
            <a:r>
              <a:rPr lang="en-US" dirty="0" smtClean="0"/>
              <a:t>of a computer system. No single technology is optimal in satisfying the memory</a:t>
            </a:r>
          </a:p>
          <a:p>
            <a:r>
              <a:rPr lang="en-US" dirty="0" smtClean="0"/>
              <a:t>requirements for a computer system. As a consequence, the typical computer</a:t>
            </a:r>
          </a:p>
          <a:p>
            <a:r>
              <a:rPr lang="en-US" dirty="0" smtClean="0"/>
              <a:t>system is equipped with a hierarchy of memory subsystems, some internal to the</a:t>
            </a:r>
          </a:p>
          <a:p>
            <a:r>
              <a:rPr lang="en-US" dirty="0" smtClean="0"/>
              <a:t>system (directly accessible by the processor) and some external (accessible by the</a:t>
            </a:r>
          </a:p>
          <a:p>
            <a:r>
              <a:rPr lang="en-US" dirty="0" smtClean="0"/>
              <a:t>processor via an I/O module). We examine first an essential element</a:t>
            </a:r>
          </a:p>
          <a:p>
            <a:r>
              <a:rPr lang="en-US" dirty="0" smtClean="0"/>
              <a:t>of all modern computer systems: cache memory.</a:t>
            </a:r>
          </a:p>
          <a:p>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2</a:t>
            </a:fld>
            <a:endParaRPr lang="en-US"/>
          </a:p>
        </p:txBody>
      </p:sp>
    </p:spTree>
    <p:extLst>
      <p:ext uri="{BB962C8B-B14F-4D97-AF65-F5344CB8AC3E}">
        <p14:creationId xmlns:p14="http://schemas.microsoft.com/office/powerpoint/2010/main" val="8411237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example, most external devices are much slower than the processor. Suppose</a:t>
            </a:r>
          </a:p>
          <a:p>
            <a:r>
              <a:rPr lang="en-US" dirty="0" smtClean="0"/>
              <a:t>that the processor is transferring data to a printer using the instruction cycle scheme</a:t>
            </a:r>
          </a:p>
          <a:p>
            <a:r>
              <a:rPr lang="en-US" dirty="0" smtClean="0"/>
              <a:t>of Figure 3.3. After each write operation, the processor must pause and remain idle</a:t>
            </a:r>
          </a:p>
          <a:p>
            <a:r>
              <a:rPr lang="en-US" dirty="0" smtClean="0"/>
              <a:t>until the printer catches up. The length of this pause may be on the order of many</a:t>
            </a:r>
          </a:p>
          <a:p>
            <a:r>
              <a:rPr lang="en-US" dirty="0" smtClean="0"/>
              <a:t>hundreds or even thousands of instruction cycles that do not involve memory.</a:t>
            </a:r>
          </a:p>
          <a:p>
            <a:r>
              <a:rPr lang="en-US" dirty="0" smtClean="0"/>
              <a:t>Clearly, this is a very wasteful use of the processor.</a:t>
            </a:r>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13</a:t>
            </a:fld>
            <a:endParaRPr lang="en-US"/>
          </a:p>
        </p:txBody>
      </p:sp>
    </p:spTree>
    <p:extLst>
      <p:ext uri="{BB962C8B-B14F-4D97-AF65-F5344CB8AC3E}">
        <p14:creationId xmlns:p14="http://schemas.microsoft.com/office/powerpoint/2010/main" val="42317740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computer consists of a set of components or modules of three basic types</a:t>
            </a:r>
            <a:br>
              <a:rPr lang="en-US" dirty="0" smtClean="0"/>
            </a:br>
            <a:r>
              <a:rPr lang="en-US" dirty="0" smtClean="0"/>
              <a:t>(processor, memory, I/O) that communicate with each other. There must be paths for connecting the modules.</a:t>
            </a:r>
            <a:br>
              <a:rPr lang="en-US" dirty="0" smtClean="0"/>
            </a:br>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17</a:t>
            </a:fld>
            <a:endParaRPr lang="en-US"/>
          </a:p>
        </p:txBody>
      </p:sp>
    </p:spTree>
    <p:extLst>
      <p:ext uri="{BB962C8B-B14F-4D97-AF65-F5344CB8AC3E}">
        <p14:creationId xmlns:p14="http://schemas.microsoft.com/office/powerpoint/2010/main" val="15246366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baseline="0" dirty="0" smtClean="0">
                <a:solidFill>
                  <a:schemeClr val="tx1"/>
                </a:solidFill>
                <a:latin typeface="Times New Roman" pitchFamily="-110" charset="0"/>
                <a:ea typeface="+mn-ea"/>
                <a:cs typeface="+mn-cs"/>
              </a:rPr>
              <a:t>The most important system program is the OS.</a:t>
            </a:r>
          </a:p>
          <a:p>
            <a:r>
              <a:rPr lang="en-US" sz="1200" kern="1200" baseline="0" dirty="0" smtClean="0">
                <a:solidFill>
                  <a:schemeClr val="tx1"/>
                </a:solidFill>
                <a:latin typeface="Times New Roman" pitchFamily="-110" charset="0"/>
                <a:ea typeface="+mn-ea"/>
                <a:cs typeface="+mn-cs"/>
              </a:rPr>
              <a:t>The OS masks the details of the hardware from the programmer and provides the</a:t>
            </a:r>
          </a:p>
          <a:p>
            <a:r>
              <a:rPr lang="en-US" sz="1200" kern="1200" baseline="0" dirty="0" smtClean="0">
                <a:solidFill>
                  <a:schemeClr val="tx1"/>
                </a:solidFill>
                <a:latin typeface="Times New Roman" pitchFamily="-110" charset="0"/>
                <a:ea typeface="+mn-ea"/>
                <a:cs typeface="+mn-cs"/>
              </a:rPr>
              <a:t>programmer with a convenient interface for using the system. It acts as mediator,</a:t>
            </a:r>
          </a:p>
          <a:p>
            <a:r>
              <a:rPr lang="en-US" sz="1200" kern="1200" baseline="0" dirty="0" smtClean="0">
                <a:solidFill>
                  <a:schemeClr val="tx1"/>
                </a:solidFill>
                <a:latin typeface="Times New Roman" pitchFamily="-110" charset="0"/>
                <a:ea typeface="+mn-ea"/>
                <a:cs typeface="+mn-cs"/>
              </a:rPr>
              <a:t>making it easier for the programmer and for application programs to access and use</a:t>
            </a:r>
          </a:p>
          <a:p>
            <a:r>
              <a:rPr lang="en-US" sz="1200" kern="1200" baseline="0" dirty="0" smtClean="0">
                <a:solidFill>
                  <a:schemeClr val="tx1"/>
                </a:solidFill>
                <a:latin typeface="Times New Roman" pitchFamily="-110" charset="0"/>
                <a:ea typeface="+mn-ea"/>
                <a:cs typeface="+mn-cs"/>
              </a:rPr>
              <a:t>those facilities and services.</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Briefly, the OS typically provides services in the following areas:</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 </a:t>
            </a:r>
            <a:r>
              <a:rPr lang="en-US" sz="1200" b="1" kern="1200" baseline="0" dirty="0" smtClean="0">
                <a:solidFill>
                  <a:schemeClr val="tx1"/>
                </a:solidFill>
                <a:latin typeface="Times New Roman" pitchFamily="-110" charset="0"/>
                <a:ea typeface="+mn-ea"/>
                <a:cs typeface="+mn-cs"/>
              </a:rPr>
              <a:t>Program creation: </a:t>
            </a:r>
            <a:r>
              <a:rPr lang="en-US" sz="1200" b="0" kern="1200" baseline="0" dirty="0" smtClean="0">
                <a:solidFill>
                  <a:schemeClr val="tx1"/>
                </a:solidFill>
                <a:latin typeface="Times New Roman" pitchFamily="-110" charset="0"/>
                <a:ea typeface="+mn-ea"/>
                <a:cs typeface="+mn-cs"/>
              </a:rPr>
              <a:t>The OS provides a variety of facilities and services, such</a:t>
            </a:r>
          </a:p>
          <a:p>
            <a:r>
              <a:rPr lang="en-US" sz="1200" kern="1200" baseline="0" dirty="0" smtClean="0">
                <a:solidFill>
                  <a:schemeClr val="tx1"/>
                </a:solidFill>
                <a:latin typeface="Times New Roman" pitchFamily="-110" charset="0"/>
                <a:ea typeface="+mn-ea"/>
                <a:cs typeface="+mn-cs"/>
              </a:rPr>
              <a:t>as editors and debuggers, to assist the programmer in creating programs.</a:t>
            </a:r>
          </a:p>
          <a:p>
            <a:r>
              <a:rPr lang="en-US" sz="1200" kern="1200" baseline="0" dirty="0" smtClean="0">
                <a:solidFill>
                  <a:schemeClr val="tx1"/>
                </a:solidFill>
                <a:latin typeface="Times New Roman" pitchFamily="-110" charset="0"/>
                <a:ea typeface="+mn-ea"/>
                <a:cs typeface="+mn-cs"/>
              </a:rPr>
              <a:t>Typically, these services are in the form of </a:t>
            </a:r>
            <a:r>
              <a:rPr lang="en-US" sz="1200" b="1" kern="1200" baseline="0" dirty="0" smtClean="0">
                <a:solidFill>
                  <a:schemeClr val="tx1"/>
                </a:solidFill>
                <a:latin typeface="Times New Roman" pitchFamily="-110" charset="0"/>
                <a:ea typeface="+mn-ea"/>
                <a:cs typeface="+mn-cs"/>
              </a:rPr>
              <a:t>utility programs </a:t>
            </a:r>
            <a:r>
              <a:rPr lang="en-US" sz="1200" b="0" kern="1200" baseline="0" dirty="0" smtClean="0">
                <a:solidFill>
                  <a:schemeClr val="tx1"/>
                </a:solidFill>
                <a:latin typeface="Times New Roman" pitchFamily="-110" charset="0"/>
                <a:ea typeface="+mn-ea"/>
                <a:cs typeface="+mn-cs"/>
              </a:rPr>
              <a:t>that are not actually</a:t>
            </a:r>
          </a:p>
          <a:p>
            <a:r>
              <a:rPr lang="en-US" sz="1200" kern="1200" baseline="0" dirty="0" smtClean="0">
                <a:solidFill>
                  <a:schemeClr val="tx1"/>
                </a:solidFill>
                <a:latin typeface="Times New Roman" pitchFamily="-110" charset="0"/>
                <a:ea typeface="+mn-ea"/>
                <a:cs typeface="+mn-cs"/>
              </a:rPr>
              <a:t>part of the OS but are accessible through the OS.</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 </a:t>
            </a:r>
            <a:r>
              <a:rPr lang="en-US" sz="1200" b="1" kern="1200" baseline="0" dirty="0" smtClean="0">
                <a:solidFill>
                  <a:schemeClr val="tx1"/>
                </a:solidFill>
                <a:latin typeface="Times New Roman" pitchFamily="-110" charset="0"/>
                <a:ea typeface="+mn-ea"/>
                <a:cs typeface="+mn-cs"/>
              </a:rPr>
              <a:t>Program execution: </a:t>
            </a:r>
            <a:r>
              <a:rPr lang="en-US" sz="1200" b="0" kern="1200" baseline="0" dirty="0" smtClean="0">
                <a:solidFill>
                  <a:schemeClr val="tx1"/>
                </a:solidFill>
                <a:latin typeface="Times New Roman" pitchFamily="-110" charset="0"/>
                <a:ea typeface="+mn-ea"/>
                <a:cs typeface="+mn-cs"/>
              </a:rPr>
              <a:t>A number of steps need to be performed to execute a</a:t>
            </a:r>
          </a:p>
          <a:p>
            <a:r>
              <a:rPr lang="en-US" sz="1200" kern="1200" baseline="0" dirty="0" smtClean="0">
                <a:solidFill>
                  <a:schemeClr val="tx1"/>
                </a:solidFill>
                <a:latin typeface="Times New Roman" pitchFamily="-110" charset="0"/>
                <a:ea typeface="+mn-ea"/>
                <a:cs typeface="+mn-cs"/>
              </a:rPr>
              <a:t>program. Instructions and data must be loaded into main memory, I/O devices</a:t>
            </a:r>
          </a:p>
          <a:p>
            <a:r>
              <a:rPr lang="en-US" sz="1200" kern="1200" baseline="0" dirty="0" smtClean="0">
                <a:solidFill>
                  <a:schemeClr val="tx1"/>
                </a:solidFill>
                <a:latin typeface="Times New Roman" pitchFamily="-110" charset="0"/>
                <a:ea typeface="+mn-ea"/>
                <a:cs typeface="+mn-cs"/>
              </a:rPr>
              <a:t>and files must be initialized, and other resources must be prepared. The OS</a:t>
            </a:r>
          </a:p>
          <a:p>
            <a:r>
              <a:rPr lang="en-US" sz="1200" kern="1200" baseline="0" dirty="0" smtClean="0">
                <a:solidFill>
                  <a:schemeClr val="tx1"/>
                </a:solidFill>
                <a:latin typeface="Times New Roman" pitchFamily="-110" charset="0"/>
                <a:ea typeface="+mn-ea"/>
                <a:cs typeface="+mn-cs"/>
              </a:rPr>
              <a:t>handles all of this for the user.</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 </a:t>
            </a:r>
            <a:r>
              <a:rPr lang="en-US" sz="1200" b="1" kern="1200" baseline="0" dirty="0" smtClean="0">
                <a:solidFill>
                  <a:schemeClr val="tx1"/>
                </a:solidFill>
                <a:latin typeface="Times New Roman" pitchFamily="-110" charset="0"/>
                <a:ea typeface="+mn-ea"/>
                <a:cs typeface="+mn-cs"/>
              </a:rPr>
              <a:t>Access to I/O devices: </a:t>
            </a:r>
            <a:r>
              <a:rPr lang="en-US" sz="1200" b="0" kern="1200" baseline="0" dirty="0" smtClean="0">
                <a:solidFill>
                  <a:schemeClr val="tx1"/>
                </a:solidFill>
                <a:latin typeface="Times New Roman" pitchFamily="-110" charset="0"/>
                <a:ea typeface="+mn-ea"/>
                <a:cs typeface="+mn-cs"/>
              </a:rPr>
              <a:t>Each I/O device requires its own specific set of instructions</a:t>
            </a:r>
          </a:p>
          <a:p>
            <a:r>
              <a:rPr lang="en-US" sz="1200" kern="1200" baseline="0" dirty="0" smtClean="0">
                <a:solidFill>
                  <a:schemeClr val="tx1"/>
                </a:solidFill>
                <a:latin typeface="Times New Roman" pitchFamily="-110" charset="0"/>
                <a:ea typeface="+mn-ea"/>
                <a:cs typeface="+mn-cs"/>
              </a:rPr>
              <a:t>or control signals for operation. The OS takes care of the details so that</a:t>
            </a:r>
          </a:p>
          <a:p>
            <a:r>
              <a:rPr lang="en-US" sz="1200" kern="1200" baseline="0" dirty="0" smtClean="0">
                <a:solidFill>
                  <a:schemeClr val="tx1"/>
                </a:solidFill>
                <a:latin typeface="Times New Roman" pitchFamily="-110" charset="0"/>
                <a:ea typeface="+mn-ea"/>
                <a:cs typeface="+mn-cs"/>
              </a:rPr>
              <a:t>the programmer can think in terms of simple reads and writes.</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 </a:t>
            </a:r>
            <a:r>
              <a:rPr lang="en-US" sz="1200" b="1" kern="1200" baseline="0" dirty="0" smtClean="0">
                <a:solidFill>
                  <a:schemeClr val="tx1"/>
                </a:solidFill>
                <a:latin typeface="Times New Roman" pitchFamily="-110" charset="0"/>
                <a:ea typeface="+mn-ea"/>
                <a:cs typeface="+mn-cs"/>
              </a:rPr>
              <a:t>Controlled access to files: </a:t>
            </a:r>
            <a:r>
              <a:rPr lang="en-US" sz="1200" b="0" kern="1200" baseline="0" dirty="0" smtClean="0">
                <a:solidFill>
                  <a:schemeClr val="tx1"/>
                </a:solidFill>
                <a:latin typeface="Times New Roman" pitchFamily="-110" charset="0"/>
                <a:ea typeface="+mn-ea"/>
                <a:cs typeface="+mn-cs"/>
              </a:rPr>
              <a:t>In the case of files, control must include an understanding</a:t>
            </a:r>
          </a:p>
          <a:p>
            <a:r>
              <a:rPr lang="en-US" sz="1200" kern="1200" baseline="0" dirty="0" smtClean="0">
                <a:solidFill>
                  <a:schemeClr val="tx1"/>
                </a:solidFill>
                <a:latin typeface="Times New Roman" pitchFamily="-110" charset="0"/>
                <a:ea typeface="+mn-ea"/>
                <a:cs typeface="+mn-cs"/>
              </a:rPr>
              <a:t>of not only the nature of the I/O device (disk drive, tape drive) but</a:t>
            </a:r>
          </a:p>
          <a:p>
            <a:r>
              <a:rPr lang="en-US" sz="1200" kern="1200" baseline="0" dirty="0" smtClean="0">
                <a:solidFill>
                  <a:schemeClr val="tx1"/>
                </a:solidFill>
                <a:latin typeface="Times New Roman" pitchFamily="-110" charset="0"/>
                <a:ea typeface="+mn-ea"/>
                <a:cs typeface="+mn-cs"/>
              </a:rPr>
              <a:t>also the file format on the storage medium. Again, the OS worries about the</a:t>
            </a:r>
          </a:p>
          <a:p>
            <a:r>
              <a:rPr lang="en-US" sz="1200" kern="1200" baseline="0" dirty="0" smtClean="0">
                <a:solidFill>
                  <a:schemeClr val="tx1"/>
                </a:solidFill>
                <a:latin typeface="Times New Roman" pitchFamily="-110" charset="0"/>
                <a:ea typeface="+mn-ea"/>
                <a:cs typeface="+mn-cs"/>
              </a:rPr>
              <a:t>details. Further, in the case of a system with multiple simultaneous users, the</a:t>
            </a:r>
          </a:p>
          <a:p>
            <a:r>
              <a:rPr lang="en-US" sz="1200" kern="1200" baseline="0" dirty="0" smtClean="0">
                <a:solidFill>
                  <a:schemeClr val="tx1"/>
                </a:solidFill>
                <a:latin typeface="Times New Roman" pitchFamily="-110" charset="0"/>
                <a:ea typeface="+mn-ea"/>
                <a:cs typeface="+mn-cs"/>
              </a:rPr>
              <a:t>OS can provide protection mechanisms to control access to the files.</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 </a:t>
            </a:r>
            <a:r>
              <a:rPr lang="en-US" sz="1200" b="1" kern="1200" baseline="0" dirty="0" smtClean="0">
                <a:solidFill>
                  <a:schemeClr val="tx1"/>
                </a:solidFill>
                <a:latin typeface="Times New Roman" pitchFamily="-110" charset="0"/>
                <a:ea typeface="+mn-ea"/>
                <a:cs typeface="+mn-cs"/>
              </a:rPr>
              <a:t>System access: </a:t>
            </a:r>
            <a:r>
              <a:rPr lang="en-US" sz="1200" b="0" kern="1200" baseline="0" dirty="0" smtClean="0">
                <a:solidFill>
                  <a:schemeClr val="tx1"/>
                </a:solidFill>
                <a:latin typeface="Times New Roman" pitchFamily="-110" charset="0"/>
                <a:ea typeface="+mn-ea"/>
                <a:cs typeface="+mn-cs"/>
              </a:rPr>
              <a:t>In the case of a shared or public system, the OS controls access</a:t>
            </a:r>
          </a:p>
          <a:p>
            <a:r>
              <a:rPr lang="en-US" sz="1200" kern="1200" baseline="0" dirty="0" smtClean="0">
                <a:solidFill>
                  <a:schemeClr val="tx1"/>
                </a:solidFill>
                <a:latin typeface="Times New Roman" pitchFamily="-110" charset="0"/>
                <a:ea typeface="+mn-ea"/>
                <a:cs typeface="+mn-cs"/>
              </a:rPr>
              <a:t>to the system as a whole and to specific system resources. The access function</a:t>
            </a:r>
          </a:p>
          <a:p>
            <a:r>
              <a:rPr lang="en-US" sz="1200" kern="1200" baseline="0" dirty="0" smtClean="0">
                <a:solidFill>
                  <a:schemeClr val="tx1"/>
                </a:solidFill>
                <a:latin typeface="Times New Roman" pitchFamily="-110" charset="0"/>
                <a:ea typeface="+mn-ea"/>
                <a:cs typeface="+mn-cs"/>
              </a:rPr>
              <a:t>must provide protection of resources and data from unauthorized users and</a:t>
            </a:r>
          </a:p>
          <a:p>
            <a:r>
              <a:rPr lang="en-US" sz="1200" kern="1200" baseline="0" dirty="0" smtClean="0">
                <a:solidFill>
                  <a:schemeClr val="tx1"/>
                </a:solidFill>
                <a:latin typeface="Times New Roman" pitchFamily="-110" charset="0"/>
                <a:ea typeface="+mn-ea"/>
                <a:cs typeface="+mn-cs"/>
              </a:rPr>
              <a:t>must resolve conflicts for resource contention.</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 </a:t>
            </a:r>
            <a:r>
              <a:rPr lang="en-US" sz="1200" b="1" kern="1200" baseline="0" dirty="0" smtClean="0">
                <a:solidFill>
                  <a:schemeClr val="tx1"/>
                </a:solidFill>
                <a:latin typeface="Times New Roman" pitchFamily="-110" charset="0"/>
                <a:ea typeface="+mn-ea"/>
                <a:cs typeface="+mn-cs"/>
              </a:rPr>
              <a:t>Error detection and response: </a:t>
            </a:r>
            <a:r>
              <a:rPr lang="en-US" sz="1200" b="0" kern="1200" baseline="0" dirty="0" smtClean="0">
                <a:solidFill>
                  <a:schemeClr val="tx1"/>
                </a:solidFill>
                <a:latin typeface="Times New Roman" pitchFamily="-110" charset="0"/>
                <a:ea typeface="+mn-ea"/>
                <a:cs typeface="+mn-cs"/>
              </a:rPr>
              <a:t>A variety of errors can occur while a computer</a:t>
            </a:r>
          </a:p>
          <a:p>
            <a:r>
              <a:rPr lang="en-US" sz="1200" kern="1200" baseline="0" dirty="0" smtClean="0">
                <a:solidFill>
                  <a:schemeClr val="tx1"/>
                </a:solidFill>
                <a:latin typeface="Times New Roman" pitchFamily="-110" charset="0"/>
                <a:ea typeface="+mn-ea"/>
                <a:cs typeface="+mn-cs"/>
              </a:rPr>
              <a:t>system is running. These include internal and external hardware errors, such as</a:t>
            </a:r>
          </a:p>
          <a:p>
            <a:r>
              <a:rPr lang="en-US" sz="1200" kern="1200" baseline="0" dirty="0" smtClean="0">
                <a:solidFill>
                  <a:schemeClr val="tx1"/>
                </a:solidFill>
                <a:latin typeface="Times New Roman" pitchFamily="-110" charset="0"/>
                <a:ea typeface="+mn-ea"/>
                <a:cs typeface="+mn-cs"/>
              </a:rPr>
              <a:t>a memory error, or a device failure or malfunction; and various software errors,</a:t>
            </a:r>
          </a:p>
          <a:p>
            <a:r>
              <a:rPr lang="en-US" sz="1200" kern="1200" baseline="0" dirty="0" smtClean="0">
                <a:solidFill>
                  <a:schemeClr val="tx1"/>
                </a:solidFill>
                <a:latin typeface="Times New Roman" pitchFamily="-110" charset="0"/>
                <a:ea typeface="+mn-ea"/>
                <a:cs typeface="+mn-cs"/>
              </a:rPr>
              <a:t>such as arithmetic overflow, attempt to access forbidden memory location, and</a:t>
            </a:r>
          </a:p>
          <a:p>
            <a:r>
              <a:rPr lang="en-US" sz="1200" kern="1200" baseline="0" dirty="0" smtClean="0">
                <a:solidFill>
                  <a:schemeClr val="tx1"/>
                </a:solidFill>
                <a:latin typeface="Times New Roman" pitchFamily="-110" charset="0"/>
                <a:ea typeface="+mn-ea"/>
                <a:cs typeface="+mn-cs"/>
              </a:rPr>
              <a:t>inability of the OS to grant the request of an application. In each case, the OS must</a:t>
            </a:r>
          </a:p>
          <a:p>
            <a:r>
              <a:rPr lang="en-US" sz="1200" kern="1200" baseline="0" dirty="0" smtClean="0">
                <a:solidFill>
                  <a:schemeClr val="tx1"/>
                </a:solidFill>
                <a:latin typeface="Times New Roman" pitchFamily="-110" charset="0"/>
                <a:ea typeface="+mn-ea"/>
                <a:cs typeface="+mn-cs"/>
              </a:rPr>
              <a:t>make the response that clears the error condition with the least impact on running</a:t>
            </a:r>
          </a:p>
          <a:p>
            <a:r>
              <a:rPr lang="en-US" sz="1200" kern="1200" baseline="0" dirty="0" smtClean="0">
                <a:solidFill>
                  <a:schemeClr val="tx1"/>
                </a:solidFill>
                <a:latin typeface="Times New Roman" pitchFamily="-110" charset="0"/>
                <a:ea typeface="+mn-ea"/>
                <a:cs typeface="+mn-cs"/>
              </a:rPr>
              <a:t>applications. The response may range from ending the program that caused the</a:t>
            </a:r>
          </a:p>
          <a:p>
            <a:r>
              <a:rPr lang="en-US" sz="1200" kern="1200" baseline="0" dirty="0" smtClean="0">
                <a:solidFill>
                  <a:schemeClr val="tx1"/>
                </a:solidFill>
                <a:latin typeface="Times New Roman" pitchFamily="-110" charset="0"/>
                <a:ea typeface="+mn-ea"/>
                <a:cs typeface="+mn-cs"/>
              </a:rPr>
              <a:t>error, to retrying the operation, to simply reporting the error to the application.</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 </a:t>
            </a:r>
            <a:r>
              <a:rPr lang="en-US" sz="1200" b="1" kern="1200" baseline="0" dirty="0" smtClean="0">
                <a:solidFill>
                  <a:schemeClr val="tx1"/>
                </a:solidFill>
                <a:latin typeface="Times New Roman" pitchFamily="-110" charset="0"/>
                <a:ea typeface="+mn-ea"/>
                <a:cs typeface="+mn-cs"/>
              </a:rPr>
              <a:t>Accounting: </a:t>
            </a:r>
            <a:r>
              <a:rPr lang="en-US" sz="1200" b="0" kern="1200" baseline="0" dirty="0" smtClean="0">
                <a:solidFill>
                  <a:schemeClr val="tx1"/>
                </a:solidFill>
                <a:latin typeface="Times New Roman" pitchFamily="-110" charset="0"/>
                <a:ea typeface="+mn-ea"/>
                <a:cs typeface="+mn-cs"/>
              </a:rPr>
              <a:t>A good OS collects usage statistics for various resources and</a:t>
            </a:r>
          </a:p>
          <a:p>
            <a:r>
              <a:rPr lang="en-US" sz="1200" kern="1200" baseline="0" dirty="0" smtClean="0">
                <a:solidFill>
                  <a:schemeClr val="tx1"/>
                </a:solidFill>
                <a:latin typeface="Times New Roman" pitchFamily="-110" charset="0"/>
                <a:ea typeface="+mn-ea"/>
                <a:cs typeface="+mn-cs"/>
              </a:rPr>
              <a:t>monitor performance parameters such as response time. On any system, this</a:t>
            </a:r>
          </a:p>
          <a:p>
            <a:r>
              <a:rPr lang="en-US" sz="1200" kern="1200" baseline="0" dirty="0" smtClean="0">
                <a:solidFill>
                  <a:schemeClr val="tx1"/>
                </a:solidFill>
                <a:latin typeface="Times New Roman" pitchFamily="-110" charset="0"/>
                <a:ea typeface="+mn-ea"/>
                <a:cs typeface="+mn-cs"/>
              </a:rPr>
              <a:t>information is useful in anticipating the need for future enhancements and in</a:t>
            </a:r>
          </a:p>
          <a:p>
            <a:r>
              <a:rPr lang="en-US" sz="1200" kern="1200" baseline="0" dirty="0" smtClean="0">
                <a:solidFill>
                  <a:schemeClr val="tx1"/>
                </a:solidFill>
                <a:latin typeface="Times New Roman" pitchFamily="-110" charset="0"/>
                <a:ea typeface="+mn-ea"/>
                <a:cs typeface="+mn-cs"/>
              </a:rPr>
              <a:t>tuning the system to improve performance. On a multiuser system, the information</a:t>
            </a:r>
          </a:p>
          <a:p>
            <a:r>
              <a:rPr lang="en-US" sz="1200" kern="1200" baseline="0" dirty="0" smtClean="0">
                <a:solidFill>
                  <a:schemeClr val="tx1"/>
                </a:solidFill>
                <a:latin typeface="Times New Roman" pitchFamily="-110" charset="0"/>
                <a:ea typeface="+mn-ea"/>
                <a:cs typeface="+mn-cs"/>
              </a:rPr>
              <a:t>can be used for billing purposes.</a:t>
            </a:r>
            <a:endParaRPr lang="en-GB" dirty="0" smtClean="0"/>
          </a:p>
          <a:p>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19</a:t>
            </a:fld>
            <a:endParaRPr lang="en-US"/>
          </a:p>
        </p:txBody>
      </p:sp>
    </p:spTree>
    <p:extLst>
      <p:ext uri="{BB962C8B-B14F-4D97-AF65-F5344CB8AC3E}">
        <p14:creationId xmlns:p14="http://schemas.microsoft.com/office/powerpoint/2010/main" val="34994080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baseline="0" dirty="0" smtClean="0">
                <a:solidFill>
                  <a:schemeClr val="tx1"/>
                </a:solidFill>
                <a:latin typeface="Times New Roman" pitchFamily="-110" charset="0"/>
                <a:ea typeface="+mn-ea"/>
                <a:cs typeface="+mn-cs"/>
              </a:rPr>
              <a:t>A computer is a set of resources for the movement, storage, and processing of data and for the control of</a:t>
            </a:r>
          </a:p>
          <a:p>
            <a:r>
              <a:rPr lang="en-US" sz="1200" kern="1200" baseline="0" dirty="0" smtClean="0">
                <a:solidFill>
                  <a:schemeClr val="tx1"/>
                </a:solidFill>
                <a:latin typeface="Times New Roman" pitchFamily="-110" charset="0"/>
                <a:ea typeface="+mn-ea"/>
                <a:cs typeface="+mn-cs"/>
              </a:rPr>
              <a:t>these functions. The OS is responsible for managing these resources.</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Can we say that the OS controls the movement, storage, and processing of</a:t>
            </a:r>
          </a:p>
          <a:p>
            <a:r>
              <a:rPr lang="en-US" sz="1200" kern="1200" baseline="0" dirty="0" smtClean="0">
                <a:solidFill>
                  <a:schemeClr val="tx1"/>
                </a:solidFill>
                <a:latin typeface="Times New Roman" pitchFamily="-110" charset="0"/>
                <a:ea typeface="+mn-ea"/>
                <a:cs typeface="+mn-cs"/>
              </a:rPr>
              <a:t>data? From one point of view, the answer is yes: By managing the computer’s</a:t>
            </a:r>
          </a:p>
          <a:p>
            <a:r>
              <a:rPr lang="en-US" sz="1200" kern="1200" baseline="0" dirty="0" smtClean="0">
                <a:solidFill>
                  <a:schemeClr val="tx1"/>
                </a:solidFill>
                <a:latin typeface="Times New Roman" pitchFamily="-110" charset="0"/>
                <a:ea typeface="+mn-ea"/>
                <a:cs typeface="+mn-cs"/>
              </a:rPr>
              <a:t>resources, the OS is in control of the computer’s basic functions. But this control is</a:t>
            </a:r>
          </a:p>
          <a:p>
            <a:r>
              <a:rPr lang="en-US" sz="1200" kern="1200" baseline="0" dirty="0" smtClean="0">
                <a:solidFill>
                  <a:schemeClr val="tx1"/>
                </a:solidFill>
                <a:latin typeface="Times New Roman" pitchFamily="-110" charset="0"/>
                <a:ea typeface="+mn-ea"/>
                <a:cs typeface="+mn-cs"/>
              </a:rPr>
              <a:t>exercised in a curious way. Normally, we think of a control mechanism as something</a:t>
            </a:r>
          </a:p>
          <a:p>
            <a:r>
              <a:rPr lang="en-US" sz="1200" kern="1200" baseline="0" dirty="0" smtClean="0">
                <a:solidFill>
                  <a:schemeClr val="tx1"/>
                </a:solidFill>
                <a:latin typeface="Times New Roman" pitchFamily="-110" charset="0"/>
                <a:ea typeface="+mn-ea"/>
                <a:cs typeface="+mn-cs"/>
              </a:rPr>
              <a:t>external to that which is controlled, or at least as something that is a distinct and</a:t>
            </a:r>
          </a:p>
          <a:p>
            <a:r>
              <a:rPr lang="en-US" sz="1200" kern="1200" baseline="0" dirty="0" smtClean="0">
                <a:solidFill>
                  <a:schemeClr val="tx1"/>
                </a:solidFill>
                <a:latin typeface="Times New Roman" pitchFamily="-110" charset="0"/>
                <a:ea typeface="+mn-ea"/>
                <a:cs typeface="+mn-cs"/>
              </a:rPr>
              <a:t>separate part of that which is controlled. (For example, a residential heating system</a:t>
            </a:r>
          </a:p>
          <a:p>
            <a:r>
              <a:rPr lang="en-US" sz="1200" kern="1200" baseline="0" dirty="0" smtClean="0">
                <a:solidFill>
                  <a:schemeClr val="tx1"/>
                </a:solidFill>
                <a:latin typeface="Times New Roman" pitchFamily="-110" charset="0"/>
                <a:ea typeface="+mn-ea"/>
                <a:cs typeface="+mn-cs"/>
              </a:rPr>
              <a:t>is controlled by a thermostat, which is completely distinct from the heat-generation</a:t>
            </a:r>
          </a:p>
          <a:p>
            <a:r>
              <a:rPr lang="en-US" sz="1200" kern="1200" baseline="0" dirty="0" smtClean="0">
                <a:solidFill>
                  <a:schemeClr val="tx1"/>
                </a:solidFill>
                <a:latin typeface="Times New Roman" pitchFamily="-110" charset="0"/>
                <a:ea typeface="+mn-ea"/>
                <a:cs typeface="+mn-cs"/>
              </a:rPr>
              <a:t>and heat-distribution apparatus.) This is not the case with the OS, which as a control</a:t>
            </a:r>
          </a:p>
          <a:p>
            <a:r>
              <a:rPr lang="en-US" sz="1200" kern="1200" baseline="0" dirty="0" smtClean="0">
                <a:solidFill>
                  <a:schemeClr val="tx1"/>
                </a:solidFill>
                <a:latin typeface="Times New Roman" pitchFamily="-110" charset="0"/>
                <a:ea typeface="+mn-ea"/>
                <a:cs typeface="+mn-cs"/>
              </a:rPr>
              <a:t>mechanism is unusual in two respects:</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 The OS functions in the same way as ordinary computer software; that is, it is</a:t>
            </a:r>
          </a:p>
          <a:p>
            <a:r>
              <a:rPr lang="en-US" sz="1200" kern="1200" baseline="0" dirty="0" smtClean="0">
                <a:solidFill>
                  <a:schemeClr val="tx1"/>
                </a:solidFill>
                <a:latin typeface="Times New Roman" pitchFamily="-110" charset="0"/>
                <a:ea typeface="+mn-ea"/>
                <a:cs typeface="+mn-cs"/>
              </a:rPr>
              <a:t>a program executed by the processor.</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 The OS frequently relinquishes control and must depend on the processor to</a:t>
            </a:r>
          </a:p>
          <a:p>
            <a:r>
              <a:rPr lang="en-US" sz="1200" kern="1200" baseline="0" dirty="0" smtClean="0">
                <a:solidFill>
                  <a:schemeClr val="tx1"/>
                </a:solidFill>
                <a:latin typeface="Times New Roman" pitchFamily="-110" charset="0"/>
                <a:ea typeface="+mn-ea"/>
                <a:cs typeface="+mn-cs"/>
              </a:rPr>
              <a:t>allow it to regain control.</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Like other computer programs, the OS provides instructions for the processor.</a:t>
            </a:r>
          </a:p>
          <a:p>
            <a:r>
              <a:rPr lang="en-US" sz="1200" kern="1200" baseline="0" dirty="0" smtClean="0">
                <a:solidFill>
                  <a:schemeClr val="tx1"/>
                </a:solidFill>
                <a:latin typeface="Times New Roman" pitchFamily="-110" charset="0"/>
                <a:ea typeface="+mn-ea"/>
                <a:cs typeface="+mn-cs"/>
              </a:rPr>
              <a:t>The key difference is in the intent of the program. The OS directs the processor</a:t>
            </a:r>
          </a:p>
          <a:p>
            <a:r>
              <a:rPr lang="en-US" sz="1200" kern="1200" baseline="0" dirty="0" smtClean="0">
                <a:solidFill>
                  <a:schemeClr val="tx1"/>
                </a:solidFill>
                <a:latin typeface="Times New Roman" pitchFamily="-110" charset="0"/>
                <a:ea typeface="+mn-ea"/>
                <a:cs typeface="+mn-cs"/>
              </a:rPr>
              <a:t>in the use of the other system resources and in the timing of its execution of other</a:t>
            </a:r>
          </a:p>
          <a:p>
            <a:r>
              <a:rPr lang="en-US" sz="1200" kern="1200" baseline="0" dirty="0" smtClean="0">
                <a:solidFill>
                  <a:schemeClr val="tx1"/>
                </a:solidFill>
                <a:latin typeface="Times New Roman" pitchFamily="-110" charset="0"/>
                <a:ea typeface="+mn-ea"/>
                <a:cs typeface="+mn-cs"/>
              </a:rPr>
              <a:t>programs. But in order for the processor to do any of these things, it must cease</a:t>
            </a:r>
          </a:p>
          <a:p>
            <a:r>
              <a:rPr lang="en-US" sz="1200" kern="1200" baseline="0" dirty="0" smtClean="0">
                <a:solidFill>
                  <a:schemeClr val="tx1"/>
                </a:solidFill>
                <a:latin typeface="Times New Roman" pitchFamily="-110" charset="0"/>
                <a:ea typeface="+mn-ea"/>
                <a:cs typeface="+mn-cs"/>
              </a:rPr>
              <a:t>executing the OS program and execute other programs. Thus, the OS relinquishes</a:t>
            </a:r>
          </a:p>
          <a:p>
            <a:r>
              <a:rPr lang="en-US" sz="1200" kern="1200" baseline="0" dirty="0" smtClean="0">
                <a:solidFill>
                  <a:schemeClr val="tx1"/>
                </a:solidFill>
                <a:latin typeface="Times New Roman" pitchFamily="-110" charset="0"/>
                <a:ea typeface="+mn-ea"/>
                <a:cs typeface="+mn-cs"/>
              </a:rPr>
              <a:t>control for the processor to do some “useful” work and then resumes control long</a:t>
            </a:r>
          </a:p>
          <a:p>
            <a:r>
              <a:rPr lang="en-US" sz="1200" kern="1200" baseline="0" dirty="0" smtClean="0">
                <a:solidFill>
                  <a:schemeClr val="tx1"/>
                </a:solidFill>
                <a:latin typeface="Times New Roman" pitchFamily="-110" charset="0"/>
                <a:ea typeface="+mn-ea"/>
                <a:cs typeface="+mn-cs"/>
              </a:rPr>
              <a:t>enough to prepare the processor to do the next piece of work. The mechanisms</a:t>
            </a:r>
          </a:p>
          <a:p>
            <a:r>
              <a:rPr lang="en-US" sz="1200" kern="1200" baseline="0" dirty="0" smtClean="0">
                <a:solidFill>
                  <a:schemeClr val="tx1"/>
                </a:solidFill>
                <a:latin typeface="Times New Roman" pitchFamily="-110" charset="0"/>
                <a:ea typeface="+mn-ea"/>
                <a:cs typeface="+mn-cs"/>
              </a:rPr>
              <a:t>involved in all this should become clear as the chapter proceeds.</a:t>
            </a:r>
            <a:endParaRPr lang="en-GB" dirty="0" smtClean="0"/>
          </a:p>
          <a:p>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20</a:t>
            </a:fld>
            <a:endParaRPr lang="en-US"/>
          </a:p>
        </p:txBody>
      </p:sp>
    </p:spTree>
    <p:extLst>
      <p:ext uri="{BB962C8B-B14F-4D97-AF65-F5344CB8AC3E}">
        <p14:creationId xmlns:p14="http://schemas.microsoft.com/office/powerpoint/2010/main" val="31906497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baseline="0" dirty="0" smtClean="0">
                <a:solidFill>
                  <a:schemeClr val="tx1"/>
                </a:solidFill>
                <a:latin typeface="Times New Roman" pitchFamily="-110" charset="0"/>
                <a:ea typeface="+mn-ea"/>
                <a:cs typeface="+mn-cs"/>
              </a:rPr>
              <a:t>Figure 8.2 suggests the main resources that are managed by the OS. A portion</a:t>
            </a:r>
          </a:p>
          <a:p>
            <a:r>
              <a:rPr lang="en-US" sz="1200" kern="1200" baseline="0" dirty="0" smtClean="0">
                <a:solidFill>
                  <a:schemeClr val="tx1"/>
                </a:solidFill>
                <a:latin typeface="Times New Roman" pitchFamily="-110" charset="0"/>
                <a:ea typeface="+mn-ea"/>
                <a:cs typeface="+mn-cs"/>
              </a:rPr>
              <a:t>of the OS is in main memory. This includes the </a:t>
            </a:r>
            <a:r>
              <a:rPr lang="en-US" sz="1200" b="1" kern="1200" baseline="0" dirty="0" smtClean="0">
                <a:solidFill>
                  <a:schemeClr val="tx1"/>
                </a:solidFill>
                <a:latin typeface="Times New Roman" pitchFamily="-110" charset="0"/>
                <a:ea typeface="+mn-ea"/>
                <a:cs typeface="+mn-cs"/>
              </a:rPr>
              <a:t>kernel, or nucleus, which contains</a:t>
            </a:r>
          </a:p>
          <a:p>
            <a:r>
              <a:rPr lang="en-US" sz="1200" kern="1200" baseline="0" dirty="0" smtClean="0">
                <a:solidFill>
                  <a:schemeClr val="tx1"/>
                </a:solidFill>
                <a:latin typeface="Times New Roman" pitchFamily="-110" charset="0"/>
                <a:ea typeface="+mn-ea"/>
                <a:cs typeface="+mn-cs"/>
              </a:rPr>
              <a:t>the most frequently used functions in the OS and, at a given time, other portions of</a:t>
            </a:r>
          </a:p>
          <a:p>
            <a:r>
              <a:rPr lang="en-US" sz="1200" kern="1200" baseline="0" dirty="0" smtClean="0">
                <a:solidFill>
                  <a:schemeClr val="tx1"/>
                </a:solidFill>
                <a:latin typeface="Times New Roman" pitchFamily="-110" charset="0"/>
                <a:ea typeface="+mn-ea"/>
                <a:cs typeface="+mn-cs"/>
              </a:rPr>
              <a:t>the OS currently in use. The remainder of main memory contains user programs and</a:t>
            </a:r>
          </a:p>
          <a:p>
            <a:r>
              <a:rPr lang="en-US" sz="1200" kern="1200" baseline="0" dirty="0" smtClean="0">
                <a:solidFill>
                  <a:schemeClr val="tx1"/>
                </a:solidFill>
                <a:latin typeface="Times New Roman" pitchFamily="-110" charset="0"/>
                <a:ea typeface="+mn-ea"/>
                <a:cs typeface="+mn-cs"/>
              </a:rPr>
              <a:t>data. The allocation of this resource (main memory) is controlled jointly by the OS</a:t>
            </a:r>
          </a:p>
          <a:p>
            <a:r>
              <a:rPr lang="en-US" sz="1200" kern="1200" baseline="0" dirty="0" smtClean="0">
                <a:solidFill>
                  <a:schemeClr val="tx1"/>
                </a:solidFill>
                <a:latin typeface="Times New Roman" pitchFamily="-110" charset="0"/>
                <a:ea typeface="+mn-ea"/>
                <a:cs typeface="+mn-cs"/>
              </a:rPr>
              <a:t>and memory-management hardware in the processor, as we shall see. The OS decides</a:t>
            </a:r>
          </a:p>
          <a:p>
            <a:r>
              <a:rPr lang="en-US" sz="1200" kern="1200" baseline="0" dirty="0" smtClean="0">
                <a:solidFill>
                  <a:schemeClr val="tx1"/>
                </a:solidFill>
                <a:latin typeface="Times New Roman" pitchFamily="-110" charset="0"/>
                <a:ea typeface="+mn-ea"/>
                <a:cs typeface="+mn-cs"/>
              </a:rPr>
              <a:t>when an I/O device can be used by a program in execution, and controls access to and</a:t>
            </a:r>
          </a:p>
          <a:p>
            <a:r>
              <a:rPr lang="en-US" sz="1200" kern="1200" baseline="0" dirty="0" smtClean="0">
                <a:solidFill>
                  <a:schemeClr val="tx1"/>
                </a:solidFill>
                <a:latin typeface="Times New Roman" pitchFamily="-110" charset="0"/>
                <a:ea typeface="+mn-ea"/>
                <a:cs typeface="+mn-cs"/>
              </a:rPr>
              <a:t>use of files. The processor itself is a resource, and the OS must determine how much</a:t>
            </a:r>
          </a:p>
          <a:p>
            <a:r>
              <a:rPr lang="en-US" sz="1200" kern="1200" baseline="0" dirty="0" smtClean="0">
                <a:solidFill>
                  <a:schemeClr val="tx1"/>
                </a:solidFill>
                <a:latin typeface="Times New Roman" pitchFamily="-110" charset="0"/>
                <a:ea typeface="+mn-ea"/>
                <a:cs typeface="+mn-cs"/>
              </a:rPr>
              <a:t>processor time is to be devoted to the execution of a particular user program. In the</a:t>
            </a:r>
          </a:p>
          <a:p>
            <a:r>
              <a:rPr lang="en-US" sz="1200" kern="1200" baseline="0" dirty="0" smtClean="0">
                <a:solidFill>
                  <a:schemeClr val="tx1"/>
                </a:solidFill>
                <a:latin typeface="Times New Roman" pitchFamily="-110" charset="0"/>
                <a:ea typeface="+mn-ea"/>
                <a:cs typeface="+mn-cs"/>
              </a:rPr>
              <a:t>case of a multiple-processor system, this decision must span all of the processors.</a:t>
            </a:r>
            <a:endParaRPr lang="en-GB" dirty="0" smtClean="0"/>
          </a:p>
          <a:p>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21</a:t>
            </a:fld>
            <a:endParaRPr lang="en-US"/>
          </a:p>
        </p:txBody>
      </p:sp>
    </p:spTree>
    <p:extLst>
      <p:ext uri="{BB962C8B-B14F-4D97-AF65-F5344CB8AC3E}">
        <p14:creationId xmlns:p14="http://schemas.microsoft.com/office/powerpoint/2010/main" val="13160566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baseline="0" dirty="0" smtClean="0">
                <a:solidFill>
                  <a:schemeClr val="tx1"/>
                </a:solidFill>
                <a:latin typeface="Times New Roman" pitchFamily="-110" charset="0"/>
                <a:ea typeface="+mn-ea"/>
                <a:cs typeface="+mn-cs"/>
              </a:rPr>
              <a:t>Certain key characteristics serve to differentiate various types of operating systems.</a:t>
            </a:r>
          </a:p>
          <a:p>
            <a:r>
              <a:rPr lang="en-US" sz="1200" kern="1200" baseline="0" dirty="0" smtClean="0">
                <a:solidFill>
                  <a:schemeClr val="tx1"/>
                </a:solidFill>
                <a:latin typeface="Times New Roman" pitchFamily="-110" charset="0"/>
                <a:ea typeface="+mn-ea"/>
                <a:cs typeface="+mn-cs"/>
              </a:rPr>
              <a:t>The characteristics fall along two independent dimensions. The first dimension</a:t>
            </a:r>
          </a:p>
          <a:p>
            <a:r>
              <a:rPr lang="en-US" sz="1200" kern="1200" baseline="0" dirty="0" smtClean="0">
                <a:solidFill>
                  <a:schemeClr val="tx1"/>
                </a:solidFill>
                <a:latin typeface="Times New Roman" pitchFamily="-110" charset="0"/>
                <a:ea typeface="+mn-ea"/>
                <a:cs typeface="+mn-cs"/>
              </a:rPr>
              <a:t>specifies whether the system is batch or interactive. In an </a:t>
            </a:r>
            <a:r>
              <a:rPr lang="en-US" sz="1200" b="1" kern="1200" baseline="0" dirty="0" smtClean="0">
                <a:solidFill>
                  <a:schemeClr val="tx1"/>
                </a:solidFill>
                <a:latin typeface="Times New Roman" pitchFamily="-110" charset="0"/>
                <a:ea typeface="+mn-ea"/>
                <a:cs typeface="+mn-cs"/>
              </a:rPr>
              <a:t>interactive system</a:t>
            </a:r>
            <a:r>
              <a:rPr lang="en-US" sz="1200" b="0" kern="1200" baseline="0" dirty="0" smtClean="0">
                <a:solidFill>
                  <a:schemeClr val="tx1"/>
                </a:solidFill>
                <a:latin typeface="Times New Roman" pitchFamily="-110" charset="0"/>
                <a:ea typeface="+mn-ea"/>
                <a:cs typeface="+mn-cs"/>
              </a:rPr>
              <a:t>, the</a:t>
            </a:r>
          </a:p>
          <a:p>
            <a:r>
              <a:rPr lang="en-US" sz="1200" kern="1200" baseline="0" dirty="0" smtClean="0">
                <a:solidFill>
                  <a:schemeClr val="tx1"/>
                </a:solidFill>
                <a:latin typeface="Times New Roman" pitchFamily="-110" charset="0"/>
                <a:ea typeface="+mn-ea"/>
                <a:cs typeface="+mn-cs"/>
              </a:rPr>
              <a:t>user/programmer interacts directly with the computer, usually through a keyboard/</a:t>
            </a:r>
          </a:p>
          <a:p>
            <a:r>
              <a:rPr lang="en-US" sz="1200" kern="1200" baseline="0" dirty="0" smtClean="0">
                <a:solidFill>
                  <a:schemeClr val="tx1"/>
                </a:solidFill>
                <a:latin typeface="Times New Roman" pitchFamily="-110" charset="0"/>
                <a:ea typeface="+mn-ea"/>
                <a:cs typeface="+mn-cs"/>
              </a:rPr>
              <a:t>display terminal, to request the execution of a job or to perform a transaction.</a:t>
            </a:r>
          </a:p>
          <a:p>
            <a:r>
              <a:rPr lang="en-US" sz="1200" kern="1200" baseline="0" dirty="0" smtClean="0">
                <a:solidFill>
                  <a:schemeClr val="tx1"/>
                </a:solidFill>
                <a:latin typeface="Times New Roman" pitchFamily="-110" charset="0"/>
                <a:ea typeface="+mn-ea"/>
                <a:cs typeface="+mn-cs"/>
              </a:rPr>
              <a:t>Furthermore, the user may, depending on the nature of the application, communicate</a:t>
            </a:r>
          </a:p>
          <a:p>
            <a:r>
              <a:rPr lang="en-US" sz="1200" kern="1200" baseline="0" dirty="0" smtClean="0">
                <a:solidFill>
                  <a:schemeClr val="tx1"/>
                </a:solidFill>
                <a:latin typeface="Times New Roman" pitchFamily="-110" charset="0"/>
                <a:ea typeface="+mn-ea"/>
                <a:cs typeface="+mn-cs"/>
              </a:rPr>
              <a:t>with the computer during the execution of the job. A </a:t>
            </a:r>
            <a:r>
              <a:rPr lang="en-US" sz="1200" b="1" kern="1200" baseline="0" dirty="0" smtClean="0">
                <a:solidFill>
                  <a:schemeClr val="tx1"/>
                </a:solidFill>
                <a:latin typeface="Times New Roman" pitchFamily="-110" charset="0"/>
                <a:ea typeface="+mn-ea"/>
                <a:cs typeface="+mn-cs"/>
              </a:rPr>
              <a:t>batch system </a:t>
            </a:r>
            <a:r>
              <a:rPr lang="en-US" sz="1200" b="0" kern="1200" baseline="0" dirty="0" smtClean="0">
                <a:solidFill>
                  <a:schemeClr val="tx1"/>
                </a:solidFill>
                <a:latin typeface="Times New Roman" pitchFamily="-110" charset="0"/>
                <a:ea typeface="+mn-ea"/>
                <a:cs typeface="+mn-cs"/>
              </a:rPr>
              <a:t>is the</a:t>
            </a:r>
          </a:p>
          <a:p>
            <a:r>
              <a:rPr lang="en-US" sz="1200" kern="1200" baseline="0" dirty="0" smtClean="0">
                <a:solidFill>
                  <a:schemeClr val="tx1"/>
                </a:solidFill>
                <a:latin typeface="Times New Roman" pitchFamily="-110" charset="0"/>
                <a:ea typeface="+mn-ea"/>
                <a:cs typeface="+mn-cs"/>
              </a:rPr>
              <a:t>opposite of interactive. The user’s program is batched together with programs from</a:t>
            </a:r>
          </a:p>
          <a:p>
            <a:r>
              <a:rPr lang="en-US" sz="1200" kern="1200" baseline="0" dirty="0" smtClean="0">
                <a:solidFill>
                  <a:schemeClr val="tx1"/>
                </a:solidFill>
                <a:latin typeface="Times New Roman" pitchFamily="-110" charset="0"/>
                <a:ea typeface="+mn-ea"/>
                <a:cs typeface="+mn-cs"/>
              </a:rPr>
              <a:t>other users and submitted by a computer operator. After the program is completed,</a:t>
            </a:r>
          </a:p>
          <a:p>
            <a:r>
              <a:rPr lang="en-US" sz="1200" kern="1200" baseline="0" dirty="0" smtClean="0">
                <a:solidFill>
                  <a:schemeClr val="tx1"/>
                </a:solidFill>
                <a:latin typeface="Times New Roman" pitchFamily="-110" charset="0"/>
                <a:ea typeface="+mn-ea"/>
                <a:cs typeface="+mn-cs"/>
              </a:rPr>
              <a:t>results are printed out for the user. Pure batch systems are rare today. However,</a:t>
            </a:r>
          </a:p>
          <a:p>
            <a:r>
              <a:rPr lang="en-US" sz="1200" kern="1200" baseline="0" dirty="0" smtClean="0">
                <a:solidFill>
                  <a:schemeClr val="tx1"/>
                </a:solidFill>
                <a:latin typeface="Times New Roman" pitchFamily="-110" charset="0"/>
                <a:ea typeface="+mn-ea"/>
                <a:cs typeface="+mn-cs"/>
              </a:rPr>
              <a:t>it will be useful to the description of contemporary operating systems to examine</a:t>
            </a:r>
          </a:p>
          <a:p>
            <a:r>
              <a:rPr lang="en-US" sz="1200" kern="1200" baseline="0" dirty="0" smtClean="0">
                <a:solidFill>
                  <a:schemeClr val="tx1"/>
                </a:solidFill>
                <a:latin typeface="Times New Roman" pitchFamily="-110" charset="0"/>
                <a:ea typeface="+mn-ea"/>
                <a:cs typeface="+mn-cs"/>
              </a:rPr>
              <a:t>batch systems briefly.</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An independent dimension specifies whether the system employs </a:t>
            </a:r>
            <a:r>
              <a:rPr lang="en-US" sz="1200" b="1" kern="1200" baseline="0" dirty="0" smtClean="0">
                <a:solidFill>
                  <a:schemeClr val="tx1"/>
                </a:solidFill>
                <a:latin typeface="Times New Roman" pitchFamily="-110" charset="0"/>
                <a:ea typeface="+mn-ea"/>
                <a:cs typeface="+mn-cs"/>
              </a:rPr>
              <a:t>multiprogramming</a:t>
            </a:r>
          </a:p>
          <a:p>
            <a:r>
              <a:rPr lang="en-US" sz="1200" kern="1200" baseline="0" dirty="0" smtClean="0">
                <a:solidFill>
                  <a:schemeClr val="tx1"/>
                </a:solidFill>
                <a:latin typeface="Times New Roman" pitchFamily="-110" charset="0"/>
                <a:ea typeface="+mn-ea"/>
                <a:cs typeface="+mn-cs"/>
              </a:rPr>
              <a:t>or not. With multiprogramming, the attempt is made to keep the processor</a:t>
            </a:r>
          </a:p>
          <a:p>
            <a:r>
              <a:rPr lang="en-US" sz="1200" kern="1200" baseline="0" dirty="0" smtClean="0">
                <a:solidFill>
                  <a:schemeClr val="tx1"/>
                </a:solidFill>
                <a:latin typeface="Times New Roman" pitchFamily="-110" charset="0"/>
                <a:ea typeface="+mn-ea"/>
                <a:cs typeface="+mn-cs"/>
              </a:rPr>
              <a:t>as busy as possible, by having it work on more than one program at a time. Several</a:t>
            </a:r>
          </a:p>
          <a:p>
            <a:r>
              <a:rPr lang="en-US" sz="1200" kern="1200" baseline="0" dirty="0" smtClean="0">
                <a:solidFill>
                  <a:schemeClr val="tx1"/>
                </a:solidFill>
                <a:latin typeface="Times New Roman" pitchFamily="-110" charset="0"/>
                <a:ea typeface="+mn-ea"/>
                <a:cs typeface="+mn-cs"/>
              </a:rPr>
              <a:t>programs are loaded into memory, and the processor switches rapidly among them.</a:t>
            </a:r>
          </a:p>
          <a:p>
            <a:r>
              <a:rPr lang="en-US" sz="1200" kern="1200" baseline="0" dirty="0" smtClean="0">
                <a:solidFill>
                  <a:schemeClr val="tx1"/>
                </a:solidFill>
                <a:latin typeface="Times New Roman" pitchFamily="-110" charset="0"/>
                <a:ea typeface="+mn-ea"/>
                <a:cs typeface="+mn-cs"/>
              </a:rPr>
              <a:t>The alternative is a </a:t>
            </a:r>
            <a:r>
              <a:rPr lang="en-US" sz="1200" b="1" kern="1200" baseline="0" dirty="0" err="1" smtClean="0">
                <a:solidFill>
                  <a:schemeClr val="tx1"/>
                </a:solidFill>
                <a:latin typeface="Times New Roman" pitchFamily="-110" charset="0"/>
                <a:ea typeface="+mn-ea"/>
                <a:cs typeface="+mn-cs"/>
              </a:rPr>
              <a:t>uniprogramming</a:t>
            </a:r>
            <a:r>
              <a:rPr lang="en-US" sz="1200" b="1" kern="1200" baseline="0" dirty="0" smtClean="0">
                <a:solidFill>
                  <a:schemeClr val="tx1"/>
                </a:solidFill>
                <a:latin typeface="Times New Roman" pitchFamily="-110" charset="0"/>
                <a:ea typeface="+mn-ea"/>
                <a:cs typeface="+mn-cs"/>
              </a:rPr>
              <a:t> system that works only one program at a time.</a:t>
            </a:r>
            <a:endParaRPr lang="en-GB" dirty="0" smtClean="0"/>
          </a:p>
          <a:p>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22</a:t>
            </a:fld>
            <a:endParaRPr lang="en-US"/>
          </a:p>
        </p:txBody>
      </p:sp>
    </p:spTree>
    <p:extLst>
      <p:ext uri="{BB962C8B-B14F-4D97-AF65-F5344CB8AC3E}">
        <p14:creationId xmlns:p14="http://schemas.microsoft.com/office/powerpoint/2010/main" val="12242214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baseline="0" dirty="0" smtClean="0">
                <a:solidFill>
                  <a:schemeClr val="tx1"/>
                </a:solidFill>
                <a:latin typeface="Times New Roman" pitchFamily="-110" charset="0"/>
                <a:ea typeface="+mn-ea"/>
                <a:cs typeface="+mn-cs"/>
              </a:rPr>
              <a:t>With the earliest computers, from the late 1940s to the mid-1950s,</a:t>
            </a:r>
          </a:p>
          <a:p>
            <a:r>
              <a:rPr lang="en-US" sz="1200" kern="1200" baseline="0" dirty="0" smtClean="0">
                <a:solidFill>
                  <a:schemeClr val="tx1"/>
                </a:solidFill>
                <a:latin typeface="Times New Roman" pitchFamily="-110" charset="0"/>
                <a:ea typeface="+mn-ea"/>
                <a:cs typeface="+mn-cs"/>
              </a:rPr>
              <a:t>the programmer interacted directly with the computer hardware; there was no</a:t>
            </a:r>
          </a:p>
          <a:p>
            <a:r>
              <a:rPr lang="en-US" sz="1200" kern="1200" baseline="0" dirty="0" smtClean="0">
                <a:solidFill>
                  <a:schemeClr val="tx1"/>
                </a:solidFill>
                <a:latin typeface="Times New Roman" pitchFamily="-110" charset="0"/>
                <a:ea typeface="+mn-ea"/>
                <a:cs typeface="+mn-cs"/>
              </a:rPr>
              <a:t>OS. These processors were run from a console, consisting of display lights, toggle</a:t>
            </a:r>
          </a:p>
          <a:p>
            <a:r>
              <a:rPr lang="en-US" sz="1200" kern="1200" baseline="0" dirty="0" smtClean="0">
                <a:solidFill>
                  <a:schemeClr val="tx1"/>
                </a:solidFill>
                <a:latin typeface="Times New Roman" pitchFamily="-110" charset="0"/>
                <a:ea typeface="+mn-ea"/>
                <a:cs typeface="+mn-cs"/>
              </a:rPr>
              <a:t>switches, some form of input device, and a printer. Programs in processor code were</a:t>
            </a:r>
          </a:p>
          <a:p>
            <a:r>
              <a:rPr lang="en-US" sz="1200" kern="1200" baseline="0" dirty="0" smtClean="0">
                <a:solidFill>
                  <a:schemeClr val="tx1"/>
                </a:solidFill>
                <a:latin typeface="Times New Roman" pitchFamily="-110" charset="0"/>
                <a:ea typeface="+mn-ea"/>
                <a:cs typeface="+mn-cs"/>
              </a:rPr>
              <a:t>loaded via the input device (e.g., a card reader). If an error halted the program,</a:t>
            </a:r>
          </a:p>
          <a:p>
            <a:r>
              <a:rPr lang="en-US" sz="1200" kern="1200" baseline="0" dirty="0" smtClean="0">
                <a:solidFill>
                  <a:schemeClr val="tx1"/>
                </a:solidFill>
                <a:latin typeface="Times New Roman" pitchFamily="-110" charset="0"/>
                <a:ea typeface="+mn-ea"/>
                <a:cs typeface="+mn-cs"/>
              </a:rPr>
              <a:t>the error condition was indicated by the lights. The programmer could proceed</a:t>
            </a:r>
          </a:p>
          <a:p>
            <a:r>
              <a:rPr lang="en-US" sz="1200" kern="1200" baseline="0" dirty="0" smtClean="0">
                <a:solidFill>
                  <a:schemeClr val="tx1"/>
                </a:solidFill>
                <a:latin typeface="Times New Roman" pitchFamily="-110" charset="0"/>
                <a:ea typeface="+mn-ea"/>
                <a:cs typeface="+mn-cs"/>
              </a:rPr>
              <a:t>to examine registers and main memory to determine the cause of the error. If the</a:t>
            </a:r>
          </a:p>
          <a:p>
            <a:r>
              <a:rPr lang="en-US" sz="1200" kern="1200" baseline="0" dirty="0" smtClean="0">
                <a:solidFill>
                  <a:schemeClr val="tx1"/>
                </a:solidFill>
                <a:latin typeface="Times New Roman" pitchFamily="-110" charset="0"/>
                <a:ea typeface="+mn-ea"/>
                <a:cs typeface="+mn-cs"/>
              </a:rPr>
              <a:t>program proceeded to a normal completion, the output appeared on the printer.</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These early systems presented two main problems:</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 </a:t>
            </a:r>
            <a:r>
              <a:rPr lang="en-US" sz="1200" b="1" kern="1200" baseline="0" dirty="0" smtClean="0">
                <a:solidFill>
                  <a:schemeClr val="tx1"/>
                </a:solidFill>
                <a:latin typeface="Times New Roman" pitchFamily="-110" charset="0"/>
                <a:ea typeface="+mn-ea"/>
                <a:cs typeface="+mn-cs"/>
              </a:rPr>
              <a:t>Scheduling: </a:t>
            </a:r>
            <a:r>
              <a:rPr lang="en-US" sz="1200" b="0" kern="1200" baseline="0" dirty="0" smtClean="0">
                <a:solidFill>
                  <a:schemeClr val="tx1"/>
                </a:solidFill>
                <a:latin typeface="Times New Roman" pitchFamily="-110" charset="0"/>
                <a:ea typeface="+mn-ea"/>
                <a:cs typeface="+mn-cs"/>
              </a:rPr>
              <a:t>Most installations used a sign-up sheet to reserve processor time.</a:t>
            </a:r>
          </a:p>
          <a:p>
            <a:r>
              <a:rPr lang="en-US" sz="1200" kern="1200" baseline="0" dirty="0" smtClean="0">
                <a:solidFill>
                  <a:schemeClr val="tx1"/>
                </a:solidFill>
                <a:latin typeface="Times New Roman" pitchFamily="-110" charset="0"/>
                <a:ea typeface="+mn-ea"/>
                <a:cs typeface="+mn-cs"/>
              </a:rPr>
              <a:t>Typically, a user could sign up for a block of time in multiples of a half hour or</a:t>
            </a:r>
          </a:p>
          <a:p>
            <a:r>
              <a:rPr lang="en-US" sz="1200" kern="1200" baseline="0" dirty="0" smtClean="0">
                <a:solidFill>
                  <a:schemeClr val="tx1"/>
                </a:solidFill>
                <a:latin typeface="Times New Roman" pitchFamily="-110" charset="0"/>
                <a:ea typeface="+mn-ea"/>
                <a:cs typeface="+mn-cs"/>
              </a:rPr>
              <a:t>so. A user might sign up for an hour and finish in 45 minutes; this would result</a:t>
            </a:r>
          </a:p>
          <a:p>
            <a:r>
              <a:rPr lang="en-US" sz="1200" kern="1200" baseline="0" dirty="0" smtClean="0">
                <a:solidFill>
                  <a:schemeClr val="tx1"/>
                </a:solidFill>
                <a:latin typeface="Times New Roman" pitchFamily="-110" charset="0"/>
                <a:ea typeface="+mn-ea"/>
                <a:cs typeface="+mn-cs"/>
              </a:rPr>
              <a:t>in wasted computer idle time. On the other hand, the user might run into problems,</a:t>
            </a:r>
          </a:p>
          <a:p>
            <a:r>
              <a:rPr lang="en-US" sz="1200" kern="1200" baseline="0" dirty="0" smtClean="0">
                <a:solidFill>
                  <a:schemeClr val="tx1"/>
                </a:solidFill>
                <a:latin typeface="Times New Roman" pitchFamily="-110" charset="0"/>
                <a:ea typeface="+mn-ea"/>
                <a:cs typeface="+mn-cs"/>
              </a:rPr>
              <a:t>not finish in the allotted time, and be forced to stop before resolving</a:t>
            </a:r>
          </a:p>
          <a:p>
            <a:r>
              <a:rPr lang="en-US" sz="1200" kern="1200" baseline="0" dirty="0" smtClean="0">
                <a:solidFill>
                  <a:schemeClr val="tx1"/>
                </a:solidFill>
                <a:latin typeface="Times New Roman" pitchFamily="-110" charset="0"/>
                <a:ea typeface="+mn-ea"/>
                <a:cs typeface="+mn-cs"/>
              </a:rPr>
              <a:t>the problem.</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 </a:t>
            </a:r>
            <a:r>
              <a:rPr lang="en-US" sz="1200" b="1" kern="1200" baseline="0" dirty="0" smtClean="0">
                <a:solidFill>
                  <a:schemeClr val="tx1"/>
                </a:solidFill>
                <a:latin typeface="Times New Roman" pitchFamily="-110" charset="0"/>
                <a:ea typeface="+mn-ea"/>
                <a:cs typeface="+mn-cs"/>
              </a:rPr>
              <a:t>Setup time: </a:t>
            </a:r>
            <a:r>
              <a:rPr lang="en-US" sz="1200" b="0" kern="1200" baseline="0" dirty="0" smtClean="0">
                <a:solidFill>
                  <a:schemeClr val="tx1"/>
                </a:solidFill>
                <a:latin typeface="Times New Roman" pitchFamily="-110" charset="0"/>
                <a:ea typeface="+mn-ea"/>
                <a:cs typeface="+mn-cs"/>
              </a:rPr>
              <a:t>A single program, called a</a:t>
            </a:r>
            <a:r>
              <a:rPr lang="en-US" sz="1200" b="1" kern="1200" baseline="0" dirty="0" smtClean="0">
                <a:solidFill>
                  <a:schemeClr val="tx1"/>
                </a:solidFill>
                <a:latin typeface="Times New Roman" pitchFamily="-110" charset="0"/>
                <a:ea typeface="+mn-ea"/>
                <a:cs typeface="+mn-cs"/>
              </a:rPr>
              <a:t> job</a:t>
            </a:r>
            <a:r>
              <a:rPr lang="en-US" sz="1200" b="0" kern="1200" baseline="0" dirty="0" smtClean="0">
                <a:solidFill>
                  <a:schemeClr val="tx1"/>
                </a:solidFill>
                <a:latin typeface="Times New Roman" pitchFamily="-110" charset="0"/>
                <a:ea typeface="+mn-ea"/>
                <a:cs typeface="+mn-cs"/>
              </a:rPr>
              <a:t>, could involve loading the compiler</a:t>
            </a:r>
          </a:p>
          <a:p>
            <a:r>
              <a:rPr lang="en-US" sz="1200" kern="1200" baseline="0" dirty="0" smtClean="0">
                <a:solidFill>
                  <a:schemeClr val="tx1"/>
                </a:solidFill>
                <a:latin typeface="Times New Roman" pitchFamily="-110" charset="0"/>
                <a:ea typeface="+mn-ea"/>
                <a:cs typeface="+mn-cs"/>
              </a:rPr>
              <a:t>plus the high-level language program (source program) into memory,</a:t>
            </a:r>
          </a:p>
          <a:p>
            <a:r>
              <a:rPr lang="en-US" sz="1200" kern="1200" baseline="0" dirty="0" smtClean="0">
                <a:solidFill>
                  <a:schemeClr val="tx1"/>
                </a:solidFill>
                <a:latin typeface="Times New Roman" pitchFamily="-110" charset="0"/>
                <a:ea typeface="+mn-ea"/>
                <a:cs typeface="+mn-cs"/>
              </a:rPr>
              <a:t>saving the compiled program (object program), and then loading and linking</a:t>
            </a:r>
          </a:p>
          <a:p>
            <a:r>
              <a:rPr lang="en-US" sz="1200" kern="1200" baseline="0" dirty="0" smtClean="0">
                <a:solidFill>
                  <a:schemeClr val="tx1"/>
                </a:solidFill>
                <a:latin typeface="Times New Roman" pitchFamily="-110" charset="0"/>
                <a:ea typeface="+mn-ea"/>
                <a:cs typeface="+mn-cs"/>
              </a:rPr>
              <a:t>together the object program and common functions. Each of these steps could</a:t>
            </a:r>
          </a:p>
          <a:p>
            <a:r>
              <a:rPr lang="en-US" sz="1200" kern="1200" baseline="0" dirty="0" smtClean="0">
                <a:solidFill>
                  <a:schemeClr val="tx1"/>
                </a:solidFill>
                <a:latin typeface="Times New Roman" pitchFamily="-110" charset="0"/>
                <a:ea typeface="+mn-ea"/>
                <a:cs typeface="+mn-cs"/>
              </a:rPr>
              <a:t>involve mounting or dismounting tapes, or setting up card decks. If an error</a:t>
            </a:r>
          </a:p>
          <a:p>
            <a:r>
              <a:rPr lang="en-US" sz="1200" kern="1200" baseline="0" dirty="0" smtClean="0">
                <a:solidFill>
                  <a:schemeClr val="tx1"/>
                </a:solidFill>
                <a:latin typeface="Times New Roman" pitchFamily="-110" charset="0"/>
                <a:ea typeface="+mn-ea"/>
                <a:cs typeface="+mn-cs"/>
              </a:rPr>
              <a:t>occurred, the hapless user typically had to go back to the beginning of the</a:t>
            </a:r>
          </a:p>
          <a:p>
            <a:r>
              <a:rPr lang="en-US" sz="1200" kern="1200" baseline="0" dirty="0" smtClean="0">
                <a:solidFill>
                  <a:schemeClr val="tx1"/>
                </a:solidFill>
                <a:latin typeface="Times New Roman" pitchFamily="-110" charset="0"/>
                <a:ea typeface="+mn-ea"/>
                <a:cs typeface="+mn-cs"/>
              </a:rPr>
              <a:t>setup sequence. Thus a considerable amount of time was spent just in setting</a:t>
            </a:r>
          </a:p>
          <a:p>
            <a:r>
              <a:rPr lang="en-US" sz="1200" kern="1200" baseline="0" dirty="0" smtClean="0">
                <a:solidFill>
                  <a:schemeClr val="tx1"/>
                </a:solidFill>
                <a:latin typeface="Times New Roman" pitchFamily="-110" charset="0"/>
                <a:ea typeface="+mn-ea"/>
                <a:cs typeface="+mn-cs"/>
              </a:rPr>
              <a:t>up the program to run.</a:t>
            </a:r>
            <a:endParaRPr lang="en-GB" sz="1200" kern="1200" baseline="0" dirty="0" smtClean="0">
              <a:solidFill>
                <a:schemeClr val="tx1"/>
              </a:solidFill>
              <a:latin typeface="Times New Roman" pitchFamily="-110" charset="0"/>
              <a:ea typeface="+mn-ea"/>
              <a:cs typeface="+mn-cs"/>
            </a:endParaRPr>
          </a:p>
          <a:p>
            <a:endParaRPr lang="en-GB"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This mode of operation could be termed serial processing, reflecting the fact</a:t>
            </a:r>
          </a:p>
          <a:p>
            <a:r>
              <a:rPr lang="en-US" sz="1200" kern="1200" baseline="0" dirty="0" smtClean="0">
                <a:solidFill>
                  <a:schemeClr val="tx1"/>
                </a:solidFill>
                <a:latin typeface="Times New Roman" pitchFamily="-110" charset="0"/>
                <a:ea typeface="+mn-ea"/>
                <a:cs typeface="+mn-cs"/>
              </a:rPr>
              <a:t>that users have access to the computer in series. Over time, various system software</a:t>
            </a:r>
          </a:p>
          <a:p>
            <a:r>
              <a:rPr lang="en-US" sz="1200" kern="1200" baseline="0" dirty="0" smtClean="0">
                <a:solidFill>
                  <a:schemeClr val="tx1"/>
                </a:solidFill>
                <a:latin typeface="Times New Roman" pitchFamily="-110" charset="0"/>
                <a:ea typeface="+mn-ea"/>
                <a:cs typeface="+mn-cs"/>
              </a:rPr>
              <a:t>tools were developed to attempt to make serial processing more efficient. These</a:t>
            </a:r>
          </a:p>
          <a:p>
            <a:r>
              <a:rPr lang="en-US" sz="1200" kern="1200" baseline="0" dirty="0" smtClean="0">
                <a:solidFill>
                  <a:schemeClr val="tx1"/>
                </a:solidFill>
                <a:latin typeface="Times New Roman" pitchFamily="-110" charset="0"/>
                <a:ea typeface="+mn-ea"/>
                <a:cs typeface="+mn-cs"/>
              </a:rPr>
              <a:t>include libraries of common functions, linkers, loaders, debuggers, and I/O driver</a:t>
            </a:r>
          </a:p>
          <a:p>
            <a:r>
              <a:rPr lang="en-US" sz="1200" kern="1200" baseline="0" dirty="0" smtClean="0">
                <a:solidFill>
                  <a:schemeClr val="tx1"/>
                </a:solidFill>
                <a:latin typeface="Times New Roman" pitchFamily="-110" charset="0"/>
                <a:ea typeface="+mn-ea"/>
                <a:cs typeface="+mn-cs"/>
              </a:rPr>
              <a:t>routines that were available as common software for all users.</a:t>
            </a:r>
            <a:endParaRPr lang="en-GB" dirty="0" smtClean="0"/>
          </a:p>
          <a:p>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23</a:t>
            </a:fld>
            <a:endParaRPr lang="en-US"/>
          </a:p>
        </p:txBody>
      </p:sp>
    </p:spTree>
    <p:extLst>
      <p:ext uri="{BB962C8B-B14F-4D97-AF65-F5344CB8AC3E}">
        <p14:creationId xmlns:p14="http://schemas.microsoft.com/office/powerpoint/2010/main" val="30650457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baseline="0" dirty="0" smtClean="0">
                <a:solidFill>
                  <a:schemeClr val="tx1"/>
                </a:solidFill>
                <a:latin typeface="Times New Roman" pitchFamily="-110" charset="0"/>
                <a:ea typeface="+mn-ea"/>
                <a:cs typeface="+mn-cs"/>
              </a:rPr>
              <a:t>With the use of multiprogramming, batch processing</a:t>
            </a:r>
          </a:p>
          <a:p>
            <a:r>
              <a:rPr lang="en-US" sz="1200" kern="1200" baseline="0" dirty="0" smtClean="0">
                <a:solidFill>
                  <a:schemeClr val="tx1"/>
                </a:solidFill>
                <a:latin typeface="Times New Roman" pitchFamily="-110" charset="0"/>
                <a:ea typeface="+mn-ea"/>
                <a:cs typeface="+mn-cs"/>
              </a:rPr>
              <a:t>can be quite efficient. However, for many jobs, it is desirable to provide a mode in</a:t>
            </a:r>
          </a:p>
          <a:p>
            <a:r>
              <a:rPr lang="en-US" sz="1200" kern="1200" baseline="0" dirty="0" smtClean="0">
                <a:solidFill>
                  <a:schemeClr val="tx1"/>
                </a:solidFill>
                <a:latin typeface="Times New Roman" pitchFamily="-110" charset="0"/>
                <a:ea typeface="+mn-ea"/>
                <a:cs typeface="+mn-cs"/>
              </a:rPr>
              <a:t>which the user interacts directly with the computer. Indeed, for some jobs, such as</a:t>
            </a:r>
          </a:p>
          <a:p>
            <a:r>
              <a:rPr lang="en-US" sz="1200" kern="1200" baseline="0" dirty="0" smtClean="0">
                <a:solidFill>
                  <a:schemeClr val="tx1"/>
                </a:solidFill>
                <a:latin typeface="Times New Roman" pitchFamily="-110" charset="0"/>
                <a:ea typeface="+mn-ea"/>
                <a:cs typeface="+mn-cs"/>
              </a:rPr>
              <a:t>transaction processing, an interactive mode is essential.</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Today, the requirement for an interactive computing facility can be, and often</a:t>
            </a:r>
          </a:p>
          <a:p>
            <a:r>
              <a:rPr lang="en-US" sz="1200" kern="1200" baseline="0" dirty="0" smtClean="0">
                <a:solidFill>
                  <a:schemeClr val="tx1"/>
                </a:solidFill>
                <a:latin typeface="Times New Roman" pitchFamily="-110" charset="0"/>
                <a:ea typeface="+mn-ea"/>
                <a:cs typeface="+mn-cs"/>
              </a:rPr>
              <a:t>is, met by the use of a dedicated microcomputer. That option was not available in the</a:t>
            </a:r>
          </a:p>
          <a:p>
            <a:r>
              <a:rPr lang="en-US" sz="1200" kern="1200" baseline="0" dirty="0" smtClean="0">
                <a:solidFill>
                  <a:schemeClr val="tx1"/>
                </a:solidFill>
                <a:latin typeface="Times New Roman" pitchFamily="-110" charset="0"/>
                <a:ea typeface="+mn-ea"/>
                <a:cs typeface="+mn-cs"/>
              </a:rPr>
              <a:t>1960s, when most computers were big and costly. Instead, time sharing was developed.</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Just as multiprogramming allows the processor to handle multiple batch jobs</a:t>
            </a:r>
          </a:p>
          <a:p>
            <a:r>
              <a:rPr lang="en-US" sz="1200" kern="1200" baseline="0" dirty="0" smtClean="0">
                <a:solidFill>
                  <a:schemeClr val="tx1"/>
                </a:solidFill>
                <a:latin typeface="Times New Roman" pitchFamily="-110" charset="0"/>
                <a:ea typeface="+mn-ea"/>
                <a:cs typeface="+mn-cs"/>
              </a:rPr>
              <a:t>at a time, multiprogramming can be used to handle multiple interactive jobs. In</a:t>
            </a:r>
          </a:p>
          <a:p>
            <a:r>
              <a:rPr lang="en-US" sz="1200" kern="1200" baseline="0" dirty="0" smtClean="0">
                <a:solidFill>
                  <a:schemeClr val="tx1"/>
                </a:solidFill>
                <a:latin typeface="Times New Roman" pitchFamily="-110" charset="0"/>
                <a:ea typeface="+mn-ea"/>
                <a:cs typeface="+mn-cs"/>
              </a:rPr>
              <a:t>this latter case, the technique is referred to as time sharing, because the processor’s</a:t>
            </a:r>
          </a:p>
          <a:p>
            <a:r>
              <a:rPr lang="en-US" sz="1200" kern="1200" baseline="0" dirty="0" smtClean="0">
                <a:solidFill>
                  <a:schemeClr val="tx1"/>
                </a:solidFill>
                <a:latin typeface="Times New Roman" pitchFamily="-110" charset="0"/>
                <a:ea typeface="+mn-ea"/>
                <a:cs typeface="+mn-cs"/>
              </a:rPr>
              <a:t>time is shared among multiple users. In a </a:t>
            </a:r>
            <a:r>
              <a:rPr lang="en-US" sz="1200" b="1" kern="1200" baseline="0" dirty="0" smtClean="0">
                <a:solidFill>
                  <a:schemeClr val="tx1"/>
                </a:solidFill>
                <a:latin typeface="Times New Roman" pitchFamily="-110" charset="0"/>
                <a:ea typeface="+mn-ea"/>
                <a:cs typeface="+mn-cs"/>
              </a:rPr>
              <a:t>time-sharing system, </a:t>
            </a:r>
            <a:r>
              <a:rPr lang="en-US" sz="1200" b="0" kern="1200" baseline="0" dirty="0" smtClean="0">
                <a:solidFill>
                  <a:schemeClr val="tx1"/>
                </a:solidFill>
                <a:latin typeface="Times New Roman" pitchFamily="-110" charset="0"/>
                <a:ea typeface="+mn-ea"/>
                <a:cs typeface="+mn-cs"/>
              </a:rPr>
              <a:t>multiple users</a:t>
            </a:r>
          </a:p>
          <a:p>
            <a:r>
              <a:rPr lang="en-US" sz="1200" kern="1200" baseline="0" dirty="0" smtClean="0">
                <a:solidFill>
                  <a:schemeClr val="tx1"/>
                </a:solidFill>
                <a:latin typeface="Times New Roman" pitchFamily="-110" charset="0"/>
                <a:ea typeface="+mn-ea"/>
                <a:cs typeface="+mn-cs"/>
              </a:rPr>
              <a:t>simultaneously access the system through terminals, with the OS interleaving the</a:t>
            </a:r>
          </a:p>
          <a:p>
            <a:r>
              <a:rPr lang="en-US" sz="1200" kern="1200" baseline="0" dirty="0" smtClean="0">
                <a:solidFill>
                  <a:schemeClr val="tx1"/>
                </a:solidFill>
                <a:latin typeface="Times New Roman" pitchFamily="-110" charset="0"/>
                <a:ea typeface="+mn-ea"/>
                <a:cs typeface="+mn-cs"/>
              </a:rPr>
              <a:t>execution of each user program in a short burst or quantum of computation. Thus,</a:t>
            </a:r>
          </a:p>
          <a:p>
            <a:r>
              <a:rPr lang="en-US" sz="1200" kern="1200" baseline="0" dirty="0" smtClean="0">
                <a:solidFill>
                  <a:schemeClr val="tx1"/>
                </a:solidFill>
                <a:latin typeface="Times New Roman" pitchFamily="-110" charset="0"/>
                <a:ea typeface="+mn-ea"/>
                <a:cs typeface="+mn-cs"/>
              </a:rPr>
              <a:t>if there are </a:t>
            </a:r>
            <a:r>
              <a:rPr lang="en-US" sz="1200" i="1" kern="1200" baseline="0" dirty="0" smtClean="0">
                <a:solidFill>
                  <a:schemeClr val="tx1"/>
                </a:solidFill>
                <a:latin typeface="Times New Roman" pitchFamily="-110" charset="0"/>
                <a:ea typeface="+mn-ea"/>
                <a:cs typeface="+mn-cs"/>
              </a:rPr>
              <a:t>n </a:t>
            </a:r>
            <a:r>
              <a:rPr lang="en-US" sz="1200" i="0" kern="1200" baseline="0" dirty="0" smtClean="0">
                <a:solidFill>
                  <a:schemeClr val="tx1"/>
                </a:solidFill>
                <a:latin typeface="Times New Roman" pitchFamily="-110" charset="0"/>
                <a:ea typeface="+mn-ea"/>
                <a:cs typeface="+mn-cs"/>
              </a:rPr>
              <a:t>users actively requesting service at one time, each user will only see</a:t>
            </a:r>
          </a:p>
          <a:p>
            <a:r>
              <a:rPr lang="en-US" sz="1200" kern="1200" baseline="0" dirty="0" smtClean="0">
                <a:solidFill>
                  <a:schemeClr val="tx1"/>
                </a:solidFill>
                <a:latin typeface="Times New Roman" pitchFamily="-110" charset="0"/>
                <a:ea typeface="+mn-ea"/>
                <a:cs typeface="+mn-cs"/>
              </a:rPr>
              <a:t>on the average 1/</a:t>
            </a:r>
            <a:r>
              <a:rPr lang="en-US" sz="1200" i="1" kern="1200" baseline="0" dirty="0" smtClean="0">
                <a:solidFill>
                  <a:schemeClr val="tx1"/>
                </a:solidFill>
                <a:latin typeface="Times New Roman" pitchFamily="-110" charset="0"/>
                <a:ea typeface="+mn-ea"/>
                <a:cs typeface="+mn-cs"/>
              </a:rPr>
              <a:t>n </a:t>
            </a:r>
            <a:r>
              <a:rPr lang="en-US" sz="1200" i="0" kern="1200" baseline="0" dirty="0" smtClean="0">
                <a:solidFill>
                  <a:schemeClr val="tx1"/>
                </a:solidFill>
                <a:latin typeface="Times New Roman" pitchFamily="-110" charset="0"/>
                <a:ea typeface="+mn-ea"/>
                <a:cs typeface="+mn-cs"/>
              </a:rPr>
              <a:t>of the effective computer speed, not counting OS overhead.</a:t>
            </a:r>
          </a:p>
          <a:p>
            <a:r>
              <a:rPr lang="en-US" sz="1200" kern="1200" baseline="0" dirty="0" smtClean="0">
                <a:solidFill>
                  <a:schemeClr val="tx1"/>
                </a:solidFill>
                <a:latin typeface="Times New Roman" pitchFamily="-110" charset="0"/>
                <a:ea typeface="+mn-ea"/>
                <a:cs typeface="+mn-cs"/>
              </a:rPr>
              <a:t>However, given the relatively slow human reaction time, the response time on a</a:t>
            </a:r>
          </a:p>
          <a:p>
            <a:r>
              <a:rPr lang="en-US" sz="1200" kern="1200" baseline="0" dirty="0" smtClean="0">
                <a:solidFill>
                  <a:schemeClr val="tx1"/>
                </a:solidFill>
                <a:latin typeface="Times New Roman" pitchFamily="-110" charset="0"/>
                <a:ea typeface="+mn-ea"/>
                <a:cs typeface="+mn-cs"/>
              </a:rPr>
              <a:t>properly designed system should be comparable to that on a dedicated computer.</a:t>
            </a:r>
            <a:endParaRPr lang="en-GB" b="0" dirty="0" smtClean="0"/>
          </a:p>
          <a:p>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24</a:t>
            </a:fld>
            <a:endParaRPr lang="en-US"/>
          </a:p>
        </p:txBody>
      </p:sp>
    </p:spTree>
    <p:extLst>
      <p:ext uri="{BB962C8B-B14F-4D97-AF65-F5344CB8AC3E}">
        <p14:creationId xmlns:p14="http://schemas.microsoft.com/office/powerpoint/2010/main" val="19332874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baseline="0" dirty="0" smtClean="0">
                <a:solidFill>
                  <a:schemeClr val="tx1"/>
                </a:solidFill>
                <a:latin typeface="Times New Roman" pitchFamily="-110" charset="0"/>
                <a:ea typeface="+mn-ea"/>
                <a:cs typeface="+mn-cs"/>
              </a:rPr>
              <a:t>Both batch multiprogramming and time sharing use multiprogramming. The</a:t>
            </a:r>
          </a:p>
          <a:p>
            <a:r>
              <a:rPr lang="en-US" sz="1200" kern="1200" baseline="0" dirty="0" smtClean="0">
                <a:solidFill>
                  <a:schemeClr val="tx1"/>
                </a:solidFill>
                <a:latin typeface="Times New Roman" pitchFamily="-110" charset="0"/>
                <a:ea typeface="+mn-ea"/>
                <a:cs typeface="+mn-cs"/>
              </a:rPr>
              <a:t>key differences are listed in Table 8.3.</a:t>
            </a:r>
            <a:endParaRPr lang="en-US" dirty="0" smtClean="0"/>
          </a:p>
          <a:p>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25</a:t>
            </a:fld>
            <a:endParaRPr lang="en-US"/>
          </a:p>
        </p:txBody>
      </p:sp>
    </p:spTree>
    <p:extLst>
      <p:ext uri="{BB962C8B-B14F-4D97-AF65-F5344CB8AC3E}">
        <p14:creationId xmlns:p14="http://schemas.microsoft.com/office/powerpoint/2010/main" val="9931735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baseline="0" dirty="0" smtClean="0">
                <a:solidFill>
                  <a:schemeClr val="tx1"/>
                </a:solidFill>
                <a:latin typeface="Times New Roman" pitchFamily="-110" charset="0"/>
                <a:ea typeface="+mn-ea"/>
                <a:cs typeface="+mn-cs"/>
              </a:rPr>
              <a:t>The key to multiprogramming is scheduling. In fact, four types of scheduling are</a:t>
            </a:r>
          </a:p>
          <a:p>
            <a:r>
              <a:rPr lang="en-US" sz="1200" kern="1200" baseline="0" dirty="0" smtClean="0">
                <a:solidFill>
                  <a:schemeClr val="tx1"/>
                </a:solidFill>
                <a:latin typeface="Times New Roman" pitchFamily="-110" charset="0"/>
                <a:ea typeface="+mn-ea"/>
                <a:cs typeface="+mn-cs"/>
              </a:rPr>
              <a:t>typically involved (Table 8.4). We will explore these presently. But first, we introduce</a:t>
            </a:r>
          </a:p>
          <a:p>
            <a:r>
              <a:rPr lang="en-US" sz="1200" kern="1200" baseline="0" dirty="0" smtClean="0">
                <a:solidFill>
                  <a:schemeClr val="tx1"/>
                </a:solidFill>
                <a:latin typeface="Times New Roman" pitchFamily="-110" charset="0"/>
                <a:ea typeface="+mn-ea"/>
                <a:cs typeface="+mn-cs"/>
              </a:rPr>
              <a:t>the concept of </a:t>
            </a:r>
            <a:r>
              <a:rPr lang="en-US" sz="1200" b="1" kern="1200" baseline="0" dirty="0" smtClean="0">
                <a:solidFill>
                  <a:schemeClr val="tx1"/>
                </a:solidFill>
                <a:latin typeface="Times New Roman" pitchFamily="-110" charset="0"/>
                <a:ea typeface="+mn-ea"/>
                <a:cs typeface="+mn-cs"/>
              </a:rPr>
              <a:t>process. This term was first used by the designers of the Multics</a:t>
            </a:r>
          </a:p>
          <a:p>
            <a:r>
              <a:rPr lang="en-US" sz="1200" kern="1200" baseline="0" dirty="0" smtClean="0">
                <a:solidFill>
                  <a:schemeClr val="tx1"/>
                </a:solidFill>
                <a:latin typeface="Times New Roman" pitchFamily="-110" charset="0"/>
                <a:ea typeface="+mn-ea"/>
                <a:cs typeface="+mn-cs"/>
              </a:rPr>
              <a:t>OS in the 1960s. It is a somewhat more general term than </a:t>
            </a:r>
            <a:r>
              <a:rPr lang="en-US" sz="1200" i="1" kern="1200" baseline="0" dirty="0" smtClean="0">
                <a:solidFill>
                  <a:schemeClr val="tx1"/>
                </a:solidFill>
                <a:latin typeface="Times New Roman" pitchFamily="-110" charset="0"/>
                <a:ea typeface="+mn-ea"/>
                <a:cs typeface="+mn-cs"/>
              </a:rPr>
              <a:t>job. Many definitions</a:t>
            </a:r>
          </a:p>
          <a:p>
            <a:r>
              <a:rPr lang="en-US" sz="1200" kern="1200" baseline="0" dirty="0" smtClean="0">
                <a:solidFill>
                  <a:schemeClr val="tx1"/>
                </a:solidFill>
                <a:latin typeface="Times New Roman" pitchFamily="-110" charset="0"/>
                <a:ea typeface="+mn-ea"/>
                <a:cs typeface="+mn-cs"/>
              </a:rPr>
              <a:t>have been given for the term </a:t>
            </a:r>
            <a:r>
              <a:rPr lang="en-US" sz="1200" i="1" kern="1200" baseline="0" dirty="0" smtClean="0">
                <a:solidFill>
                  <a:schemeClr val="tx1"/>
                </a:solidFill>
                <a:latin typeface="Times New Roman" pitchFamily="-110" charset="0"/>
                <a:ea typeface="+mn-ea"/>
                <a:cs typeface="+mn-cs"/>
              </a:rPr>
              <a:t>process, including</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 A program in execution</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 The “animated spirit” of a program</a:t>
            </a:r>
          </a:p>
          <a:p>
            <a:endParaRPr lang="en-US" sz="1200" kern="1200" baseline="0" dirty="0" smtClean="0">
              <a:solidFill>
                <a:schemeClr val="tx1"/>
              </a:solidFill>
              <a:latin typeface="Times New Roman" pitchFamily="-110" charset="0"/>
              <a:ea typeface="+mn-ea"/>
              <a:cs typeface="+mn-cs"/>
            </a:endParaRPr>
          </a:p>
          <a:p>
            <a:r>
              <a:rPr lang="en-US" sz="1200" kern="1200" baseline="0" dirty="0" smtClean="0">
                <a:solidFill>
                  <a:schemeClr val="tx1"/>
                </a:solidFill>
                <a:latin typeface="Times New Roman" pitchFamily="-110" charset="0"/>
                <a:ea typeface="+mn-ea"/>
                <a:cs typeface="+mn-cs"/>
              </a:rPr>
              <a:t>• That entity to which a processor is assigned</a:t>
            </a:r>
            <a:endParaRPr lang="en-GB" dirty="0" smtClean="0"/>
          </a:p>
          <a:p>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26</a:t>
            </a:fld>
            <a:endParaRPr lang="en-US"/>
          </a:p>
        </p:txBody>
      </p:sp>
    </p:spTree>
    <p:extLst>
      <p:ext uri="{BB962C8B-B14F-4D97-AF65-F5344CB8AC3E}">
        <p14:creationId xmlns:p14="http://schemas.microsoft.com/office/powerpoint/2010/main" val="3070923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Top level view helps us to understand the nature of a computer</a:t>
            </a:r>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3</a:t>
            </a:fld>
            <a:endParaRPr lang="en-US"/>
          </a:p>
        </p:txBody>
      </p:sp>
    </p:spTree>
    <p:extLst>
      <p:ext uri="{BB962C8B-B14F-4D97-AF65-F5344CB8AC3E}">
        <p14:creationId xmlns:p14="http://schemas.microsoft.com/office/powerpoint/2010/main" val="39970689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altLang="en-US" dirty="0" smtClean="0"/>
              <a:t>Bus </a:t>
            </a:r>
            <a:r>
              <a:rPr lang="en-GB" altLang="en-US" dirty="0" err="1" smtClean="0"/>
              <a:t>ia</a:t>
            </a:r>
            <a:r>
              <a:rPr lang="en-GB" altLang="en-US" dirty="0" smtClean="0"/>
              <a:t> a communication pathway connecting two or more devices, we have data</a:t>
            </a:r>
            <a:r>
              <a:rPr lang="en-GB" altLang="en-US" baseline="0" dirty="0" smtClean="0"/>
              <a:t>, address and control bus.</a:t>
            </a:r>
            <a:endParaRPr lang="en-GB" altLang="en-US" dirty="0" smtClean="0"/>
          </a:p>
          <a:p>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40</a:t>
            </a:fld>
            <a:endParaRPr lang="en-US"/>
          </a:p>
        </p:txBody>
      </p:sp>
    </p:spTree>
    <p:extLst>
      <p:ext uri="{BB962C8B-B14F-4D97-AF65-F5344CB8AC3E}">
        <p14:creationId xmlns:p14="http://schemas.microsoft.com/office/powerpoint/2010/main" val="4264934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Figure 3.2 illustrates these top-level components and suggests the interactions</a:t>
            </a:r>
          </a:p>
          <a:p>
            <a:r>
              <a:rPr lang="en-US" dirty="0" smtClean="0"/>
              <a:t>among them. The CPU exchanges data with memory. For this purpose, it typically</a:t>
            </a:r>
          </a:p>
          <a:p>
            <a:r>
              <a:rPr lang="en-US" dirty="0" smtClean="0"/>
              <a:t>makes use of two internal (to the CPU) registers: a memory address register</a:t>
            </a:r>
          </a:p>
          <a:p>
            <a:r>
              <a:rPr lang="en-US" dirty="0" smtClean="0"/>
              <a:t>(MAR), which specifies the address in memory for the next read or write, and a</a:t>
            </a:r>
          </a:p>
          <a:p>
            <a:r>
              <a:rPr lang="en-US" dirty="0" smtClean="0"/>
              <a:t>memory buffer register (MBR), which contains the data to be written into memory</a:t>
            </a:r>
          </a:p>
          <a:p>
            <a:r>
              <a:rPr lang="en-US" dirty="0" smtClean="0"/>
              <a:t>or receives the data read from memory. Similarly, an I/O address register (I/OAR)</a:t>
            </a:r>
          </a:p>
          <a:p>
            <a:r>
              <a:rPr lang="en-US" dirty="0" smtClean="0"/>
              <a:t>specifies a particular I/O device. An I/O buffer (I/OBR) register is used for the exchange of data between an I/O module and the CPU.</a:t>
            </a:r>
          </a:p>
          <a:p>
            <a:r>
              <a:rPr lang="en-US" dirty="0" smtClean="0"/>
              <a:t>A memory module consists of a set of locations, defined by sequentially numbered addresses. Each location contains a binary number that can be interpreted as</a:t>
            </a:r>
          </a:p>
          <a:p>
            <a:r>
              <a:rPr lang="en-US" dirty="0" smtClean="0"/>
              <a:t>either an instruction or data. An I/O module transfers data from external devices to</a:t>
            </a:r>
          </a:p>
          <a:p>
            <a:r>
              <a:rPr lang="en-US" dirty="0" smtClean="0"/>
              <a:t>CPU and memory, and vice versa. It contains internal buffers for temporarily holding these data until they can be sent on.</a:t>
            </a:r>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5</a:t>
            </a:fld>
            <a:endParaRPr lang="en-US"/>
          </a:p>
        </p:txBody>
      </p:sp>
    </p:spTree>
    <p:extLst>
      <p:ext uri="{BB962C8B-B14F-4D97-AF65-F5344CB8AC3E}">
        <p14:creationId xmlns:p14="http://schemas.microsoft.com/office/powerpoint/2010/main" val="4828092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Figure 3.2 illustrates these top-level components and suggests the interactions</a:t>
            </a:r>
          </a:p>
          <a:p>
            <a:r>
              <a:rPr lang="en-US" dirty="0" smtClean="0"/>
              <a:t>among them. The CPU exchanges data with memory. For this purpose, it typically</a:t>
            </a:r>
          </a:p>
          <a:p>
            <a:r>
              <a:rPr lang="en-US" dirty="0" smtClean="0"/>
              <a:t>makes use of two internal (to the CPU) registers: a memory address register</a:t>
            </a:r>
          </a:p>
          <a:p>
            <a:r>
              <a:rPr lang="en-US" dirty="0" smtClean="0"/>
              <a:t>(MAR), which specifies the address in memory for the next read or write, and a</a:t>
            </a:r>
          </a:p>
          <a:p>
            <a:r>
              <a:rPr lang="en-US" dirty="0" smtClean="0"/>
              <a:t>memory buffer register (MBR), which contains the data to be written into memory</a:t>
            </a:r>
          </a:p>
          <a:p>
            <a:r>
              <a:rPr lang="en-US" dirty="0" smtClean="0"/>
              <a:t>or receives the data read from memory. Similarly, an I/O address register (I/OAR)</a:t>
            </a:r>
          </a:p>
          <a:p>
            <a:r>
              <a:rPr lang="en-US" dirty="0" smtClean="0"/>
              <a:t>specifies a particular I/O device. An I/O buffer (I/OBR) register is used for the exchange of data between an I/O module and the CPU.</a:t>
            </a:r>
          </a:p>
          <a:p>
            <a:r>
              <a:rPr lang="en-US" dirty="0" smtClean="0"/>
              <a:t>A memory module consists of a set of locations, defined by sequentially numbered addresses. Each location contains a binary number that can be interpreted as</a:t>
            </a:r>
          </a:p>
          <a:p>
            <a:r>
              <a:rPr lang="en-US" dirty="0" smtClean="0"/>
              <a:t>either an instruction or data. An I/O module transfers data from external devices to</a:t>
            </a:r>
          </a:p>
          <a:p>
            <a:r>
              <a:rPr lang="en-US" dirty="0" smtClean="0"/>
              <a:t>CPU and memory, and vice versa. It contains internal buffers for temporarily holding these data until they can be sent on.</a:t>
            </a:r>
          </a:p>
          <a:p>
            <a:pPr algn="just"/>
            <a:r>
              <a:rPr lang="en-US" sz="1200" dirty="0" smtClean="0">
                <a:latin typeface="Times New Roman" panose="02020603050405020304" pitchFamily="18" charset="0"/>
                <a:cs typeface="Times New Roman" panose="02020603050405020304" pitchFamily="18" charset="0"/>
              </a:rPr>
              <a:t>MAR: This specifies the address in memory for the next read or write</a:t>
            </a:r>
          </a:p>
          <a:p>
            <a:pPr algn="just"/>
            <a:r>
              <a:rPr lang="en-US" sz="1200" dirty="0" smtClean="0">
                <a:latin typeface="Times New Roman" panose="02020603050405020304" pitchFamily="18" charset="0"/>
                <a:cs typeface="Times New Roman" panose="02020603050405020304" pitchFamily="18" charset="0"/>
              </a:rPr>
              <a:t>MBR: This contains the data to be written into memory or receives the data read from memory.</a:t>
            </a:r>
          </a:p>
          <a:p>
            <a:pPr algn="just"/>
            <a:r>
              <a:rPr lang="en-US" sz="1200" dirty="0" smtClean="0">
                <a:latin typeface="Times New Roman" panose="02020603050405020304" pitchFamily="18" charset="0"/>
                <a:cs typeface="Times New Roman" panose="02020603050405020304" pitchFamily="18" charset="0"/>
              </a:rPr>
              <a:t>I/OAR: This specifies a particular I/O device. </a:t>
            </a:r>
          </a:p>
          <a:p>
            <a:pPr algn="just"/>
            <a:r>
              <a:rPr lang="en-US" sz="1200" dirty="0" smtClean="0">
                <a:latin typeface="Times New Roman" panose="02020603050405020304" pitchFamily="18" charset="0"/>
                <a:cs typeface="Times New Roman" panose="02020603050405020304" pitchFamily="18" charset="0"/>
              </a:rPr>
              <a:t>I/OBR: This is used for the exchange of data between an I/O module and the CPU.</a:t>
            </a:r>
          </a:p>
          <a:p>
            <a:r>
              <a:rPr lang="en-US" sz="1200" dirty="0" smtClean="0">
                <a:latin typeface="Times New Roman" panose="02020603050405020304" pitchFamily="18" charset="0"/>
                <a:cs typeface="Times New Roman" panose="02020603050405020304" pitchFamily="18" charset="0"/>
              </a:rPr>
              <a:t>PC: This holds the address of the instruction to be fetched next</a:t>
            </a:r>
          </a:p>
          <a:p>
            <a:r>
              <a:rPr lang="en-US" sz="1200" dirty="0" smtClean="0">
                <a:latin typeface="Times New Roman" panose="02020603050405020304" pitchFamily="18" charset="0"/>
                <a:cs typeface="Times New Roman" panose="02020603050405020304" pitchFamily="18" charset="0"/>
              </a:rPr>
              <a:t>IR: This is used to hold a fetched instruction</a:t>
            </a:r>
          </a:p>
          <a:p>
            <a:pPr marL="0" indent="0" algn="just">
              <a:buNone/>
            </a:pPr>
            <a:r>
              <a:rPr lang="en-US" sz="1200" dirty="0" smtClean="0">
                <a:latin typeface="Times New Roman" panose="02020603050405020304" pitchFamily="18" charset="0"/>
                <a:cs typeface="Times New Roman" panose="02020603050405020304" pitchFamily="18" charset="0"/>
              </a:rPr>
              <a:t>A memory module consists of a set of locations, defined by sequentially numbered addresses. Each location contains a binary number that can be interpreted as either an instruction or data. An I/O module transfers data from external devices to CPU and memory, and vice versa. </a:t>
            </a:r>
          </a:p>
          <a:p>
            <a:pPr marL="0" indent="0" algn="just">
              <a:buNone/>
            </a:pPr>
            <a:r>
              <a:rPr lang="en-US" sz="1200" smtClean="0">
                <a:latin typeface="Times New Roman" panose="02020603050405020304" pitchFamily="18" charset="0"/>
                <a:cs typeface="Times New Roman" panose="02020603050405020304" pitchFamily="18" charset="0"/>
              </a:rPr>
              <a:t>It contains internal buffers for temporarily holding these data until they can be sent on.</a:t>
            </a:r>
          </a:p>
          <a:p>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6</a:t>
            </a:fld>
            <a:endParaRPr lang="en-US"/>
          </a:p>
        </p:txBody>
      </p:sp>
    </p:spTree>
    <p:extLst>
      <p:ext uri="{BB962C8B-B14F-4D97-AF65-F5344CB8AC3E}">
        <p14:creationId xmlns:p14="http://schemas.microsoft.com/office/powerpoint/2010/main" val="31385617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 the components function together to execute programs. This brings us to Instruction Cycle</a:t>
            </a:r>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7</a:t>
            </a:fld>
            <a:endParaRPr lang="en-US"/>
          </a:p>
        </p:txBody>
      </p:sp>
    </p:spTree>
    <p:extLst>
      <p:ext uri="{BB962C8B-B14F-4D97-AF65-F5344CB8AC3E}">
        <p14:creationId xmlns:p14="http://schemas.microsoft.com/office/powerpoint/2010/main" val="1393602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its simplest form, instruction processing</a:t>
            </a:r>
          </a:p>
          <a:p>
            <a:r>
              <a:rPr lang="en-US" dirty="0" smtClean="0"/>
              <a:t>consists of two </a:t>
            </a:r>
            <a:r>
              <a:rPr lang="en-US" dirty="0" err="1" smtClean="0"/>
              <a:t>steps:The</a:t>
            </a:r>
            <a:r>
              <a:rPr lang="en-US" dirty="0" smtClean="0"/>
              <a:t> processor reads ( fetches) instructions from memory one at</a:t>
            </a:r>
          </a:p>
          <a:p>
            <a:r>
              <a:rPr lang="en-US" dirty="0" smtClean="0"/>
              <a:t>a time and executes each instruction. Program execution consists of repeating the</a:t>
            </a:r>
          </a:p>
          <a:p>
            <a:r>
              <a:rPr lang="en-US" dirty="0" smtClean="0"/>
              <a:t>process of instruction fetch and instruction execution. The instruction execution</a:t>
            </a:r>
          </a:p>
          <a:p>
            <a:r>
              <a:rPr lang="en-US" dirty="0" smtClean="0"/>
              <a:t>may involve several operations and depends on the nature of the instruction. The processing required for a single instruction is called an instruction cycle</a:t>
            </a:r>
          </a:p>
          <a:p>
            <a:r>
              <a:rPr lang="en-US" dirty="0" smtClean="0"/>
              <a:t>The two steps are referred to as the fetch cycle and the execute</a:t>
            </a:r>
          </a:p>
          <a:p>
            <a:r>
              <a:rPr lang="en-US" dirty="0" smtClean="0"/>
              <a:t>cycle. Program execution halts only if the machine is turned off, some sort of unrecoverable error occurs, or a program instruction that halts the computer is encountered</a:t>
            </a:r>
          </a:p>
          <a:p>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8</a:t>
            </a:fld>
            <a:endParaRPr lang="en-US"/>
          </a:p>
        </p:txBody>
      </p:sp>
    </p:spTree>
    <p:extLst>
      <p:ext uri="{BB962C8B-B14F-4D97-AF65-F5344CB8AC3E}">
        <p14:creationId xmlns:p14="http://schemas.microsoft.com/office/powerpoint/2010/main" val="1157947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smtClean="0">
                <a:latin typeface="Times New Roman" panose="02020603050405020304" pitchFamily="18" charset="0"/>
                <a:cs typeface="Times New Roman" panose="02020603050405020304" pitchFamily="18" charset="0"/>
              </a:rPr>
              <a:t>For example, the processor may fetch an instruction from location 149, which specifies that the next instruction be from location 182. The processor will remember this fact by setting the program counter to 182.Thus, on the next fetch cycle, the instruction will be fetched from location 182 rather than 150. An instruction’s execution may involve a combination of these actions.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9</a:t>
            </a:fld>
            <a:endParaRPr lang="en-US"/>
          </a:p>
        </p:txBody>
      </p:sp>
    </p:spTree>
    <p:extLst>
      <p:ext uri="{BB962C8B-B14F-4D97-AF65-F5344CB8AC3E}">
        <p14:creationId xmlns:p14="http://schemas.microsoft.com/office/powerpoint/2010/main" val="2624734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For example, the PDP-11 processor includes an instruction, expressed symbolically as ADD B,A, that stores the sum of the contents of memory locations B and A</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into memory location A. A single instruction cycle with the following steps occurs:</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 Fetch the ADD instruction.</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 Read the contents of memory location A into the processor.</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 Read the contents of memory location B into the processor. In order that the</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contents of A are not lost, the processor must have at least two registers for</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storing memory values, rather than a single accumulator.</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 Add the two values.</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 Write the result from the processor to memory location A.</a:t>
            </a:r>
            <a:r>
              <a:rPr lang="en-US" dirty="0" smtClean="0"/>
              <a:t> </a:t>
            </a:r>
            <a:br>
              <a:rPr lang="en-US" dirty="0" smtClean="0"/>
            </a:br>
            <a:r>
              <a:rPr lang="en-US" sz="1200" b="0" i="0" kern="1200" dirty="0" smtClean="0">
                <a:solidFill>
                  <a:schemeClr val="tx1"/>
                </a:solidFill>
                <a:effectLst/>
                <a:latin typeface="+mn-lt"/>
                <a:ea typeface="+mn-ea"/>
                <a:cs typeface="+mn-cs"/>
              </a:rPr>
              <a:t>Thus, the execution cycle for a particular instruction may involve more than one</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reference to memory. Also, instead of memory references, an instruction may specify</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an I/O operation. With these additional considerations in mind, Figure 3 provides</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a more detailed look at the basic instruction cycle of Figure 2</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10</a:t>
            </a:fld>
            <a:endParaRPr lang="en-US"/>
          </a:p>
        </p:txBody>
      </p:sp>
    </p:spTree>
    <p:extLst>
      <p:ext uri="{BB962C8B-B14F-4D97-AF65-F5344CB8AC3E}">
        <p14:creationId xmlns:p14="http://schemas.microsoft.com/office/powerpoint/2010/main" val="37842126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anose="02020603050405020304" pitchFamily="18" charset="0"/>
                <a:cs typeface="Times New Roman" panose="02020603050405020304" pitchFamily="18" charset="0"/>
              </a:rPr>
              <a:t>Instruction address calculation (</a:t>
            </a:r>
            <a:r>
              <a:rPr lang="en-US" dirty="0" err="1" smtClean="0">
                <a:latin typeface="Times New Roman" panose="02020603050405020304" pitchFamily="18" charset="0"/>
                <a:cs typeface="Times New Roman" panose="02020603050405020304" pitchFamily="18" charset="0"/>
              </a:rPr>
              <a:t>iac</a:t>
            </a:r>
            <a:r>
              <a:rPr lang="en-US" dirty="0" smtClean="0">
                <a:latin typeface="Times New Roman" panose="02020603050405020304" pitchFamily="18" charset="0"/>
                <a:cs typeface="Times New Roman" panose="02020603050405020304" pitchFamily="18" charset="0"/>
              </a:rPr>
              <a:t>): Determine the address of the next instruction to be executed</a:t>
            </a:r>
          </a:p>
          <a:p>
            <a:r>
              <a:rPr lang="en-US" dirty="0" smtClean="0">
                <a:latin typeface="Times New Roman" panose="02020603050405020304" pitchFamily="18" charset="0"/>
                <a:cs typeface="Times New Roman" panose="02020603050405020304" pitchFamily="18" charset="0"/>
              </a:rPr>
              <a:t>Instruction fetch (if): Read instruction from its memory location into the processor.</a:t>
            </a:r>
          </a:p>
          <a:p>
            <a:r>
              <a:rPr lang="en-US" dirty="0" smtClean="0">
                <a:latin typeface="Times New Roman" panose="02020603050405020304" pitchFamily="18" charset="0"/>
                <a:cs typeface="Times New Roman" panose="02020603050405020304" pitchFamily="18" charset="0"/>
              </a:rPr>
              <a:t>Instruction operation decoding (</a:t>
            </a:r>
            <a:r>
              <a:rPr lang="en-US" dirty="0" err="1" smtClean="0">
                <a:latin typeface="Times New Roman" panose="02020603050405020304" pitchFamily="18" charset="0"/>
                <a:cs typeface="Times New Roman" panose="02020603050405020304" pitchFamily="18" charset="0"/>
              </a:rPr>
              <a:t>iod</a:t>
            </a:r>
            <a:r>
              <a:rPr lang="en-US" dirty="0" smtClean="0">
                <a:latin typeface="Times New Roman" panose="02020603050405020304" pitchFamily="18" charset="0"/>
                <a:cs typeface="Times New Roman" panose="02020603050405020304" pitchFamily="18" charset="0"/>
              </a:rPr>
              <a:t>): Analyze instruction to determine type of operation to be performed and operand(s) to be used.</a:t>
            </a:r>
          </a:p>
          <a:p>
            <a:r>
              <a:rPr lang="en-US" dirty="0" smtClean="0">
                <a:latin typeface="Times New Roman" panose="02020603050405020304" pitchFamily="18" charset="0"/>
                <a:cs typeface="Times New Roman" panose="02020603050405020304" pitchFamily="18" charset="0"/>
              </a:rPr>
              <a:t>Operand address calculation (</a:t>
            </a:r>
            <a:r>
              <a:rPr lang="en-US" dirty="0" err="1" smtClean="0">
                <a:latin typeface="Times New Roman" panose="02020603050405020304" pitchFamily="18" charset="0"/>
                <a:cs typeface="Times New Roman" panose="02020603050405020304" pitchFamily="18" charset="0"/>
              </a:rPr>
              <a:t>oac</a:t>
            </a:r>
            <a:r>
              <a:rPr lang="en-US" dirty="0" smtClean="0">
                <a:latin typeface="Times New Roman" panose="02020603050405020304" pitchFamily="18" charset="0"/>
                <a:cs typeface="Times New Roman" panose="02020603050405020304" pitchFamily="18" charset="0"/>
              </a:rPr>
              <a:t>): If the operation involves reference to an operand in memory or available via I/O, then determine the address of the operand.</a:t>
            </a:r>
          </a:p>
          <a:p>
            <a:r>
              <a:rPr lang="en-US" dirty="0" smtClean="0">
                <a:latin typeface="Times New Roman" panose="02020603050405020304" pitchFamily="18" charset="0"/>
                <a:cs typeface="Times New Roman" panose="02020603050405020304" pitchFamily="18" charset="0"/>
              </a:rPr>
              <a:t>Operand fetch (of): Fetch the operand from memory or read it in from I/O.</a:t>
            </a:r>
          </a:p>
          <a:p>
            <a:r>
              <a:rPr lang="en-US" dirty="0" smtClean="0">
                <a:latin typeface="Times New Roman" panose="02020603050405020304" pitchFamily="18" charset="0"/>
                <a:cs typeface="Times New Roman" panose="02020603050405020304" pitchFamily="18" charset="0"/>
              </a:rPr>
              <a:t>Data operation (do): Perform the operation indicated in the instruction.</a:t>
            </a:r>
          </a:p>
          <a:p>
            <a:r>
              <a:rPr lang="en-US" dirty="0" smtClean="0">
                <a:latin typeface="Times New Roman" panose="02020603050405020304" pitchFamily="18" charset="0"/>
                <a:cs typeface="Times New Roman" panose="02020603050405020304" pitchFamily="18" charset="0"/>
              </a:rPr>
              <a:t>Operand store (</a:t>
            </a:r>
            <a:r>
              <a:rPr lang="en-US" dirty="0" err="1" smtClean="0">
                <a:latin typeface="Times New Roman" panose="02020603050405020304" pitchFamily="18" charset="0"/>
                <a:cs typeface="Times New Roman" panose="02020603050405020304" pitchFamily="18" charset="0"/>
              </a:rPr>
              <a:t>os</a:t>
            </a:r>
            <a:r>
              <a:rPr lang="en-US" dirty="0" smtClean="0">
                <a:latin typeface="Times New Roman" panose="02020603050405020304" pitchFamily="18" charset="0"/>
                <a:cs typeface="Times New Roman" panose="02020603050405020304" pitchFamily="18" charset="0"/>
              </a:rPr>
              <a:t>): Write the result into memory or out to I/O.</a:t>
            </a:r>
          </a:p>
          <a:p>
            <a:endParaRPr lang="en-US" dirty="0"/>
          </a:p>
        </p:txBody>
      </p:sp>
      <p:sp>
        <p:nvSpPr>
          <p:cNvPr id="4" name="Slide Number Placeholder 3"/>
          <p:cNvSpPr>
            <a:spLocks noGrp="1"/>
          </p:cNvSpPr>
          <p:nvPr>
            <p:ph type="sldNum" sz="quarter" idx="10"/>
          </p:nvPr>
        </p:nvSpPr>
        <p:spPr/>
        <p:txBody>
          <a:bodyPr/>
          <a:lstStyle/>
          <a:p>
            <a:fld id="{A3C473EA-93B2-4F28-AE4A-6F302D832F53}" type="slidenum">
              <a:rPr lang="en-US" smtClean="0"/>
              <a:t>12</a:t>
            </a:fld>
            <a:endParaRPr lang="en-US"/>
          </a:p>
        </p:txBody>
      </p:sp>
    </p:spTree>
    <p:extLst>
      <p:ext uri="{BB962C8B-B14F-4D97-AF65-F5344CB8AC3E}">
        <p14:creationId xmlns:p14="http://schemas.microsoft.com/office/powerpoint/2010/main" val="2364437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72D2ED-0F11-4D0B-B1C8-F776241696F9}"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D7600-6308-49C9-9DDC-FB5C919A0FD9}" type="slidenum">
              <a:rPr lang="en-US" smtClean="0"/>
              <a:t>‹#›</a:t>
            </a:fld>
            <a:endParaRPr lang="en-US"/>
          </a:p>
        </p:txBody>
      </p:sp>
    </p:spTree>
    <p:extLst>
      <p:ext uri="{BB962C8B-B14F-4D97-AF65-F5344CB8AC3E}">
        <p14:creationId xmlns:p14="http://schemas.microsoft.com/office/powerpoint/2010/main" val="1013274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72D2ED-0F11-4D0B-B1C8-F776241696F9}"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D7600-6308-49C9-9DDC-FB5C919A0FD9}" type="slidenum">
              <a:rPr lang="en-US" smtClean="0"/>
              <a:t>‹#›</a:t>
            </a:fld>
            <a:endParaRPr lang="en-US"/>
          </a:p>
        </p:txBody>
      </p:sp>
    </p:spTree>
    <p:extLst>
      <p:ext uri="{BB962C8B-B14F-4D97-AF65-F5344CB8AC3E}">
        <p14:creationId xmlns:p14="http://schemas.microsoft.com/office/powerpoint/2010/main" val="2739384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72D2ED-0F11-4D0B-B1C8-F776241696F9}"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D7600-6308-49C9-9DDC-FB5C919A0FD9}" type="slidenum">
              <a:rPr lang="en-US" smtClean="0"/>
              <a:t>‹#›</a:t>
            </a:fld>
            <a:endParaRPr lang="en-US"/>
          </a:p>
        </p:txBody>
      </p:sp>
    </p:spTree>
    <p:extLst>
      <p:ext uri="{BB962C8B-B14F-4D97-AF65-F5344CB8AC3E}">
        <p14:creationId xmlns:p14="http://schemas.microsoft.com/office/powerpoint/2010/main" val="882049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72D2ED-0F11-4D0B-B1C8-F776241696F9}"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D7600-6308-49C9-9DDC-FB5C919A0FD9}" type="slidenum">
              <a:rPr lang="en-US" smtClean="0"/>
              <a:t>‹#›</a:t>
            </a:fld>
            <a:endParaRPr lang="en-US"/>
          </a:p>
        </p:txBody>
      </p:sp>
    </p:spTree>
    <p:extLst>
      <p:ext uri="{BB962C8B-B14F-4D97-AF65-F5344CB8AC3E}">
        <p14:creationId xmlns:p14="http://schemas.microsoft.com/office/powerpoint/2010/main" val="603441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72D2ED-0F11-4D0B-B1C8-F776241696F9}"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D7600-6308-49C9-9DDC-FB5C919A0FD9}" type="slidenum">
              <a:rPr lang="en-US" smtClean="0"/>
              <a:t>‹#›</a:t>
            </a:fld>
            <a:endParaRPr lang="en-US"/>
          </a:p>
        </p:txBody>
      </p:sp>
    </p:spTree>
    <p:extLst>
      <p:ext uri="{BB962C8B-B14F-4D97-AF65-F5344CB8AC3E}">
        <p14:creationId xmlns:p14="http://schemas.microsoft.com/office/powerpoint/2010/main" val="3172401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72D2ED-0F11-4D0B-B1C8-F776241696F9}" type="datetimeFigureOut">
              <a:rPr lang="en-US" smtClean="0"/>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7D7600-6308-49C9-9DDC-FB5C919A0FD9}" type="slidenum">
              <a:rPr lang="en-US" smtClean="0"/>
              <a:t>‹#›</a:t>
            </a:fld>
            <a:endParaRPr lang="en-US"/>
          </a:p>
        </p:txBody>
      </p:sp>
    </p:spTree>
    <p:extLst>
      <p:ext uri="{BB962C8B-B14F-4D97-AF65-F5344CB8AC3E}">
        <p14:creationId xmlns:p14="http://schemas.microsoft.com/office/powerpoint/2010/main" val="2456869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72D2ED-0F11-4D0B-B1C8-F776241696F9}" type="datetimeFigureOut">
              <a:rPr lang="en-US" smtClean="0"/>
              <a:t>11/12/2018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7D7600-6308-49C9-9DDC-FB5C919A0FD9}" type="slidenum">
              <a:rPr lang="en-US" smtClean="0"/>
              <a:t>‹#›</a:t>
            </a:fld>
            <a:endParaRPr lang="en-US"/>
          </a:p>
        </p:txBody>
      </p:sp>
    </p:spTree>
    <p:extLst>
      <p:ext uri="{BB962C8B-B14F-4D97-AF65-F5344CB8AC3E}">
        <p14:creationId xmlns:p14="http://schemas.microsoft.com/office/powerpoint/2010/main" val="989574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72D2ED-0F11-4D0B-B1C8-F776241696F9}" type="datetimeFigureOut">
              <a:rPr lang="en-US" smtClean="0"/>
              <a:t>11/12/2018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7D7600-6308-49C9-9DDC-FB5C919A0FD9}" type="slidenum">
              <a:rPr lang="en-US" smtClean="0"/>
              <a:t>‹#›</a:t>
            </a:fld>
            <a:endParaRPr lang="en-US"/>
          </a:p>
        </p:txBody>
      </p:sp>
    </p:spTree>
    <p:extLst>
      <p:ext uri="{BB962C8B-B14F-4D97-AF65-F5344CB8AC3E}">
        <p14:creationId xmlns:p14="http://schemas.microsoft.com/office/powerpoint/2010/main" val="1552273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72D2ED-0F11-4D0B-B1C8-F776241696F9}" type="datetimeFigureOut">
              <a:rPr lang="en-US" smtClean="0"/>
              <a:t>11/12/2018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7D7600-6308-49C9-9DDC-FB5C919A0FD9}" type="slidenum">
              <a:rPr lang="en-US" smtClean="0"/>
              <a:t>‹#›</a:t>
            </a:fld>
            <a:endParaRPr lang="en-US"/>
          </a:p>
        </p:txBody>
      </p:sp>
    </p:spTree>
    <p:extLst>
      <p:ext uri="{BB962C8B-B14F-4D97-AF65-F5344CB8AC3E}">
        <p14:creationId xmlns:p14="http://schemas.microsoft.com/office/powerpoint/2010/main" val="1774591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72D2ED-0F11-4D0B-B1C8-F776241696F9}" type="datetimeFigureOut">
              <a:rPr lang="en-US" smtClean="0"/>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7D7600-6308-49C9-9DDC-FB5C919A0FD9}" type="slidenum">
              <a:rPr lang="en-US" smtClean="0"/>
              <a:t>‹#›</a:t>
            </a:fld>
            <a:endParaRPr lang="en-US"/>
          </a:p>
        </p:txBody>
      </p:sp>
    </p:spTree>
    <p:extLst>
      <p:ext uri="{BB962C8B-B14F-4D97-AF65-F5344CB8AC3E}">
        <p14:creationId xmlns:p14="http://schemas.microsoft.com/office/powerpoint/2010/main" val="4241889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72D2ED-0F11-4D0B-B1C8-F776241696F9}" type="datetimeFigureOut">
              <a:rPr lang="en-US" smtClean="0"/>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7D7600-6308-49C9-9DDC-FB5C919A0FD9}" type="slidenum">
              <a:rPr lang="en-US" smtClean="0"/>
              <a:t>‹#›</a:t>
            </a:fld>
            <a:endParaRPr lang="en-US"/>
          </a:p>
        </p:txBody>
      </p:sp>
    </p:spTree>
    <p:extLst>
      <p:ext uri="{BB962C8B-B14F-4D97-AF65-F5344CB8AC3E}">
        <p14:creationId xmlns:p14="http://schemas.microsoft.com/office/powerpoint/2010/main" val="678207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72D2ED-0F11-4D0B-B1C8-F776241696F9}" type="datetimeFigureOut">
              <a:rPr lang="en-US" smtClean="0"/>
              <a:t>11/12/2018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7D7600-6308-49C9-9DDC-FB5C919A0FD9}" type="slidenum">
              <a:rPr lang="en-US" smtClean="0"/>
              <a:t>‹#›</a:t>
            </a:fld>
            <a:endParaRPr lang="en-US"/>
          </a:p>
        </p:txBody>
      </p:sp>
    </p:spTree>
    <p:extLst>
      <p:ext uri="{BB962C8B-B14F-4D97-AF65-F5344CB8AC3E}">
        <p14:creationId xmlns:p14="http://schemas.microsoft.com/office/powerpoint/2010/main" val="3480642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8587" y="185738"/>
            <a:ext cx="11901487" cy="6557962"/>
          </a:xfrm>
        </p:spPr>
        <p:txBody>
          <a:bodyPr/>
          <a:lstStyle/>
          <a:p>
            <a:r>
              <a:rPr lang="en-US" b="1" dirty="0" smtClean="0">
                <a:latin typeface="Times New Roman" panose="02020603050405020304" pitchFamily="18" charset="0"/>
                <a:cs typeface="Times New Roman" panose="02020603050405020304" pitchFamily="18" charset="0"/>
              </a:rPr>
              <a:t>CSC 307</a:t>
            </a:r>
          </a:p>
          <a:p>
            <a:endParaRPr lang="en-US" b="1" dirty="0" smtClean="0">
              <a:latin typeface="Times New Roman" panose="02020603050405020304" pitchFamily="18" charset="0"/>
              <a:cs typeface="Times New Roman" panose="02020603050405020304" pitchFamily="18" charset="0"/>
            </a:endParaRPr>
          </a:p>
          <a:p>
            <a:endParaRPr lang="en-US" b="1" dirty="0" smtClean="0">
              <a:latin typeface="Times New Roman" panose="02020603050405020304" pitchFamily="18" charset="0"/>
              <a:cs typeface="Times New Roman" panose="02020603050405020304" pitchFamily="18" charset="0"/>
            </a:endParaRPr>
          </a:p>
          <a:p>
            <a:endParaRPr lang="en-US" b="1" dirty="0" smtClean="0">
              <a:latin typeface="Times New Roman" panose="02020603050405020304" pitchFamily="18" charset="0"/>
              <a:cs typeface="Times New Roman" panose="02020603050405020304" pitchFamily="18" charset="0"/>
            </a:endParaRPr>
          </a:p>
          <a:p>
            <a:endParaRPr lang="en-US" b="1"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COMPUTER ARCHITECTURE AND ORGANISATION</a:t>
            </a:r>
          </a:p>
          <a:p>
            <a:endParaRPr lang="en-US" b="1" dirty="0" smtClean="0">
              <a:latin typeface="Times New Roman" panose="02020603050405020304" pitchFamily="18" charset="0"/>
              <a:cs typeface="Times New Roman" panose="02020603050405020304" pitchFamily="18" charset="0"/>
            </a:endParaRPr>
          </a:p>
          <a:p>
            <a:endParaRPr lang="en-US" b="1" dirty="0" smtClean="0">
              <a:latin typeface="Times New Roman" panose="02020603050405020304" pitchFamily="18" charset="0"/>
              <a:cs typeface="Times New Roman" panose="02020603050405020304" pitchFamily="18" charset="0"/>
            </a:endParaRPr>
          </a:p>
          <a:p>
            <a:endParaRPr lang="en-US" b="1" dirty="0" smtClean="0">
              <a:latin typeface="Times New Roman" panose="02020603050405020304" pitchFamily="18" charset="0"/>
              <a:cs typeface="Times New Roman" panose="02020603050405020304" pitchFamily="18" charset="0"/>
            </a:endParaRPr>
          </a:p>
          <a:p>
            <a:endParaRPr lang="en-US" b="1" dirty="0" smtClean="0">
              <a:latin typeface="Times New Roman" panose="02020603050405020304" pitchFamily="18" charset="0"/>
              <a:cs typeface="Times New Roman" panose="02020603050405020304" pitchFamily="18" charset="0"/>
            </a:endParaRPr>
          </a:p>
          <a:p>
            <a:endParaRPr lang="en-US" b="1"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(DR KASALI F. A.)</a:t>
            </a:r>
          </a:p>
          <a:p>
            <a:endParaRPr lang="en-US" dirty="0"/>
          </a:p>
        </p:txBody>
      </p:sp>
    </p:spTree>
    <p:extLst>
      <p:ext uri="{BB962C8B-B14F-4D97-AF65-F5344CB8AC3E}">
        <p14:creationId xmlns:p14="http://schemas.microsoft.com/office/powerpoint/2010/main" val="19410413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 y="152400"/>
            <a:ext cx="11948160" cy="6461760"/>
          </a:xfrm>
        </p:spPr>
        <p:txBody>
          <a:bodyPr/>
          <a:lstStyle/>
          <a:p>
            <a:pPr marL="0" indent="0">
              <a:buNone/>
            </a:pPr>
            <a:r>
              <a:rPr lang="en-US" b="1" dirty="0" smtClean="0">
                <a:latin typeface="Times New Roman" panose="02020603050405020304" pitchFamily="18" charset="0"/>
                <a:cs typeface="Times New Roman" panose="02020603050405020304" pitchFamily="18" charset="0"/>
              </a:rPr>
              <a:t>Figure 2: Simple Instruction Cycle</a:t>
            </a:r>
          </a:p>
          <a:p>
            <a:pPr marL="0" indent="0">
              <a:buNone/>
            </a:pPr>
            <a:endParaRPr lang="en-US" dirty="0"/>
          </a:p>
        </p:txBody>
      </p:sp>
      <p:pic>
        <p:nvPicPr>
          <p:cNvPr id="4" name="Picture 4"/>
          <p:cNvPicPr>
            <a:picLocks noChangeAspect="1" noChangeArrowheads="1"/>
          </p:cNvPicPr>
          <p:nvPr/>
        </p:nvPicPr>
        <p:blipFill>
          <a:blip r:embed="rId3">
            <a:extLst>
              <a:ext uri="{28A0092B-C50C-407E-A947-70E740481C1C}">
                <a14:useLocalDpi xmlns:a14="http://schemas.microsoft.com/office/drawing/2010/main" val="0"/>
              </a:ext>
            </a:extLst>
          </a:blip>
          <a:srcRect b="40727"/>
          <a:stretch>
            <a:fillRect/>
          </a:stretch>
        </p:blipFill>
        <p:spPr bwMode="auto">
          <a:xfrm>
            <a:off x="228600" y="1264920"/>
            <a:ext cx="10850880" cy="3870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68013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1920"/>
            <a:ext cx="11887200" cy="6568440"/>
          </a:xfrm>
        </p:spPr>
        <p:txBody>
          <a:bodyPr>
            <a:normAutofit/>
          </a:bodyPr>
          <a:lstStyle/>
          <a:p>
            <a:pPr marL="0" indent="0" algn="ctr">
              <a:buNone/>
            </a:pPr>
            <a:r>
              <a:rPr lang="en-US" b="1" dirty="0" smtClean="0">
                <a:latin typeface="Times New Roman" panose="02020603050405020304" pitchFamily="18" charset="0"/>
                <a:cs typeface="Times New Roman" panose="02020603050405020304" pitchFamily="18" charset="0"/>
              </a:rPr>
              <a:t>Instruction Cycle State Diagram</a:t>
            </a:r>
          </a:p>
          <a:p>
            <a:pPr marL="0" indent="0">
              <a:lnSpc>
                <a:spcPct val="150000"/>
              </a:lnSpc>
              <a:buNone/>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execution cycle for a particular instruction may involve more </a:t>
            </a:r>
            <a:r>
              <a:rPr lang="en-US" sz="2400" dirty="0" smtClean="0">
                <a:latin typeface="Times New Roman" panose="02020603050405020304" pitchFamily="18" charset="0"/>
                <a:cs typeface="Times New Roman" panose="02020603050405020304" pitchFamily="18" charset="0"/>
              </a:rPr>
              <a:t>than one </a:t>
            </a:r>
            <a:r>
              <a:rPr lang="en-US" sz="2400" dirty="0">
                <a:latin typeface="Times New Roman" panose="02020603050405020304" pitchFamily="18" charset="0"/>
                <a:cs typeface="Times New Roman" panose="02020603050405020304" pitchFamily="18" charset="0"/>
              </a:rPr>
              <a:t>reference </a:t>
            </a:r>
            <a:r>
              <a:rPr lang="en-US" sz="2400" dirty="0" smtClean="0">
                <a:latin typeface="Times New Roman" panose="02020603050405020304" pitchFamily="18" charset="0"/>
                <a:cs typeface="Times New Roman" panose="02020603050405020304" pitchFamily="18" charset="0"/>
              </a:rPr>
              <a:t>to memory</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0" indent="0">
              <a:lnSpc>
                <a:spcPct val="150000"/>
              </a:lnSpc>
              <a:buNone/>
            </a:pPr>
            <a:r>
              <a:rPr lang="en-US" sz="2400" dirty="0" smtClean="0">
                <a:latin typeface="Times New Roman" panose="02020603050405020304" pitchFamily="18" charset="0"/>
                <a:cs typeface="Times New Roman" panose="02020603050405020304" pitchFamily="18" charset="0"/>
              </a:rPr>
              <a:t>Also</a:t>
            </a:r>
            <a:r>
              <a:rPr lang="en-US" sz="2400" dirty="0">
                <a:latin typeface="Times New Roman" panose="02020603050405020304" pitchFamily="18" charset="0"/>
                <a:cs typeface="Times New Roman" panose="02020603050405020304" pitchFamily="18" charset="0"/>
              </a:rPr>
              <a:t>, instead of memory references, an instruction </a:t>
            </a:r>
            <a:r>
              <a:rPr lang="en-US" sz="2400" dirty="0" smtClean="0">
                <a:latin typeface="Times New Roman" panose="02020603050405020304" pitchFamily="18" charset="0"/>
                <a:cs typeface="Times New Roman" panose="02020603050405020304" pitchFamily="18" charset="0"/>
              </a:rPr>
              <a:t>may specify </a:t>
            </a:r>
            <a:r>
              <a:rPr lang="en-US" sz="2400" dirty="0">
                <a:latin typeface="Times New Roman" panose="02020603050405020304" pitchFamily="18" charset="0"/>
                <a:cs typeface="Times New Roman" panose="02020603050405020304" pitchFamily="18" charset="0"/>
              </a:rPr>
              <a:t>an I/O operation. With these additional </a:t>
            </a:r>
            <a:r>
              <a:rPr lang="en-US" sz="2400" dirty="0" smtClean="0">
                <a:latin typeface="Times New Roman" panose="02020603050405020304" pitchFamily="18" charset="0"/>
                <a:cs typeface="Times New Roman" panose="02020603050405020304" pitchFamily="18" charset="0"/>
              </a:rPr>
              <a:t>considerations, </a:t>
            </a:r>
            <a:r>
              <a:rPr lang="en-US" sz="2400" dirty="0">
                <a:latin typeface="Times New Roman" panose="02020603050405020304" pitchFamily="18" charset="0"/>
                <a:cs typeface="Times New Roman" panose="02020603050405020304" pitchFamily="18" charset="0"/>
              </a:rPr>
              <a:t>Figure </a:t>
            </a:r>
            <a:r>
              <a:rPr lang="en-US" sz="2400" dirty="0" smtClean="0">
                <a:latin typeface="Times New Roman" panose="02020603050405020304" pitchFamily="18" charset="0"/>
                <a:cs typeface="Times New Roman" panose="02020603050405020304" pitchFamily="18" charset="0"/>
              </a:rPr>
              <a:t>3 provides </a:t>
            </a:r>
            <a:r>
              <a:rPr lang="en-US" sz="2400" dirty="0">
                <a:latin typeface="Times New Roman" panose="02020603050405020304" pitchFamily="18" charset="0"/>
                <a:cs typeface="Times New Roman" panose="02020603050405020304" pitchFamily="18" charset="0"/>
              </a:rPr>
              <a:t>a more detailed look at the basic instruction cycle of </a:t>
            </a:r>
            <a:r>
              <a:rPr lang="en-US" sz="2400" dirty="0" smtClean="0">
                <a:latin typeface="Times New Roman" panose="02020603050405020304" pitchFamily="18" charset="0"/>
                <a:cs typeface="Times New Roman" panose="02020603050405020304" pitchFamily="18" charset="0"/>
              </a:rPr>
              <a:t>Figure 2.</a:t>
            </a:r>
          </a:p>
          <a:p>
            <a:pPr marL="0" indent="0">
              <a:lnSpc>
                <a:spcPct val="150000"/>
              </a:lnSpc>
              <a:buNone/>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figure </a:t>
            </a:r>
            <a:r>
              <a:rPr lang="en-US" sz="2400" dirty="0" smtClean="0">
                <a:latin typeface="Times New Roman" panose="02020603050405020304" pitchFamily="18" charset="0"/>
                <a:cs typeface="Times New Roman" panose="02020603050405020304" pitchFamily="18" charset="0"/>
              </a:rPr>
              <a:t>is in </a:t>
            </a:r>
            <a:r>
              <a:rPr lang="en-US" sz="2400" dirty="0">
                <a:latin typeface="Times New Roman" panose="02020603050405020304" pitchFamily="18" charset="0"/>
                <a:cs typeface="Times New Roman" panose="02020603050405020304" pitchFamily="18" charset="0"/>
              </a:rPr>
              <a:t>the form of a state diagram. For any given instruction </a:t>
            </a:r>
            <a:r>
              <a:rPr lang="en-US" sz="2400" dirty="0" smtClean="0">
                <a:latin typeface="Times New Roman" panose="02020603050405020304" pitchFamily="18" charset="0"/>
                <a:cs typeface="Times New Roman" panose="02020603050405020304" pitchFamily="18" charset="0"/>
              </a:rPr>
              <a:t>cycle, some </a:t>
            </a:r>
            <a:r>
              <a:rPr lang="en-US" sz="2400" dirty="0">
                <a:latin typeface="Times New Roman" panose="02020603050405020304" pitchFamily="18" charset="0"/>
                <a:cs typeface="Times New Roman" panose="02020603050405020304" pitchFamily="18" charset="0"/>
              </a:rPr>
              <a:t>states may </a:t>
            </a:r>
            <a:r>
              <a:rPr lang="en-US" sz="2400" dirty="0" smtClean="0">
                <a:latin typeface="Times New Roman" panose="02020603050405020304" pitchFamily="18" charset="0"/>
                <a:cs typeface="Times New Roman" panose="02020603050405020304" pitchFamily="18" charset="0"/>
              </a:rPr>
              <a:t>be null </a:t>
            </a:r>
            <a:r>
              <a:rPr lang="en-US" sz="2400" dirty="0">
                <a:latin typeface="Times New Roman" panose="02020603050405020304" pitchFamily="18" charset="0"/>
                <a:cs typeface="Times New Roman" panose="02020603050405020304" pitchFamily="18" charset="0"/>
              </a:rPr>
              <a:t>and others may be visited more than once.</a:t>
            </a:r>
            <a:r>
              <a:rPr lang="en-US" sz="2400" dirty="0" smtClean="0">
                <a:latin typeface="Times New Roman" panose="02020603050405020304" pitchFamily="18" charset="0"/>
                <a:cs typeface="Times New Roman" panose="02020603050405020304" pitchFamily="18" charset="0"/>
              </a:rPr>
              <a:t> </a:t>
            </a:r>
            <a:br>
              <a:rPr lang="en-US" sz="2400" dirty="0" smtClean="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3422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1920"/>
            <a:ext cx="11887200" cy="6629400"/>
          </a:xfrm>
        </p:spPr>
        <p:txBody>
          <a:bodyPr/>
          <a:lstStyle/>
          <a:p>
            <a:pPr marL="0" indent="0">
              <a:buNone/>
            </a:pPr>
            <a:r>
              <a:rPr lang="en-US" b="1" dirty="0" smtClean="0">
                <a:latin typeface="Times New Roman" panose="02020603050405020304" pitchFamily="18" charset="0"/>
                <a:cs typeface="Times New Roman" panose="02020603050405020304" pitchFamily="18" charset="0"/>
              </a:rPr>
              <a:t>Figure 3: Instruction Cycle State Diagra</a:t>
            </a:r>
            <a:r>
              <a:rPr lang="en-US" b="1" dirty="0">
                <a:latin typeface="Times New Roman" panose="02020603050405020304" pitchFamily="18" charset="0"/>
                <a:cs typeface="Times New Roman" panose="02020603050405020304" pitchFamily="18" charset="0"/>
              </a:rPr>
              <a:t>m</a:t>
            </a:r>
            <a:endParaRPr lang="en-US" b="1" dirty="0" smtClean="0">
              <a:latin typeface="Times New Roman" panose="02020603050405020304" pitchFamily="18" charset="0"/>
              <a:cs typeface="Times New Roman" panose="02020603050405020304" pitchFamily="18" charset="0"/>
            </a:endParaRPr>
          </a:p>
          <a:p>
            <a:pPr marL="0" indent="0">
              <a:buNone/>
            </a:pPr>
            <a:endParaRPr lang="en-US" b="1" dirty="0"/>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b="28000"/>
          <a:stretch>
            <a:fillRect/>
          </a:stretch>
        </p:blipFill>
        <p:spPr bwMode="auto">
          <a:xfrm>
            <a:off x="381000" y="1280160"/>
            <a:ext cx="9723120" cy="4663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04307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167640"/>
            <a:ext cx="11841480" cy="6507480"/>
          </a:xfrm>
        </p:spPr>
        <p:txBody>
          <a:bodyPr/>
          <a:lstStyle/>
          <a:p>
            <a:r>
              <a:rPr lang="en-US" dirty="0" smtClean="0">
                <a:latin typeface="Times New Roman" panose="02020603050405020304" pitchFamily="18" charset="0"/>
                <a:cs typeface="Times New Roman" panose="02020603050405020304" pitchFamily="18" charset="0"/>
              </a:rPr>
              <a:t>Instruction address calculation (</a:t>
            </a:r>
            <a:r>
              <a:rPr lang="en-US" dirty="0" err="1" smtClean="0">
                <a:latin typeface="Times New Roman" panose="02020603050405020304" pitchFamily="18" charset="0"/>
                <a:cs typeface="Times New Roman" panose="02020603050405020304" pitchFamily="18" charset="0"/>
              </a:rPr>
              <a:t>iac</a:t>
            </a:r>
            <a:r>
              <a:rPr lang="en-US" dirty="0" smtClean="0">
                <a:latin typeface="Times New Roman" panose="02020603050405020304" pitchFamily="18" charset="0"/>
                <a:cs typeface="Times New Roman" panose="02020603050405020304" pitchFamily="18" charset="0"/>
              </a:rPr>
              <a:t>): Determine the address of the next instruction to be executed</a:t>
            </a:r>
          </a:p>
          <a:p>
            <a:r>
              <a:rPr lang="en-US" dirty="0" smtClean="0">
                <a:latin typeface="Times New Roman" panose="02020603050405020304" pitchFamily="18" charset="0"/>
                <a:cs typeface="Times New Roman" panose="02020603050405020304" pitchFamily="18" charset="0"/>
              </a:rPr>
              <a:t>Instruction fetch (if): Read instruction from its memory location into the processor.</a:t>
            </a:r>
          </a:p>
          <a:p>
            <a:r>
              <a:rPr lang="en-US" dirty="0" smtClean="0">
                <a:latin typeface="Times New Roman" panose="02020603050405020304" pitchFamily="18" charset="0"/>
                <a:cs typeface="Times New Roman" panose="02020603050405020304" pitchFamily="18" charset="0"/>
              </a:rPr>
              <a:t>Instruction operation decoding (</a:t>
            </a:r>
            <a:r>
              <a:rPr lang="en-US" dirty="0" err="1" smtClean="0">
                <a:latin typeface="Times New Roman" panose="02020603050405020304" pitchFamily="18" charset="0"/>
                <a:cs typeface="Times New Roman" panose="02020603050405020304" pitchFamily="18" charset="0"/>
              </a:rPr>
              <a:t>iod</a:t>
            </a:r>
            <a:r>
              <a:rPr lang="en-US" dirty="0" smtClean="0">
                <a:latin typeface="Times New Roman" panose="02020603050405020304" pitchFamily="18" charset="0"/>
                <a:cs typeface="Times New Roman" panose="02020603050405020304" pitchFamily="18" charset="0"/>
              </a:rPr>
              <a:t>): Analyze instruction to determine type of operation to be performed and operand(s) to be used.</a:t>
            </a:r>
          </a:p>
          <a:p>
            <a:r>
              <a:rPr lang="en-US" dirty="0" smtClean="0">
                <a:latin typeface="Times New Roman" panose="02020603050405020304" pitchFamily="18" charset="0"/>
                <a:cs typeface="Times New Roman" panose="02020603050405020304" pitchFamily="18" charset="0"/>
              </a:rPr>
              <a:t>Operand address calculation (</a:t>
            </a:r>
            <a:r>
              <a:rPr lang="en-US" dirty="0" err="1" smtClean="0">
                <a:latin typeface="Times New Roman" panose="02020603050405020304" pitchFamily="18" charset="0"/>
                <a:cs typeface="Times New Roman" panose="02020603050405020304" pitchFamily="18" charset="0"/>
              </a:rPr>
              <a:t>oac</a:t>
            </a:r>
            <a:r>
              <a:rPr lang="en-US" dirty="0" smtClean="0">
                <a:latin typeface="Times New Roman" panose="02020603050405020304" pitchFamily="18" charset="0"/>
                <a:cs typeface="Times New Roman" panose="02020603050405020304" pitchFamily="18" charset="0"/>
              </a:rPr>
              <a:t>): If the operation involves reference to an operand in memory or available via I/O, then determine the address of the operand.</a:t>
            </a:r>
          </a:p>
          <a:p>
            <a:r>
              <a:rPr lang="en-US" dirty="0" smtClean="0">
                <a:latin typeface="Times New Roman" panose="02020603050405020304" pitchFamily="18" charset="0"/>
                <a:cs typeface="Times New Roman" panose="02020603050405020304" pitchFamily="18" charset="0"/>
              </a:rPr>
              <a:t>Operand fetch (of): Fetch the operand from memory or read it in from I/O.</a:t>
            </a:r>
          </a:p>
          <a:p>
            <a:r>
              <a:rPr lang="en-US" dirty="0" smtClean="0">
                <a:latin typeface="Times New Roman" panose="02020603050405020304" pitchFamily="18" charset="0"/>
                <a:cs typeface="Times New Roman" panose="02020603050405020304" pitchFamily="18" charset="0"/>
              </a:rPr>
              <a:t>Data operation (do): Perform the operation indicated in the instruction.</a:t>
            </a:r>
          </a:p>
          <a:p>
            <a:r>
              <a:rPr lang="en-US" dirty="0" smtClean="0">
                <a:latin typeface="Times New Roman" panose="02020603050405020304" pitchFamily="18" charset="0"/>
                <a:cs typeface="Times New Roman" panose="02020603050405020304" pitchFamily="18" charset="0"/>
              </a:rPr>
              <a:t>Operand store (</a:t>
            </a:r>
            <a:r>
              <a:rPr lang="en-US" dirty="0" err="1" smtClean="0">
                <a:latin typeface="Times New Roman" panose="02020603050405020304" pitchFamily="18" charset="0"/>
                <a:cs typeface="Times New Roman" panose="02020603050405020304" pitchFamily="18" charset="0"/>
              </a:rPr>
              <a:t>os</a:t>
            </a:r>
            <a:r>
              <a:rPr lang="en-US" dirty="0" smtClean="0">
                <a:latin typeface="Times New Roman" panose="02020603050405020304" pitchFamily="18" charset="0"/>
                <a:cs typeface="Times New Roman" panose="02020603050405020304" pitchFamily="18" charset="0"/>
              </a:rPr>
              <a:t>): Write the result into memory or out to I/O.</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21460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 y="121920"/>
            <a:ext cx="11902440" cy="6568440"/>
          </a:xfrm>
        </p:spPr>
        <p:txBody>
          <a:bodyPr>
            <a:normAutofit/>
          </a:bodyPr>
          <a:lstStyle/>
          <a:p>
            <a:pPr marL="0" indent="0" algn="ctr">
              <a:buNone/>
            </a:pPr>
            <a:r>
              <a:rPr lang="en-US" b="1" dirty="0" smtClean="0">
                <a:latin typeface="Times New Roman" panose="02020603050405020304" pitchFamily="18" charset="0"/>
                <a:cs typeface="Times New Roman" panose="02020603050405020304" pitchFamily="18" charset="0"/>
              </a:rPr>
              <a:t>Interrupts</a:t>
            </a:r>
          </a:p>
          <a:p>
            <a:pPr marL="0" indent="0" algn="just">
              <a:buNone/>
            </a:pPr>
            <a:r>
              <a:rPr lang="en-US" sz="2400" dirty="0" smtClean="0">
                <a:latin typeface="Times New Roman" panose="02020603050405020304" pitchFamily="18" charset="0"/>
                <a:cs typeface="Times New Roman" panose="02020603050405020304" pitchFamily="18" charset="0"/>
              </a:rPr>
              <a:t>Virtually all computers provide a mechanism by which other modules (I/O, memory) may interrupt the normal processing of the processor.</a:t>
            </a:r>
          </a:p>
          <a:p>
            <a:pPr marL="0" indent="0" algn="just">
              <a:buNone/>
            </a:pPr>
            <a:r>
              <a:rPr lang="en-US" sz="2400" dirty="0" smtClean="0">
                <a:latin typeface="Times New Roman" panose="02020603050405020304" pitchFamily="18" charset="0"/>
                <a:cs typeface="Times New Roman" panose="02020603050405020304" pitchFamily="18" charset="0"/>
              </a:rPr>
              <a:t>Interrupts are provided primarily as a way to improve processing efficiency.</a:t>
            </a:r>
          </a:p>
          <a:p>
            <a:pPr marL="0" indent="0" algn="ctr">
              <a:buNone/>
            </a:pPr>
            <a:r>
              <a:rPr lang="en-US" sz="2400" b="1" dirty="0" smtClean="0">
                <a:latin typeface="Times New Roman" panose="02020603050405020304" pitchFamily="18" charset="0"/>
                <a:cs typeface="Times New Roman" panose="02020603050405020304" pitchFamily="18" charset="0"/>
              </a:rPr>
              <a:t>Classes of Interrupts</a:t>
            </a:r>
          </a:p>
          <a:p>
            <a:pPr marL="0" indent="0" algn="just">
              <a:buNone/>
            </a:pPr>
            <a:r>
              <a:rPr lang="en-US" sz="2400" b="1" dirty="0" smtClean="0">
                <a:latin typeface="Times New Roman" panose="02020603050405020304" pitchFamily="18" charset="0"/>
                <a:cs typeface="Times New Roman" panose="02020603050405020304" pitchFamily="18" charset="0"/>
              </a:rPr>
              <a:t>Program</a:t>
            </a:r>
            <a:r>
              <a:rPr lang="en-US" sz="2400" dirty="0" smtClean="0">
                <a:latin typeface="Times New Roman" panose="02020603050405020304" pitchFamily="18" charset="0"/>
                <a:cs typeface="Times New Roman" panose="02020603050405020304" pitchFamily="18" charset="0"/>
              </a:rPr>
              <a:t>: Generated by some condition that occurs as a result of an instruction execution, such as arithmetic overflow, division by zero, attempt to execute an illegal machine instruction, or reference outside a user’s allowed memory space.</a:t>
            </a:r>
          </a:p>
          <a:p>
            <a:pPr marL="0" indent="0" algn="just">
              <a:buNone/>
            </a:pPr>
            <a:r>
              <a:rPr lang="en-US" sz="2400" b="1" dirty="0" smtClean="0">
                <a:latin typeface="Times New Roman" panose="02020603050405020304" pitchFamily="18" charset="0"/>
                <a:cs typeface="Times New Roman" panose="02020603050405020304" pitchFamily="18" charset="0"/>
              </a:rPr>
              <a:t>Timer</a:t>
            </a:r>
            <a:r>
              <a:rPr lang="en-US" sz="2400" dirty="0" smtClean="0">
                <a:latin typeface="Times New Roman" panose="02020603050405020304" pitchFamily="18" charset="0"/>
                <a:cs typeface="Times New Roman" panose="02020603050405020304" pitchFamily="18" charset="0"/>
              </a:rPr>
              <a:t>: Generated by a timer within the processor. This allows the operating system to perform certain functions on a regular basis.</a:t>
            </a:r>
          </a:p>
          <a:p>
            <a:pPr marL="0" indent="0" algn="just">
              <a:buNone/>
            </a:pPr>
            <a:r>
              <a:rPr lang="en-US" sz="2400" b="1" dirty="0" smtClean="0">
                <a:latin typeface="Times New Roman" panose="02020603050405020304" pitchFamily="18" charset="0"/>
                <a:cs typeface="Times New Roman" panose="02020603050405020304" pitchFamily="18" charset="0"/>
              </a:rPr>
              <a:t>I/O</a:t>
            </a:r>
            <a:r>
              <a:rPr lang="en-US" sz="2400" dirty="0" smtClean="0">
                <a:latin typeface="Times New Roman" panose="02020603050405020304" pitchFamily="18" charset="0"/>
                <a:cs typeface="Times New Roman" panose="02020603050405020304" pitchFamily="18" charset="0"/>
              </a:rPr>
              <a:t>: Generated by an I/O controller, to signal normal completion of an operation or to signal a variety of error conditions.</a:t>
            </a:r>
          </a:p>
          <a:p>
            <a:pPr marL="0" indent="0" algn="just">
              <a:buNone/>
            </a:pPr>
            <a:r>
              <a:rPr lang="en-US" sz="2400" b="1" dirty="0" smtClean="0">
                <a:latin typeface="Times New Roman" panose="02020603050405020304" pitchFamily="18" charset="0"/>
                <a:cs typeface="Times New Roman" panose="02020603050405020304" pitchFamily="18" charset="0"/>
              </a:rPr>
              <a:t>Hardware failure</a:t>
            </a:r>
            <a:r>
              <a:rPr lang="en-US" sz="2400" dirty="0" smtClean="0">
                <a:latin typeface="Times New Roman" panose="02020603050405020304" pitchFamily="18" charset="0"/>
                <a:cs typeface="Times New Roman" panose="02020603050405020304" pitchFamily="18" charset="0"/>
              </a:rPr>
              <a:t>: Generated by a failure such as power failure or memory parity error</a:t>
            </a:r>
          </a:p>
          <a:p>
            <a:pPr marL="0" indent="0">
              <a:buNone/>
            </a:pPr>
            <a:endParaRPr lang="en-US" dirty="0"/>
          </a:p>
        </p:txBody>
      </p:sp>
    </p:spTree>
    <p:extLst>
      <p:ext uri="{BB962C8B-B14F-4D97-AF65-F5344CB8AC3E}">
        <p14:creationId xmlns:p14="http://schemas.microsoft.com/office/powerpoint/2010/main" val="15361666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7160"/>
            <a:ext cx="11887200" cy="6598920"/>
          </a:xfrm>
        </p:spPr>
        <p:txBody>
          <a:bodyPr/>
          <a:lstStyle/>
          <a:p>
            <a:pPr marL="0" indent="0">
              <a:buNone/>
            </a:pPr>
            <a:r>
              <a:rPr lang="en-US" b="1" dirty="0" smtClean="0">
                <a:latin typeface="Times New Roman" panose="02020603050405020304" pitchFamily="18" charset="0"/>
                <a:cs typeface="Times New Roman" panose="02020603050405020304" pitchFamily="18" charset="0"/>
              </a:rPr>
              <a:t>Figure 4: Instruction Cycle (with Interrupts) State Diagram</a:t>
            </a: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endParaRPr lang="en-US" dirty="0"/>
          </a:p>
        </p:txBody>
      </p:sp>
      <p:pic>
        <p:nvPicPr>
          <p:cNvPr id="4" name="Picture 1029"/>
          <p:cNvPicPr>
            <a:picLocks noChangeAspect="1" noChangeArrowheads="1"/>
          </p:cNvPicPr>
          <p:nvPr/>
        </p:nvPicPr>
        <p:blipFill>
          <a:blip r:embed="rId2">
            <a:extLst>
              <a:ext uri="{28A0092B-C50C-407E-A947-70E740481C1C}">
                <a14:useLocalDpi xmlns:a14="http://schemas.microsoft.com/office/drawing/2010/main" val="0"/>
              </a:ext>
            </a:extLst>
          </a:blip>
          <a:srcRect b="23878"/>
          <a:stretch>
            <a:fillRect/>
          </a:stretch>
        </p:blipFill>
        <p:spPr bwMode="auto">
          <a:xfrm>
            <a:off x="411480" y="1325880"/>
            <a:ext cx="11414760" cy="4846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528966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 y="137160"/>
            <a:ext cx="11902440" cy="6522720"/>
          </a:xfrm>
        </p:spPr>
        <p:txBody>
          <a:bodyPr/>
          <a:lstStyle/>
          <a:p>
            <a:pPr marL="0" indent="0" algn="ctr">
              <a:buNone/>
            </a:pPr>
            <a:r>
              <a:rPr lang="en-US" b="1" dirty="0" smtClean="0">
                <a:latin typeface="Times New Roman" panose="02020603050405020304" pitchFamily="18" charset="0"/>
                <a:cs typeface="Times New Roman" panose="02020603050405020304" pitchFamily="18" charset="0"/>
              </a:rPr>
              <a:t>Interrupt Cycle</a:t>
            </a:r>
          </a:p>
          <a:p>
            <a:r>
              <a:rPr lang="en-US" altLang="en-US" dirty="0" smtClean="0">
                <a:latin typeface="Times New Roman" panose="02020603050405020304" pitchFamily="18" charset="0"/>
                <a:cs typeface="Times New Roman" panose="02020603050405020304" pitchFamily="18" charset="0"/>
              </a:rPr>
              <a:t>Added to instruction cycle</a:t>
            </a:r>
          </a:p>
          <a:p>
            <a:r>
              <a:rPr lang="en-US" altLang="en-US" dirty="0" smtClean="0">
                <a:latin typeface="Times New Roman" panose="02020603050405020304" pitchFamily="18" charset="0"/>
                <a:cs typeface="Times New Roman" panose="02020603050405020304" pitchFamily="18" charset="0"/>
              </a:rPr>
              <a:t>Processor checks for interrupt</a:t>
            </a:r>
          </a:p>
          <a:p>
            <a:pPr lvl="1"/>
            <a:r>
              <a:rPr lang="en-US" altLang="en-US" dirty="0" smtClean="0">
                <a:latin typeface="Times New Roman" panose="02020603050405020304" pitchFamily="18" charset="0"/>
                <a:cs typeface="Times New Roman" panose="02020603050405020304" pitchFamily="18" charset="0"/>
              </a:rPr>
              <a:t>Indicated by an interrupt signal</a:t>
            </a:r>
          </a:p>
          <a:p>
            <a:r>
              <a:rPr lang="en-US" altLang="en-US" dirty="0" smtClean="0">
                <a:latin typeface="Times New Roman" panose="02020603050405020304" pitchFamily="18" charset="0"/>
                <a:cs typeface="Times New Roman" panose="02020603050405020304" pitchFamily="18" charset="0"/>
              </a:rPr>
              <a:t>If no interrupt, fetch next instruction</a:t>
            </a:r>
          </a:p>
          <a:p>
            <a:r>
              <a:rPr lang="en-US" altLang="en-US" dirty="0" smtClean="0">
                <a:latin typeface="Times New Roman" panose="02020603050405020304" pitchFamily="18" charset="0"/>
                <a:cs typeface="Times New Roman" panose="02020603050405020304" pitchFamily="18" charset="0"/>
              </a:rPr>
              <a:t>If interrupt pending:</a:t>
            </a:r>
          </a:p>
          <a:p>
            <a:pPr lvl="1"/>
            <a:r>
              <a:rPr lang="en-US" altLang="en-US" dirty="0" smtClean="0">
                <a:latin typeface="Times New Roman" panose="02020603050405020304" pitchFamily="18" charset="0"/>
                <a:cs typeface="Times New Roman" panose="02020603050405020304" pitchFamily="18" charset="0"/>
              </a:rPr>
              <a:t>Suspend execution of current program </a:t>
            </a:r>
          </a:p>
          <a:p>
            <a:pPr lvl="1"/>
            <a:r>
              <a:rPr lang="en-US" altLang="en-US" dirty="0" smtClean="0">
                <a:latin typeface="Times New Roman" panose="02020603050405020304" pitchFamily="18" charset="0"/>
                <a:cs typeface="Times New Roman" panose="02020603050405020304" pitchFamily="18" charset="0"/>
              </a:rPr>
              <a:t>Save context</a:t>
            </a:r>
          </a:p>
          <a:p>
            <a:pPr lvl="1"/>
            <a:r>
              <a:rPr lang="en-US" altLang="en-US" dirty="0" smtClean="0">
                <a:latin typeface="Times New Roman" panose="02020603050405020304" pitchFamily="18" charset="0"/>
                <a:cs typeface="Times New Roman" panose="02020603050405020304" pitchFamily="18" charset="0"/>
              </a:rPr>
              <a:t>Set PC to start address of interrupt handler routine</a:t>
            </a:r>
          </a:p>
          <a:p>
            <a:pPr lvl="1"/>
            <a:r>
              <a:rPr lang="en-US" altLang="en-US" dirty="0" smtClean="0">
                <a:latin typeface="Times New Roman" panose="02020603050405020304" pitchFamily="18" charset="0"/>
                <a:cs typeface="Times New Roman" panose="02020603050405020304" pitchFamily="18" charset="0"/>
              </a:rPr>
              <a:t>Process interrupt</a:t>
            </a:r>
          </a:p>
          <a:p>
            <a:pPr lvl="1"/>
            <a:r>
              <a:rPr lang="en-US" altLang="en-US" dirty="0" smtClean="0">
                <a:latin typeface="Times New Roman" panose="02020603050405020304" pitchFamily="18" charset="0"/>
                <a:cs typeface="Times New Roman" panose="02020603050405020304" pitchFamily="18" charset="0"/>
              </a:rPr>
              <a:t>Restore context and continue interrupted program</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4076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121920"/>
            <a:ext cx="11826240" cy="6629400"/>
          </a:xfrm>
        </p:spPr>
        <p:txBody>
          <a:bodyPr/>
          <a:lstStyle/>
          <a:p>
            <a:pPr marL="0" indent="0" algn="ctr">
              <a:buNone/>
            </a:pPr>
            <a:r>
              <a:rPr lang="en-US" b="1" dirty="0" smtClean="0">
                <a:latin typeface="Times New Roman" panose="02020603050405020304" pitchFamily="18" charset="0"/>
                <a:cs typeface="Times New Roman" panose="02020603050405020304" pitchFamily="18" charset="0"/>
              </a:rPr>
              <a:t>Assignment 2</a:t>
            </a:r>
          </a:p>
          <a:p>
            <a:pPr marL="514350" indent="-514350">
              <a:buFont typeface="+mj-lt"/>
              <a:buAutoNum type="arabicPeriod"/>
            </a:pPr>
            <a:r>
              <a:rPr lang="en-US" dirty="0" smtClean="0">
                <a:latin typeface="Times New Roman" panose="02020603050405020304" pitchFamily="18" charset="0"/>
                <a:cs typeface="Times New Roman" panose="02020603050405020304" pitchFamily="18" charset="0"/>
              </a:rPr>
              <a:t>Briefly Discuss how the different components in the computer are connected (Illustrate with diagram(s))</a:t>
            </a:r>
          </a:p>
          <a:p>
            <a:pPr marL="514350" indent="-514350">
              <a:buFont typeface="+mj-lt"/>
              <a:buAutoNum type="arabicPeriod"/>
            </a:pPr>
            <a:r>
              <a:rPr lang="en-US" dirty="0" smtClean="0">
                <a:latin typeface="Times New Roman" panose="02020603050405020304" pitchFamily="18" charset="0"/>
                <a:cs typeface="Times New Roman" panose="02020603050405020304" pitchFamily="18" charset="0"/>
              </a:rPr>
              <a:t>Discuss memory, CPU and Input/output connections</a:t>
            </a:r>
          </a:p>
          <a:p>
            <a:pPr marL="514350" indent="-514350">
              <a:buFont typeface="+mj-lt"/>
              <a:buAutoNum type="arabicPeriod"/>
            </a:pPr>
            <a:r>
              <a:rPr lang="en-US" dirty="0" smtClean="0">
                <a:latin typeface="Times New Roman" panose="02020603050405020304" pitchFamily="18" charset="0"/>
                <a:cs typeface="Times New Roman" panose="02020603050405020304" pitchFamily="18" charset="0"/>
              </a:rPr>
              <a:t>Briefly discuss the concept of Bus in computer systems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78652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137160"/>
            <a:ext cx="11887200" cy="6583680"/>
          </a:xfrm>
        </p:spPr>
        <p:txBody>
          <a:bodyPr>
            <a:normAutofit/>
          </a:bodyPr>
          <a:lstStyle/>
          <a:p>
            <a:pPr marL="0" indent="0" algn="ctr">
              <a:buNone/>
            </a:pPr>
            <a:r>
              <a:rPr lang="en-US" b="1" dirty="0" smtClean="0">
                <a:latin typeface="Times New Roman" panose="02020603050405020304" pitchFamily="18" charset="0"/>
                <a:cs typeface="Times New Roman" panose="02020603050405020304" pitchFamily="18" charset="0"/>
              </a:rPr>
              <a:t>Interconnection Structures</a:t>
            </a:r>
          </a:p>
          <a:p>
            <a:pPr marL="0" indent="0" algn="just">
              <a:buNone/>
            </a:pPr>
            <a:r>
              <a:rPr lang="en-US" sz="2400" dirty="0" smtClean="0">
                <a:latin typeface="Times New Roman" panose="02020603050405020304" pitchFamily="18" charset="0"/>
                <a:cs typeface="Times New Roman" panose="02020603050405020304" pitchFamily="18" charset="0"/>
              </a:rPr>
              <a:t>This is the </a:t>
            </a:r>
            <a:r>
              <a:rPr lang="en-US" sz="2400" dirty="0">
                <a:latin typeface="Times New Roman" panose="02020603050405020304" pitchFamily="18" charset="0"/>
                <a:cs typeface="Times New Roman" panose="02020603050405020304" pitchFamily="18" charset="0"/>
              </a:rPr>
              <a:t>collection of paths connecting the various modules </a:t>
            </a:r>
            <a:r>
              <a:rPr lang="en-US" sz="2400" dirty="0" smtClean="0">
                <a:latin typeface="Times New Roman" panose="02020603050405020304" pitchFamily="18" charset="0"/>
                <a:cs typeface="Times New Roman" panose="02020603050405020304" pitchFamily="18" charset="0"/>
              </a:rPr>
              <a:t>of the computer. The </a:t>
            </a:r>
            <a:r>
              <a:rPr lang="en-US" sz="2400" dirty="0">
                <a:latin typeface="Times New Roman" panose="02020603050405020304" pitchFamily="18" charset="0"/>
                <a:cs typeface="Times New Roman" panose="02020603050405020304" pitchFamily="18" charset="0"/>
              </a:rPr>
              <a:t>design </a:t>
            </a:r>
            <a:r>
              <a:rPr lang="en-US" sz="2400" dirty="0" smtClean="0">
                <a:latin typeface="Times New Roman" panose="02020603050405020304" pitchFamily="18" charset="0"/>
                <a:cs typeface="Times New Roman" panose="02020603050405020304" pitchFamily="18" charset="0"/>
              </a:rPr>
              <a:t>of this </a:t>
            </a:r>
            <a:r>
              <a:rPr lang="en-US" sz="2400" dirty="0">
                <a:latin typeface="Times New Roman" panose="02020603050405020304" pitchFamily="18" charset="0"/>
                <a:cs typeface="Times New Roman" panose="02020603050405020304" pitchFamily="18" charset="0"/>
              </a:rPr>
              <a:t>structure will depend on </a:t>
            </a:r>
            <a:r>
              <a:rPr lang="en-US" sz="2400" dirty="0" smtClean="0">
                <a:latin typeface="Times New Roman" panose="02020603050405020304" pitchFamily="18" charset="0"/>
                <a:cs typeface="Times New Roman" panose="02020603050405020304" pitchFamily="18" charset="0"/>
              </a:rPr>
              <a:t>the exchanges that must </a:t>
            </a:r>
            <a:r>
              <a:rPr lang="en-US" sz="2400" dirty="0">
                <a:latin typeface="Times New Roman" panose="02020603050405020304" pitchFamily="18" charset="0"/>
                <a:cs typeface="Times New Roman" panose="02020603050405020304" pitchFamily="18" charset="0"/>
              </a:rPr>
              <a:t>be made among </a:t>
            </a:r>
            <a:r>
              <a:rPr lang="en-US" sz="2400" dirty="0" smtClean="0">
                <a:latin typeface="Times New Roman" panose="02020603050405020304" pitchFamily="18" charset="0"/>
                <a:cs typeface="Times New Roman" panose="02020603050405020304" pitchFamily="18" charset="0"/>
              </a:rPr>
              <a:t>modules</a:t>
            </a: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The </a:t>
            </a:r>
            <a:r>
              <a:rPr lang="en-US" sz="2400" dirty="0" smtClean="0">
                <a:latin typeface="Times New Roman" panose="02020603050405020304" pitchFamily="18" charset="0"/>
                <a:cs typeface="Times New Roman" panose="02020603050405020304" pitchFamily="18" charset="0"/>
              </a:rPr>
              <a:t>interconnection structure </a:t>
            </a:r>
            <a:r>
              <a:rPr lang="en-US" sz="2400" dirty="0">
                <a:latin typeface="Times New Roman" panose="02020603050405020304" pitchFamily="18" charset="0"/>
                <a:cs typeface="Times New Roman" panose="02020603050405020304" pitchFamily="18" charset="0"/>
              </a:rPr>
              <a:t>must support the following types of </a:t>
            </a:r>
            <a:r>
              <a:rPr lang="en-US" sz="2400" dirty="0" smtClean="0">
                <a:latin typeface="Times New Roman" panose="02020603050405020304" pitchFamily="18" charset="0"/>
                <a:cs typeface="Times New Roman" panose="02020603050405020304" pitchFamily="18" charset="0"/>
              </a:rPr>
              <a:t>transfers:</a:t>
            </a:r>
            <a:endParaRPr lang="en-US" sz="2400" dirty="0">
              <a:latin typeface="Times New Roman" panose="02020603050405020304" pitchFamily="18" charset="0"/>
              <a:cs typeface="Times New Roman" panose="02020603050405020304" pitchFamily="18" charset="0"/>
            </a:endParaRPr>
          </a:p>
          <a:p>
            <a:pPr algn="just"/>
            <a:r>
              <a:rPr lang="en-US" sz="2400" b="1" dirty="0" smtClean="0">
                <a:latin typeface="Times New Roman" panose="02020603050405020304" pitchFamily="18" charset="0"/>
                <a:cs typeface="Times New Roman" panose="02020603050405020304" pitchFamily="18" charset="0"/>
              </a:rPr>
              <a:t>Memory </a:t>
            </a:r>
            <a:r>
              <a:rPr lang="en-US" sz="2400" b="1" dirty="0">
                <a:latin typeface="Times New Roman" panose="02020603050405020304" pitchFamily="18" charset="0"/>
                <a:cs typeface="Times New Roman" panose="02020603050405020304" pitchFamily="18" charset="0"/>
              </a:rPr>
              <a:t>to processor: </a:t>
            </a:r>
            <a:r>
              <a:rPr lang="en-US" sz="2400" dirty="0">
                <a:latin typeface="Times New Roman" panose="02020603050405020304" pitchFamily="18" charset="0"/>
                <a:cs typeface="Times New Roman" panose="02020603050405020304" pitchFamily="18" charset="0"/>
              </a:rPr>
              <a:t>The processor reads an instruction or a unit of </a:t>
            </a:r>
            <a:r>
              <a:rPr lang="en-US" sz="2400" dirty="0" smtClean="0">
                <a:latin typeface="Times New Roman" panose="02020603050405020304" pitchFamily="18" charset="0"/>
                <a:cs typeface="Times New Roman" panose="02020603050405020304" pitchFamily="18" charset="0"/>
              </a:rPr>
              <a:t>data from memory.</a:t>
            </a:r>
            <a:endParaRPr lang="en-US" sz="2400" dirty="0">
              <a:latin typeface="Times New Roman" panose="02020603050405020304" pitchFamily="18" charset="0"/>
              <a:cs typeface="Times New Roman" panose="02020603050405020304" pitchFamily="18" charset="0"/>
            </a:endParaRPr>
          </a:p>
          <a:p>
            <a:pPr algn="just"/>
            <a:r>
              <a:rPr lang="en-US" sz="2400" b="1" dirty="0" smtClean="0">
                <a:latin typeface="Times New Roman" panose="02020603050405020304" pitchFamily="18" charset="0"/>
                <a:cs typeface="Times New Roman" panose="02020603050405020304" pitchFamily="18" charset="0"/>
              </a:rPr>
              <a:t>Processor </a:t>
            </a:r>
            <a:r>
              <a:rPr lang="en-US" sz="2400" b="1" dirty="0">
                <a:latin typeface="Times New Roman" panose="02020603050405020304" pitchFamily="18" charset="0"/>
                <a:cs typeface="Times New Roman" panose="02020603050405020304" pitchFamily="18" charset="0"/>
              </a:rPr>
              <a:t>to memory: </a:t>
            </a:r>
            <a:r>
              <a:rPr lang="en-US" sz="2400" dirty="0">
                <a:latin typeface="Times New Roman" panose="02020603050405020304" pitchFamily="18" charset="0"/>
                <a:cs typeface="Times New Roman" panose="02020603050405020304" pitchFamily="18" charset="0"/>
              </a:rPr>
              <a:t>The processor writes a unit of data to </a:t>
            </a:r>
            <a:r>
              <a:rPr lang="en-US" sz="2400" dirty="0" smtClean="0">
                <a:latin typeface="Times New Roman" panose="02020603050405020304" pitchFamily="18" charset="0"/>
                <a:cs typeface="Times New Roman" panose="02020603050405020304" pitchFamily="18" charset="0"/>
              </a:rPr>
              <a:t>memory.</a:t>
            </a:r>
            <a:endParaRPr lang="en-US" sz="2400" dirty="0">
              <a:latin typeface="Times New Roman" panose="02020603050405020304" pitchFamily="18" charset="0"/>
              <a:cs typeface="Times New Roman" panose="02020603050405020304" pitchFamily="18" charset="0"/>
            </a:endParaRPr>
          </a:p>
          <a:p>
            <a:pPr algn="just"/>
            <a:r>
              <a:rPr lang="en-US" sz="2400" b="1" dirty="0" smtClean="0">
                <a:latin typeface="Times New Roman" panose="02020603050405020304" pitchFamily="18" charset="0"/>
                <a:cs typeface="Times New Roman" panose="02020603050405020304" pitchFamily="18" charset="0"/>
              </a:rPr>
              <a:t>I/O </a:t>
            </a:r>
            <a:r>
              <a:rPr lang="en-US" sz="2400" b="1" dirty="0">
                <a:latin typeface="Times New Roman" panose="02020603050405020304" pitchFamily="18" charset="0"/>
                <a:cs typeface="Times New Roman" panose="02020603050405020304" pitchFamily="18" charset="0"/>
              </a:rPr>
              <a:t>to processor: </a:t>
            </a:r>
            <a:r>
              <a:rPr lang="en-US" sz="2400" dirty="0">
                <a:latin typeface="Times New Roman" panose="02020603050405020304" pitchFamily="18" charset="0"/>
                <a:cs typeface="Times New Roman" panose="02020603050405020304" pitchFamily="18" charset="0"/>
              </a:rPr>
              <a:t>The processor reads data from an I/O device via an </a:t>
            </a:r>
            <a:r>
              <a:rPr lang="en-US" sz="2400" dirty="0" smtClean="0">
                <a:latin typeface="Times New Roman" panose="02020603050405020304" pitchFamily="18" charset="0"/>
                <a:cs typeface="Times New Roman" panose="02020603050405020304" pitchFamily="18" charset="0"/>
              </a:rPr>
              <a:t>I/O module.</a:t>
            </a:r>
            <a:endParaRPr lang="en-US" sz="2400" dirty="0">
              <a:latin typeface="Times New Roman" panose="02020603050405020304" pitchFamily="18" charset="0"/>
              <a:cs typeface="Times New Roman" panose="02020603050405020304" pitchFamily="18" charset="0"/>
            </a:endParaRPr>
          </a:p>
          <a:p>
            <a:pPr algn="just"/>
            <a:r>
              <a:rPr lang="en-US" sz="2400" b="1" dirty="0" smtClean="0">
                <a:latin typeface="Times New Roman" panose="02020603050405020304" pitchFamily="18" charset="0"/>
                <a:cs typeface="Times New Roman" panose="02020603050405020304" pitchFamily="18" charset="0"/>
              </a:rPr>
              <a:t>Processor </a:t>
            </a:r>
            <a:r>
              <a:rPr lang="en-US" sz="2400" b="1" dirty="0">
                <a:latin typeface="Times New Roman" panose="02020603050405020304" pitchFamily="18" charset="0"/>
                <a:cs typeface="Times New Roman" panose="02020603050405020304" pitchFamily="18" charset="0"/>
              </a:rPr>
              <a:t>to I/O: </a:t>
            </a:r>
            <a:r>
              <a:rPr lang="en-US" sz="2400" dirty="0">
                <a:latin typeface="Times New Roman" panose="02020603050405020304" pitchFamily="18" charset="0"/>
                <a:cs typeface="Times New Roman" panose="02020603050405020304" pitchFamily="18" charset="0"/>
              </a:rPr>
              <a:t>The processor sends data to the I/O </a:t>
            </a:r>
            <a:r>
              <a:rPr lang="en-US" sz="2400" dirty="0" smtClean="0">
                <a:latin typeface="Times New Roman" panose="02020603050405020304" pitchFamily="18" charset="0"/>
                <a:cs typeface="Times New Roman" panose="02020603050405020304" pitchFamily="18" charset="0"/>
              </a:rPr>
              <a:t>device.</a:t>
            </a:r>
            <a:endParaRPr lang="en-US" sz="2400" dirty="0">
              <a:latin typeface="Times New Roman" panose="02020603050405020304" pitchFamily="18" charset="0"/>
              <a:cs typeface="Times New Roman" panose="02020603050405020304" pitchFamily="18" charset="0"/>
            </a:endParaRPr>
          </a:p>
          <a:p>
            <a:pPr algn="just"/>
            <a:r>
              <a:rPr lang="en-US" sz="2400" b="1" dirty="0" smtClean="0">
                <a:latin typeface="Times New Roman" panose="02020603050405020304" pitchFamily="18" charset="0"/>
                <a:cs typeface="Times New Roman" panose="02020603050405020304" pitchFamily="18" charset="0"/>
              </a:rPr>
              <a:t>I/O </a:t>
            </a:r>
            <a:r>
              <a:rPr lang="en-US" sz="2400" b="1" dirty="0">
                <a:latin typeface="Times New Roman" panose="02020603050405020304" pitchFamily="18" charset="0"/>
                <a:cs typeface="Times New Roman" panose="02020603050405020304" pitchFamily="18" charset="0"/>
              </a:rPr>
              <a:t>to or from memory: </a:t>
            </a:r>
            <a:r>
              <a:rPr lang="en-US" sz="2400" dirty="0">
                <a:latin typeface="Times New Roman" panose="02020603050405020304" pitchFamily="18" charset="0"/>
                <a:cs typeface="Times New Roman" panose="02020603050405020304" pitchFamily="18" charset="0"/>
              </a:rPr>
              <a:t>For these two cases, an I/O module is allowed to exchange data directly with memory, without going through the processor, </a:t>
            </a:r>
            <a:r>
              <a:rPr lang="en-US" sz="2400" dirty="0" smtClean="0">
                <a:latin typeface="Times New Roman" panose="02020603050405020304" pitchFamily="18" charset="0"/>
                <a:cs typeface="Times New Roman" panose="02020603050405020304" pitchFamily="18" charset="0"/>
              </a:rPr>
              <a:t>using direct </a:t>
            </a:r>
            <a:r>
              <a:rPr lang="en-US" sz="2400" dirty="0">
                <a:latin typeface="Times New Roman" panose="02020603050405020304" pitchFamily="18" charset="0"/>
                <a:cs typeface="Times New Roman" panose="02020603050405020304" pitchFamily="18" charset="0"/>
              </a:rPr>
              <a:t>memory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40594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11856720" cy="6507480"/>
          </a:xfrm>
        </p:spPr>
        <p:txBody>
          <a:bodyPr/>
          <a:lstStyle/>
          <a:p>
            <a:pPr marL="0" indent="0" algn="ctr">
              <a:buNone/>
            </a:pPr>
            <a:r>
              <a:rPr lang="en-US" b="1" dirty="0" smtClean="0">
                <a:latin typeface="Times New Roman" panose="02020603050405020304" pitchFamily="18" charset="0"/>
                <a:cs typeface="Times New Roman" panose="02020603050405020304" pitchFamily="18" charset="0"/>
              </a:rPr>
              <a:t>Operating Systems</a:t>
            </a:r>
          </a:p>
          <a:p>
            <a:r>
              <a:rPr lang="en-US" dirty="0" smtClean="0">
                <a:latin typeface="Times New Roman" panose="02020603050405020304" pitchFamily="18" charset="0"/>
                <a:cs typeface="Times New Roman" panose="02020603050405020304" pitchFamily="18" charset="0"/>
              </a:rPr>
              <a:t>The most important system program</a:t>
            </a:r>
          </a:p>
          <a:p>
            <a:r>
              <a:rPr lang="en-US" dirty="0" smtClean="0">
                <a:latin typeface="Times New Roman" panose="02020603050405020304" pitchFamily="18" charset="0"/>
                <a:cs typeface="Times New Roman" panose="02020603050405020304" pitchFamily="18" charset="0"/>
              </a:rPr>
              <a:t>Masks the details of the hardware from the programmer and provides the programmer with a convenient interface for using the system</a:t>
            </a:r>
          </a:p>
          <a:p>
            <a:r>
              <a:rPr lang="en-US" dirty="0" smtClean="0">
                <a:latin typeface="Times New Roman" panose="02020603050405020304" pitchFamily="18" charset="0"/>
                <a:cs typeface="Times New Roman" panose="02020603050405020304" pitchFamily="18" charset="0"/>
              </a:rPr>
              <a:t>Most important function lies in scheduling, resource and memory management.</a:t>
            </a:r>
          </a:p>
          <a:p>
            <a:r>
              <a:rPr lang="en-US" dirty="0" smtClean="0">
                <a:latin typeface="Times New Roman" panose="02020603050405020304" pitchFamily="18" charset="0"/>
                <a:cs typeface="Times New Roman" panose="02020603050405020304" pitchFamily="18" charset="0"/>
              </a:rPr>
              <a:t>The OS typically provides services in the following areas:</a:t>
            </a:r>
          </a:p>
          <a:p>
            <a:pPr lvl="1"/>
            <a:r>
              <a:rPr lang="en-US" dirty="0" smtClean="0">
                <a:latin typeface="Times New Roman" panose="02020603050405020304" pitchFamily="18" charset="0"/>
                <a:cs typeface="Times New Roman" panose="02020603050405020304" pitchFamily="18" charset="0"/>
              </a:rPr>
              <a:t>Program creation</a:t>
            </a:r>
          </a:p>
          <a:p>
            <a:pPr lvl="1"/>
            <a:r>
              <a:rPr lang="en-US" dirty="0" smtClean="0">
                <a:latin typeface="Times New Roman" panose="02020603050405020304" pitchFamily="18" charset="0"/>
                <a:cs typeface="Times New Roman" panose="02020603050405020304" pitchFamily="18" charset="0"/>
              </a:rPr>
              <a:t>Program execution</a:t>
            </a:r>
          </a:p>
          <a:p>
            <a:pPr lvl="1"/>
            <a:r>
              <a:rPr lang="en-US" dirty="0" smtClean="0">
                <a:latin typeface="Times New Roman" panose="02020603050405020304" pitchFamily="18" charset="0"/>
                <a:cs typeface="Times New Roman" panose="02020603050405020304" pitchFamily="18" charset="0"/>
              </a:rPr>
              <a:t>Access to I/O devices</a:t>
            </a:r>
          </a:p>
          <a:p>
            <a:pPr lvl="1"/>
            <a:r>
              <a:rPr lang="en-US" dirty="0" smtClean="0">
                <a:latin typeface="Times New Roman" panose="02020603050405020304" pitchFamily="18" charset="0"/>
                <a:cs typeface="Times New Roman" panose="02020603050405020304" pitchFamily="18" charset="0"/>
              </a:rPr>
              <a:t>Controlled access to files</a:t>
            </a:r>
          </a:p>
          <a:p>
            <a:pPr lvl="1"/>
            <a:r>
              <a:rPr lang="en-US" dirty="0" smtClean="0">
                <a:latin typeface="Times New Roman" panose="02020603050405020304" pitchFamily="18" charset="0"/>
                <a:cs typeface="Times New Roman" panose="02020603050405020304" pitchFamily="18" charset="0"/>
              </a:rPr>
              <a:t>System access</a:t>
            </a:r>
          </a:p>
          <a:p>
            <a:pPr lvl="1"/>
            <a:r>
              <a:rPr lang="en-US" dirty="0" smtClean="0">
                <a:latin typeface="Times New Roman" panose="02020603050405020304" pitchFamily="18" charset="0"/>
                <a:cs typeface="Times New Roman" panose="02020603050405020304" pitchFamily="18" charset="0"/>
              </a:rPr>
              <a:t>Error detection and response</a:t>
            </a:r>
          </a:p>
          <a:p>
            <a:pPr lvl="1"/>
            <a:r>
              <a:rPr lang="en-US" dirty="0" smtClean="0">
                <a:latin typeface="Times New Roman" panose="02020603050405020304" pitchFamily="18" charset="0"/>
                <a:cs typeface="Times New Roman" panose="02020603050405020304" pitchFamily="18" charset="0"/>
              </a:rPr>
              <a:t>Accounting</a:t>
            </a:r>
          </a:p>
          <a:p>
            <a:pPr marL="0" indent="0">
              <a:buNone/>
            </a:pPr>
            <a:endParaRPr lang="en-US" dirty="0" smtClean="0"/>
          </a:p>
          <a:p>
            <a:pPr marL="0" indent="0">
              <a:buNone/>
            </a:pPr>
            <a:endParaRPr lang="en-US" dirty="0" smtClean="0"/>
          </a:p>
          <a:p>
            <a:pPr marL="0" indent="0">
              <a:buNone/>
            </a:pPr>
            <a:endParaRPr lang="en-US" dirty="0"/>
          </a:p>
        </p:txBody>
      </p:sp>
      <p:pic>
        <p:nvPicPr>
          <p:cNvPr id="4" name="Picture 3"/>
          <p:cNvPicPr>
            <a:picLocks noChangeAspect="1"/>
          </p:cNvPicPr>
          <p:nvPr/>
        </p:nvPicPr>
        <p:blipFill>
          <a:blip r:embed="rId3"/>
          <a:stretch>
            <a:fillRect/>
          </a:stretch>
        </p:blipFill>
        <p:spPr>
          <a:xfrm>
            <a:off x="8732520" y="3406140"/>
            <a:ext cx="2087880" cy="2095500"/>
          </a:xfrm>
          <a:prstGeom prst="rect">
            <a:avLst/>
          </a:prstGeom>
        </p:spPr>
      </p:pic>
    </p:spTree>
    <p:extLst>
      <p:ext uri="{BB962C8B-B14F-4D97-AF65-F5344CB8AC3E}">
        <p14:creationId xmlns:p14="http://schemas.microsoft.com/office/powerpoint/2010/main" val="23561308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49" y="128588"/>
            <a:ext cx="11872913" cy="6586537"/>
          </a:xfrm>
        </p:spPr>
        <p:txBody>
          <a:bodyPr>
            <a:normAutofit/>
          </a:bodyPr>
          <a:lstStyle/>
          <a:p>
            <a:pPr marL="0" indent="0" algn="ctr">
              <a:buNone/>
            </a:pPr>
            <a:r>
              <a:rPr lang="en-US" sz="3200" b="1" dirty="0" smtClean="0">
                <a:latin typeface="Times New Roman" panose="02020603050405020304" pitchFamily="18" charset="0"/>
                <a:cs typeface="Times New Roman" panose="02020603050405020304" pitchFamily="18" charset="0"/>
              </a:rPr>
              <a:t>Objectives of this Lesson</a:t>
            </a:r>
          </a:p>
          <a:p>
            <a:pPr marL="0" indent="0">
              <a:buNone/>
            </a:pPr>
            <a:r>
              <a:rPr lang="en-US" dirty="0" smtClean="0">
                <a:latin typeface="Times New Roman" panose="02020603050405020304" pitchFamily="18" charset="0"/>
                <a:cs typeface="Times New Roman" panose="02020603050405020304" pitchFamily="18" charset="0"/>
              </a:rPr>
              <a:t>At the end of this class, students should be able to:</a:t>
            </a:r>
          </a:p>
          <a:p>
            <a:pPr>
              <a:buFont typeface="Wingdings" panose="05000000000000000000" pitchFamily="2" charset="2"/>
              <a:buChar char="v"/>
            </a:pPr>
            <a:r>
              <a:rPr lang="en-US" dirty="0" smtClean="0">
                <a:latin typeface="Times New Roman" panose="02020603050405020304" pitchFamily="18" charset="0"/>
                <a:cs typeface="Times New Roman" panose="02020603050405020304" pitchFamily="18" charset="0"/>
              </a:rPr>
              <a:t>Discuss the top level view of a computer</a:t>
            </a:r>
          </a:p>
          <a:p>
            <a:pPr>
              <a:buFont typeface="Wingdings" panose="05000000000000000000" pitchFamily="2" charset="2"/>
              <a:buChar char="v"/>
            </a:pPr>
            <a:r>
              <a:rPr lang="en-US" dirty="0" smtClean="0">
                <a:latin typeface="Times New Roman" panose="02020603050405020304" pitchFamily="18" charset="0"/>
                <a:cs typeface="Times New Roman" panose="02020603050405020304" pitchFamily="18" charset="0"/>
              </a:rPr>
              <a:t>List the steps involved in the Fetch, Execute and Interrupt cycle of an Instruction Cycle</a:t>
            </a:r>
          </a:p>
          <a:p>
            <a:pPr>
              <a:buFont typeface="Wingdings" panose="05000000000000000000" pitchFamily="2" charset="2"/>
              <a:buChar char="v"/>
            </a:pPr>
            <a:r>
              <a:rPr lang="en-US" dirty="0" smtClean="0">
                <a:latin typeface="Times New Roman" panose="02020603050405020304" pitchFamily="18" charset="0"/>
                <a:cs typeface="Times New Roman" panose="02020603050405020304" pitchFamily="18" charset="0"/>
              </a:rPr>
              <a:t>Draw the 	Instruction cycle state diagram with Interrupts</a:t>
            </a:r>
          </a:p>
          <a:p>
            <a:pPr>
              <a:buFont typeface="Wingdings" panose="05000000000000000000" pitchFamily="2" charset="2"/>
              <a:buChar char="v"/>
            </a:pPr>
            <a:r>
              <a:rPr lang="en-US" dirty="0" smtClean="0">
                <a:latin typeface="Times New Roman" panose="02020603050405020304" pitchFamily="18" charset="0"/>
                <a:cs typeface="Times New Roman" panose="02020603050405020304" pitchFamily="18" charset="0"/>
              </a:rPr>
              <a:t>Discuss the concept of Interrupts and differentiate between the 4 classes of Interrupts</a:t>
            </a:r>
          </a:p>
          <a:p>
            <a:pPr>
              <a:buFont typeface="Wingdings" panose="05000000000000000000" pitchFamily="2" charset="2"/>
              <a:buChar char="v"/>
            </a:pPr>
            <a:r>
              <a:rPr lang="en-US" dirty="0" smtClean="0">
                <a:latin typeface="Times New Roman" panose="02020603050405020304" pitchFamily="18" charset="0"/>
                <a:cs typeface="Times New Roman" panose="02020603050405020304" pitchFamily="18" charset="0"/>
              </a:rPr>
              <a:t>Discuss the concept of scheduling, scheduling types and scheduling algorithms</a:t>
            </a:r>
          </a:p>
          <a:p>
            <a:pPr>
              <a:buFont typeface="Wingdings" panose="05000000000000000000" pitchFamily="2" charset="2"/>
              <a:buChar char="v"/>
            </a:pPr>
            <a:r>
              <a:rPr lang="en-US" dirty="0" smtClean="0">
                <a:latin typeface="Times New Roman" panose="02020603050405020304" pitchFamily="18" charset="0"/>
                <a:cs typeface="Times New Roman" panose="02020603050405020304" pitchFamily="18" charset="0"/>
              </a:rPr>
              <a:t>Define the Operating System and explain its functions</a:t>
            </a:r>
          </a:p>
          <a:p>
            <a:pPr>
              <a:buFont typeface="Wingdings" panose="05000000000000000000" pitchFamily="2" charset="2"/>
              <a:buChar char="v"/>
            </a:pPr>
            <a:r>
              <a:rPr lang="en-US" dirty="0" smtClean="0">
                <a:latin typeface="Times New Roman" panose="02020603050405020304" pitchFamily="18" charset="0"/>
                <a:cs typeface="Times New Roman" panose="02020603050405020304" pitchFamily="18" charset="0"/>
              </a:rPr>
              <a:t>Compare and contrast between time sharing and batch programming</a:t>
            </a:r>
          </a:p>
          <a:p>
            <a:pPr>
              <a:buFont typeface="Wingdings" panose="05000000000000000000" pitchFamily="2" charset="2"/>
              <a:buChar char="v"/>
            </a:pPr>
            <a:r>
              <a:rPr lang="en-US" dirty="0" smtClean="0">
                <a:latin typeface="Times New Roman" panose="02020603050405020304" pitchFamily="18" charset="0"/>
                <a:cs typeface="Times New Roman" panose="02020603050405020304" pitchFamily="18" charset="0"/>
              </a:rPr>
              <a:t>Calculate the wait time for processes</a:t>
            </a:r>
          </a:p>
          <a:p>
            <a:pPr>
              <a:buFont typeface="Wingdings" panose="05000000000000000000" pitchFamily="2" charset="2"/>
              <a:buChar char="v"/>
            </a:pPr>
            <a:endParaRPr lang="en-US" dirty="0" smtClean="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8576073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 y="152400"/>
            <a:ext cx="11841480" cy="6507480"/>
          </a:xfrm>
        </p:spPr>
        <p:txBody>
          <a:bodyPr/>
          <a:lstStyle/>
          <a:p>
            <a:pPr marL="0" indent="0" algn="ctr">
              <a:buNone/>
            </a:pPr>
            <a:r>
              <a:rPr lang="en-US" b="1" dirty="0" smtClean="0">
                <a:latin typeface="Times New Roman" panose="02020603050405020304" pitchFamily="18" charset="0"/>
                <a:cs typeface="Times New Roman" panose="02020603050405020304" pitchFamily="18" charset="0"/>
              </a:rPr>
              <a:t>Operating System as a Manager</a:t>
            </a:r>
          </a:p>
          <a:p>
            <a: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computer is a set of resources for the movement, storage, and processing of data and for the control of these functions</a:t>
            </a:r>
          </a:p>
          <a:p>
            <a:pPr lvl="1">
              <a:buClr>
                <a:schemeClr val="accent4"/>
              </a:buClr>
              <a:buFont typeface="Wingdings" pitchFamily="2" charset="2"/>
              <a:buChar char="n"/>
            </a:pPr>
            <a:r>
              <a:rPr 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OS is responsible for managing these resources</a:t>
            </a:r>
          </a:p>
          <a:p>
            <a: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The OS as a control mechanism is unusual in two respects:</a:t>
            </a:r>
          </a:p>
          <a:p>
            <a:pPr lvl="1">
              <a:buClr>
                <a:schemeClr val="accent4"/>
              </a:buClr>
              <a:buFont typeface="Wingdings" pitchFamily="2" charset="2"/>
              <a:buChar char="n"/>
            </a:pPr>
            <a:r>
              <a:rPr 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OS functions in the same way as ordinary computer software – it is a program executed by the processor</a:t>
            </a:r>
          </a:p>
          <a:p>
            <a:pPr lvl="1">
              <a:buClr>
                <a:schemeClr val="accent4"/>
              </a:buClr>
              <a:buFont typeface="Wingdings" pitchFamily="2" charset="2"/>
              <a:buChar char="n"/>
            </a:pPr>
            <a:r>
              <a:rPr 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OS frequently relinquishes control and must depend on the processor to allow it to regain control</a:t>
            </a:r>
          </a:p>
          <a:p>
            <a:endParaRPr lang="en-US" sz="2400" dirty="0" smtClean="0">
              <a:latin typeface="Times New Roman" panose="02020603050405020304" pitchFamily="18" charset="0"/>
              <a:cs typeface="Times New Roman" panose="02020603050405020304" pitchFamily="18" charset="0"/>
            </a:endParaRPr>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lum/>
            <a:alphaModFix amt="77000"/>
          </a:blip>
          <a:stretch>
            <a:fillRect/>
          </a:stretch>
        </p:blipFill>
        <p:spPr>
          <a:xfrm>
            <a:off x="9555480" y="4251960"/>
            <a:ext cx="2205446" cy="1722120"/>
          </a:xfrm>
          <a:prstGeom prst="rect">
            <a:avLst/>
          </a:prstGeom>
          <a:effectLst>
            <a:softEdge rad="38100"/>
          </a:effectLst>
        </p:spPr>
      </p:pic>
    </p:spTree>
    <p:extLst>
      <p:ext uri="{BB962C8B-B14F-4D97-AF65-F5344CB8AC3E}">
        <p14:creationId xmlns:p14="http://schemas.microsoft.com/office/powerpoint/2010/main" val="31726549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f2.pdf"/>
          <p:cNvPicPr>
            <a:picLocks noGrp="1" noChangeAspect="1"/>
          </p:cNvPicPr>
          <p:nvPr>
            <p:ph idx="1"/>
          </p:nvPr>
        </p:nvPicPr>
        <mc:AlternateContent xmlns:mc="http://schemas.openxmlformats.org/markup-compatibility/2006">
          <mc:Choice xmlns="" xmlns:mv="urn:schemas-microsoft-com:mac:vml" xmlns:ma="http://schemas.microsoft.com/office/mac/drawingml/2008/main" Requires="ma">
            <p:blipFill>
              <a:blip r:embed="rId3"/>
              <a:srcRect t="15455" b="13636"/>
              <a:stretch>
                <a:fillRect/>
              </a:stretch>
            </p:blipFill>
          </mc:Choice>
          <mc:Fallback>
            <p:blipFill>
              <a:blip r:embed="rId4"/>
              <a:srcRect t="15455" b="13636"/>
              <a:stretch>
                <a:fillRect/>
              </a:stretch>
            </p:blipFill>
          </mc:Fallback>
        </mc:AlternateContent>
        <p:spPr>
          <a:xfrm>
            <a:off x="1950720" y="152400"/>
            <a:ext cx="7705935" cy="6507163"/>
          </a:xfrm>
          <a:prstGeom prst="rect">
            <a:avLst/>
          </a:prstGeom>
        </p:spPr>
      </p:pic>
    </p:spTree>
    <p:extLst>
      <p:ext uri="{BB962C8B-B14F-4D97-AF65-F5344CB8AC3E}">
        <p14:creationId xmlns:p14="http://schemas.microsoft.com/office/powerpoint/2010/main" val="38310957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 y="167640"/>
            <a:ext cx="11841480" cy="6492240"/>
          </a:xfrm>
        </p:spPr>
        <p:txBody>
          <a:bodyPr>
            <a:normAutofit/>
          </a:bodyPr>
          <a:lstStyle/>
          <a:p>
            <a:pPr marL="0" indent="0" algn="ctr">
              <a:buNone/>
            </a:pPr>
            <a:r>
              <a:rPr lang="en-US" b="1" dirty="0" smtClean="0">
                <a:latin typeface="Times New Roman" panose="02020603050405020304" pitchFamily="18" charset="0"/>
                <a:cs typeface="Times New Roman" panose="02020603050405020304" pitchFamily="18" charset="0"/>
              </a:rPr>
              <a:t>Types of OS</a:t>
            </a:r>
          </a:p>
          <a:p>
            <a:r>
              <a:rPr lang="en-US" sz="2400" b="1" dirty="0" smtClean="0">
                <a:latin typeface="Times New Roman" panose="02020603050405020304" pitchFamily="18" charset="0"/>
                <a:cs typeface="Times New Roman" panose="02020603050405020304" pitchFamily="18" charset="0"/>
              </a:rPr>
              <a:t>Interactive system</a:t>
            </a:r>
          </a:p>
          <a:p>
            <a:pPr lvl="1"/>
            <a:r>
              <a:rPr lang="en-US" dirty="0" smtClean="0">
                <a:latin typeface="Times New Roman" panose="02020603050405020304" pitchFamily="18" charset="0"/>
                <a:cs typeface="Times New Roman" panose="02020603050405020304" pitchFamily="18" charset="0"/>
              </a:rPr>
              <a:t>The user/programmer interacts directly with the computer to request the execution of a job or to perform a transaction</a:t>
            </a:r>
          </a:p>
          <a:p>
            <a:pPr lvl="1"/>
            <a:r>
              <a:rPr lang="en-US" dirty="0" smtClean="0">
                <a:latin typeface="Times New Roman" panose="02020603050405020304" pitchFamily="18" charset="0"/>
                <a:cs typeface="Times New Roman" panose="02020603050405020304" pitchFamily="18" charset="0"/>
              </a:rPr>
              <a:t>User may, depending on the nature of the application, communicate with the computer during the execution of the job</a:t>
            </a:r>
          </a:p>
          <a:p>
            <a:r>
              <a:rPr lang="en-US" sz="2400" b="1" dirty="0" smtClean="0">
                <a:latin typeface="Times New Roman" panose="02020603050405020304" pitchFamily="18" charset="0"/>
                <a:cs typeface="Times New Roman" panose="02020603050405020304" pitchFamily="18" charset="0"/>
              </a:rPr>
              <a:t>Batch system</a:t>
            </a:r>
          </a:p>
          <a:p>
            <a:pPr lvl="1"/>
            <a:r>
              <a:rPr lang="en-US" dirty="0" smtClean="0">
                <a:latin typeface="Times New Roman" panose="02020603050405020304" pitchFamily="18" charset="0"/>
                <a:cs typeface="Times New Roman" panose="02020603050405020304" pitchFamily="18" charset="0"/>
              </a:rPr>
              <a:t>Opposite of interactive</a:t>
            </a:r>
          </a:p>
          <a:p>
            <a:pPr lvl="1"/>
            <a:r>
              <a:rPr lang="en-US" dirty="0" smtClean="0">
                <a:latin typeface="Times New Roman" panose="02020603050405020304" pitchFamily="18" charset="0"/>
                <a:cs typeface="Times New Roman" panose="02020603050405020304" pitchFamily="18" charset="0"/>
              </a:rPr>
              <a:t>The user’s program is batched together with programs from other users and submitted by a computer operator</a:t>
            </a:r>
          </a:p>
          <a:p>
            <a:pPr lvl="1"/>
            <a:r>
              <a:rPr lang="en-US" dirty="0" smtClean="0">
                <a:latin typeface="Times New Roman" panose="02020603050405020304" pitchFamily="18" charset="0"/>
                <a:cs typeface="Times New Roman" panose="02020603050405020304" pitchFamily="18" charset="0"/>
              </a:rPr>
              <a:t>After the program is completed results are printed out for the user</a:t>
            </a: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19381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360" y="152400"/>
            <a:ext cx="11841480" cy="6507480"/>
          </a:xfrm>
        </p:spPr>
        <p:txBody>
          <a:bodyPr>
            <a:normAutofit/>
          </a:bodyPr>
          <a:lstStyle/>
          <a:p>
            <a:pPr marL="0" indent="0">
              <a:buNone/>
            </a:pPr>
            <a:r>
              <a:rPr lang="en-US" sz="2400" b="1" dirty="0" smtClean="0">
                <a:latin typeface="Times New Roman" panose="02020603050405020304" pitchFamily="18" charset="0"/>
                <a:cs typeface="Times New Roman" panose="02020603050405020304" pitchFamily="18" charset="0"/>
              </a:rPr>
              <a:t>Early Systems</a:t>
            </a:r>
          </a:p>
          <a:p>
            <a:r>
              <a:rPr lang="en-US" sz="2400" dirty="0" smtClean="0">
                <a:latin typeface="Times New Roman" panose="02020603050405020304" pitchFamily="18" charset="0"/>
                <a:cs typeface="Times New Roman" panose="02020603050405020304" pitchFamily="18" charset="0"/>
              </a:rPr>
              <a:t>From the late 1940s to the mid-1950s the programmer interacted directly with the computer hardware – there was no OS</a:t>
            </a:r>
          </a:p>
          <a:p>
            <a:pPr lvl="1"/>
            <a:r>
              <a:rPr lang="en-US" dirty="0" smtClean="0">
                <a:latin typeface="Times New Roman" panose="02020603050405020304" pitchFamily="18" charset="0"/>
                <a:cs typeface="Times New Roman" panose="02020603050405020304" pitchFamily="18" charset="0"/>
              </a:rPr>
              <a:t>Processors were ran from a console consisting of display lights, toggle switches, some form of input device and a printer</a:t>
            </a:r>
          </a:p>
          <a:p>
            <a:r>
              <a:rPr lang="en-US" sz="2400" b="1" dirty="0" smtClean="0">
                <a:latin typeface="Times New Roman" panose="02020603050405020304" pitchFamily="18" charset="0"/>
                <a:cs typeface="Times New Roman" panose="02020603050405020304" pitchFamily="18" charset="0"/>
              </a:rPr>
              <a:t>Problems</a:t>
            </a:r>
            <a:r>
              <a:rPr lang="en-US" sz="2400" dirty="0" smtClean="0">
                <a:latin typeface="Times New Roman" panose="02020603050405020304" pitchFamily="18" charset="0"/>
                <a:cs typeface="Times New Roman" panose="02020603050405020304" pitchFamily="18" charset="0"/>
              </a:rPr>
              <a:t>:</a:t>
            </a:r>
          </a:p>
          <a:p>
            <a:pPr lvl="1"/>
            <a:r>
              <a:rPr lang="en-US" dirty="0" smtClean="0">
                <a:latin typeface="Times New Roman" panose="02020603050405020304" pitchFamily="18" charset="0"/>
                <a:cs typeface="Times New Roman" panose="02020603050405020304" pitchFamily="18" charset="0"/>
              </a:rPr>
              <a:t>Scheduling</a:t>
            </a:r>
          </a:p>
          <a:p>
            <a:pPr lvl="2"/>
            <a:r>
              <a:rPr lang="en-US" sz="2400" dirty="0" smtClean="0">
                <a:latin typeface="Times New Roman" panose="02020603050405020304" pitchFamily="18" charset="0"/>
                <a:cs typeface="Times New Roman" panose="02020603050405020304" pitchFamily="18" charset="0"/>
              </a:rPr>
              <a:t>Sign-up sheets were used to reserve processor time</a:t>
            </a:r>
          </a:p>
          <a:p>
            <a:pPr lvl="3"/>
            <a:r>
              <a:rPr lang="en-US" sz="2400" dirty="0" smtClean="0">
                <a:latin typeface="Times New Roman" panose="02020603050405020304" pitchFamily="18" charset="0"/>
                <a:cs typeface="Times New Roman" panose="02020603050405020304" pitchFamily="18" charset="0"/>
              </a:rPr>
              <a:t>This could result in wasted computer idle time if the user finished early</a:t>
            </a:r>
          </a:p>
          <a:p>
            <a:pPr lvl="3"/>
            <a:r>
              <a:rPr lang="en-US" sz="2400" dirty="0" smtClean="0">
                <a:latin typeface="Times New Roman" panose="02020603050405020304" pitchFamily="18" charset="0"/>
                <a:cs typeface="Times New Roman" panose="02020603050405020304" pitchFamily="18" charset="0"/>
              </a:rPr>
              <a:t>If problems occurred the user could be forced to stop before resolving the problem</a:t>
            </a:r>
          </a:p>
          <a:p>
            <a:pPr lvl="1"/>
            <a:r>
              <a:rPr lang="en-US" dirty="0" smtClean="0">
                <a:latin typeface="Times New Roman" panose="02020603050405020304" pitchFamily="18" charset="0"/>
                <a:cs typeface="Times New Roman" panose="02020603050405020304" pitchFamily="18" charset="0"/>
              </a:rPr>
              <a:t>Setup time</a:t>
            </a:r>
          </a:p>
          <a:p>
            <a:pPr lvl="2"/>
            <a:r>
              <a:rPr lang="en-US" sz="2400" dirty="0" smtClean="0">
                <a:latin typeface="Times New Roman" panose="02020603050405020304" pitchFamily="18" charset="0"/>
                <a:cs typeface="Times New Roman" panose="02020603050405020304" pitchFamily="18" charset="0"/>
              </a:rPr>
              <a:t>A single program could involve</a:t>
            </a:r>
          </a:p>
          <a:p>
            <a:pPr lvl="3"/>
            <a:r>
              <a:rPr lang="en-US" sz="2400" dirty="0" smtClean="0">
                <a:latin typeface="Times New Roman" panose="02020603050405020304" pitchFamily="18" charset="0"/>
                <a:cs typeface="Times New Roman" panose="02020603050405020304" pitchFamily="18" charset="0"/>
              </a:rPr>
              <a:t>Loading the compiler plus the source program into memory</a:t>
            </a:r>
          </a:p>
          <a:p>
            <a:pPr lvl="3"/>
            <a:r>
              <a:rPr lang="en-US" sz="2400" dirty="0" smtClean="0">
                <a:latin typeface="Times New Roman" panose="02020603050405020304" pitchFamily="18" charset="0"/>
                <a:cs typeface="Times New Roman" panose="02020603050405020304" pitchFamily="18" charset="0"/>
              </a:rPr>
              <a:t>Saving the compiled program</a:t>
            </a:r>
          </a:p>
          <a:p>
            <a:pPr lvl="3"/>
            <a:r>
              <a:rPr lang="en-US" sz="2400" dirty="0" smtClean="0">
                <a:latin typeface="Times New Roman" panose="02020603050405020304" pitchFamily="18" charset="0"/>
                <a:cs typeface="Times New Roman" panose="02020603050405020304" pitchFamily="18" charset="0"/>
              </a:rPr>
              <a:t>Loading and linking together the object program and common functions</a:t>
            </a: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17091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 y="121920"/>
            <a:ext cx="11917680" cy="6629400"/>
          </a:xfrm>
        </p:spPr>
        <p:txBody>
          <a:bodyPr/>
          <a:lstStyle/>
          <a:p>
            <a:pPr marL="0" indent="0">
              <a:buNone/>
            </a:pPr>
            <a:r>
              <a:rPr lang="en-US" b="1" dirty="0" smtClean="0">
                <a:latin typeface="Times New Roman" panose="02020603050405020304" pitchFamily="18" charset="0"/>
                <a:cs typeface="Times New Roman" panose="02020603050405020304" pitchFamily="18" charset="0"/>
              </a:rPr>
              <a:t>Time Sharing Systems</a:t>
            </a:r>
          </a:p>
          <a:p>
            <a:r>
              <a:rPr lang="en-US" dirty="0" smtClean="0">
                <a:latin typeface="Times New Roman" panose="02020603050405020304" pitchFamily="18" charset="0"/>
                <a:cs typeface="Times New Roman" panose="02020603050405020304" pitchFamily="18" charset="0"/>
              </a:rPr>
              <a:t>Used when the user interacts directly with the computer</a:t>
            </a:r>
          </a:p>
          <a:p>
            <a:r>
              <a:rPr lang="en-US" dirty="0" smtClean="0">
                <a:latin typeface="Times New Roman" panose="02020603050405020304" pitchFamily="18" charset="0"/>
                <a:cs typeface="Times New Roman" panose="02020603050405020304" pitchFamily="18" charset="0"/>
              </a:rPr>
              <a:t>Processor’s time is shared among multiple users</a:t>
            </a:r>
          </a:p>
          <a:p>
            <a:r>
              <a:rPr lang="en-US" dirty="0" smtClean="0">
                <a:latin typeface="Times New Roman" panose="02020603050405020304" pitchFamily="18" charset="0"/>
                <a:cs typeface="Times New Roman" panose="02020603050405020304" pitchFamily="18" charset="0"/>
              </a:rPr>
              <a:t>Multiple users simultaneously access the system through terminals, with the OS interleaving the execution of each user program in a short burst or quantum of computation</a:t>
            </a:r>
          </a:p>
          <a:p>
            <a:r>
              <a:rPr lang="en-US" dirty="0" smtClean="0">
                <a:latin typeface="Times New Roman" panose="02020603050405020304" pitchFamily="18" charset="0"/>
                <a:cs typeface="Times New Roman" panose="02020603050405020304" pitchFamily="18" charset="0"/>
              </a:rPr>
              <a:t>Example:</a:t>
            </a:r>
          </a:p>
          <a:p>
            <a:pPr lvl="1"/>
            <a:r>
              <a:rPr lang="en-US" dirty="0" smtClean="0">
                <a:latin typeface="Times New Roman" panose="02020603050405020304" pitchFamily="18" charset="0"/>
                <a:cs typeface="Times New Roman" panose="02020603050405020304" pitchFamily="18" charset="0"/>
              </a:rPr>
              <a:t>If there are </a:t>
            </a:r>
            <a:r>
              <a:rPr lang="en-US" i="1" dirty="0" smtClean="0">
                <a:latin typeface="Times New Roman" panose="02020603050405020304" pitchFamily="18" charset="0"/>
                <a:cs typeface="Times New Roman" panose="02020603050405020304" pitchFamily="18" charset="0"/>
              </a:rPr>
              <a:t>n </a:t>
            </a:r>
            <a:r>
              <a:rPr lang="en-US" dirty="0" smtClean="0">
                <a:latin typeface="Times New Roman" panose="02020603050405020304" pitchFamily="18" charset="0"/>
                <a:cs typeface="Times New Roman" panose="02020603050405020304" pitchFamily="18" charset="0"/>
              </a:rPr>
              <a:t>users actively requesting service at one time, each user will only see on the average 1/</a:t>
            </a:r>
            <a:r>
              <a:rPr lang="en-US" i="1" dirty="0" smtClean="0">
                <a:latin typeface="Times New Roman" panose="02020603050405020304" pitchFamily="18" charset="0"/>
                <a:cs typeface="Times New Roman" panose="02020603050405020304" pitchFamily="18" charset="0"/>
              </a:rPr>
              <a:t>n </a:t>
            </a:r>
            <a:r>
              <a:rPr lang="en-US" dirty="0" smtClean="0">
                <a:latin typeface="Times New Roman" panose="02020603050405020304" pitchFamily="18" charset="0"/>
                <a:cs typeface="Times New Roman" panose="02020603050405020304" pitchFamily="18" charset="0"/>
              </a:rPr>
              <a:t>of the effective computer speed</a:t>
            </a:r>
          </a:p>
          <a:p>
            <a:pPr marL="0" indent="0">
              <a:buNone/>
            </a:pPr>
            <a:endParaRPr lang="en-US" dirty="0"/>
          </a:p>
        </p:txBody>
      </p:sp>
      <p:pic>
        <p:nvPicPr>
          <p:cNvPr id="4" name="Picture 3"/>
          <p:cNvPicPr>
            <a:picLocks noChangeAspect="1"/>
          </p:cNvPicPr>
          <p:nvPr/>
        </p:nvPicPr>
        <p:blipFill>
          <a:blip r:embed="rId3"/>
          <a:stretch>
            <a:fillRect/>
          </a:stretch>
        </p:blipFill>
        <p:spPr>
          <a:xfrm>
            <a:off x="9601200" y="121920"/>
            <a:ext cx="2023783" cy="1478280"/>
          </a:xfrm>
          <a:prstGeom prst="rect">
            <a:avLst/>
          </a:prstGeom>
        </p:spPr>
      </p:pic>
    </p:spTree>
    <p:extLst>
      <p:ext uri="{BB962C8B-B14F-4D97-AF65-F5344CB8AC3E}">
        <p14:creationId xmlns:p14="http://schemas.microsoft.com/office/powerpoint/2010/main" val="22378764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7640"/>
            <a:ext cx="11750040" cy="6583680"/>
          </a:xfrm>
        </p:spPr>
        <p:txBody>
          <a:bodyPr/>
          <a:lstStyle/>
          <a:p>
            <a:pPr marL="0" indent="0">
              <a:buNone/>
            </a:pPr>
            <a:r>
              <a:rPr lang="en-US" b="1" dirty="0" smtClean="0">
                <a:latin typeface="Times New Roman" panose="02020603050405020304" pitchFamily="18" charset="0"/>
                <a:cs typeface="Times New Roman" panose="02020603050405020304" pitchFamily="18" charset="0"/>
              </a:rPr>
              <a:t>Batch Programming Versus Time Sharing</a:t>
            </a:r>
            <a:endParaRPr lang="en-US" b="1"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3"/>
              <a:stretch>
                <a:fillRect/>
              </a:stretch>
            </p:blipFill>
          </mc:Choice>
          <mc:Fallback>
            <p:blipFill>
              <a:blip r:embed="rId4"/>
              <a:stretch>
                <a:fillRect/>
              </a:stretch>
            </p:blipFill>
          </mc:Fallback>
        </mc:AlternateContent>
        <p:spPr>
          <a:xfrm>
            <a:off x="396240" y="2453640"/>
            <a:ext cx="10043160" cy="2514600"/>
          </a:xfrm>
          <a:prstGeom prst="rect">
            <a:avLst/>
          </a:prstGeom>
        </p:spPr>
      </p:pic>
    </p:spTree>
    <p:extLst>
      <p:ext uri="{BB962C8B-B14F-4D97-AF65-F5344CB8AC3E}">
        <p14:creationId xmlns:p14="http://schemas.microsoft.com/office/powerpoint/2010/main" val="38467099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 y="213360"/>
            <a:ext cx="11856720" cy="6507480"/>
          </a:xfrm>
        </p:spPr>
        <p:txBody>
          <a:bodyPr>
            <a:normAutofit fontScale="92500" lnSpcReduction="20000"/>
          </a:bodyPr>
          <a:lstStyle/>
          <a:p>
            <a:pPr marL="0" indent="0" algn="ctr">
              <a:buNone/>
            </a:pPr>
            <a:r>
              <a:rPr lang="en-US" sz="3000" b="1" dirty="0" smtClean="0">
                <a:latin typeface="Times New Roman" panose="02020603050405020304" pitchFamily="18" charset="0"/>
                <a:cs typeface="Times New Roman" panose="02020603050405020304" pitchFamily="18" charset="0"/>
              </a:rPr>
              <a:t>Scheduling</a:t>
            </a:r>
          </a:p>
          <a:p>
            <a:pPr marL="0" indent="0">
              <a:buNone/>
            </a:pPr>
            <a:r>
              <a:rPr lang="en-US" sz="2600" dirty="0" smtClean="0">
                <a:latin typeface="Times New Roman" panose="02020603050405020304" pitchFamily="18" charset="0"/>
                <a:cs typeface="Times New Roman" panose="02020603050405020304" pitchFamily="18" charset="0"/>
              </a:rPr>
              <a:t>This is the key to multiprogramming.</a:t>
            </a:r>
          </a:p>
          <a:p>
            <a:pPr marL="0" indent="0">
              <a:buNone/>
            </a:pPr>
            <a:r>
              <a:rPr lang="en-US" sz="2600" dirty="0" smtClean="0">
                <a:latin typeface="Times New Roman" panose="02020603050405020304" pitchFamily="18" charset="0"/>
                <a:cs typeface="Times New Roman" panose="02020603050405020304" pitchFamily="18" charset="0"/>
              </a:rPr>
              <a:t>Process: This is a program in execution</a:t>
            </a:r>
          </a:p>
          <a:p>
            <a:pPr marL="0" indent="0" algn="ctr">
              <a:buNone/>
            </a:pPr>
            <a:r>
              <a:rPr lang="en-US" sz="2600" b="1" dirty="0" smtClean="0">
                <a:latin typeface="Times New Roman" panose="02020603050405020304" pitchFamily="18" charset="0"/>
                <a:cs typeface="Times New Roman" panose="02020603050405020304" pitchFamily="18" charset="0"/>
              </a:rPr>
              <a:t>Types of Scheduling</a:t>
            </a:r>
          </a:p>
          <a:p>
            <a:pPr marL="0" indent="0">
              <a:buNone/>
            </a:pPr>
            <a:r>
              <a:rPr lang="en-US" sz="2600" b="1" dirty="0" smtClean="0">
                <a:latin typeface="Times New Roman" panose="02020603050405020304" pitchFamily="18" charset="0"/>
                <a:cs typeface="Times New Roman" panose="02020603050405020304" pitchFamily="18" charset="0"/>
              </a:rPr>
              <a:t>Long Term Scheduling</a:t>
            </a:r>
            <a:r>
              <a:rPr lang="en-US" sz="2600" dirty="0" smtClean="0">
                <a:latin typeface="Times New Roman" panose="02020603050405020304" pitchFamily="18" charset="0"/>
                <a:cs typeface="Times New Roman" panose="02020603050405020304" pitchFamily="18" charset="0"/>
              </a:rPr>
              <a:t>: This determines which programs are admitted to the system for processing</a:t>
            </a:r>
          </a:p>
          <a:p>
            <a:r>
              <a:rPr lang="en-US" sz="2600" dirty="0">
                <a:latin typeface="Times New Roman" panose="02020603050405020304" pitchFamily="18" charset="0"/>
                <a:cs typeface="Times New Roman" panose="02020603050405020304" pitchFamily="18" charset="0"/>
              </a:rPr>
              <a:t>I</a:t>
            </a:r>
            <a:r>
              <a:rPr lang="en-US" sz="2600" dirty="0" smtClean="0">
                <a:latin typeface="Times New Roman" panose="02020603050405020304" pitchFamily="18" charset="0"/>
                <a:cs typeface="Times New Roman" panose="02020603050405020304" pitchFamily="18" charset="0"/>
              </a:rPr>
              <a:t>t </a:t>
            </a:r>
            <a:r>
              <a:rPr lang="en-US" sz="2600" dirty="0">
                <a:latin typeface="Times New Roman" panose="02020603050405020304" pitchFamily="18" charset="0"/>
                <a:cs typeface="Times New Roman" panose="02020603050405020304" pitchFamily="18" charset="0"/>
              </a:rPr>
              <a:t>controls the degree of multiprogramming (number of processes</a:t>
            </a:r>
            <a:br>
              <a:rPr lang="en-US" sz="2600" dirty="0">
                <a:latin typeface="Times New Roman" panose="02020603050405020304" pitchFamily="18" charset="0"/>
                <a:cs typeface="Times New Roman" panose="02020603050405020304" pitchFamily="18" charset="0"/>
              </a:rPr>
            </a:br>
            <a:r>
              <a:rPr lang="en-US" sz="2600" dirty="0">
                <a:latin typeface="Times New Roman" panose="02020603050405020304" pitchFamily="18" charset="0"/>
                <a:cs typeface="Times New Roman" panose="02020603050405020304" pitchFamily="18" charset="0"/>
              </a:rPr>
              <a:t>in memory). </a:t>
            </a:r>
            <a:endParaRPr lang="en-US" sz="2600" dirty="0" smtClean="0">
              <a:latin typeface="Times New Roman" panose="02020603050405020304" pitchFamily="18" charset="0"/>
              <a:cs typeface="Times New Roman" panose="02020603050405020304" pitchFamily="18" charset="0"/>
            </a:endParaRPr>
          </a:p>
          <a:p>
            <a:r>
              <a:rPr lang="en-US" sz="2600" dirty="0" smtClean="0">
                <a:latin typeface="Times New Roman" panose="02020603050405020304" pitchFamily="18" charset="0"/>
                <a:cs typeface="Times New Roman" panose="02020603050405020304" pitchFamily="18" charset="0"/>
              </a:rPr>
              <a:t>Once </a:t>
            </a:r>
            <a:r>
              <a:rPr lang="en-US" sz="2600" dirty="0">
                <a:latin typeface="Times New Roman" panose="02020603050405020304" pitchFamily="18" charset="0"/>
                <a:cs typeface="Times New Roman" panose="02020603050405020304" pitchFamily="18" charset="0"/>
              </a:rPr>
              <a:t>admitted, a job or user program becomes a process and is </a:t>
            </a:r>
            <a:r>
              <a:rPr lang="en-US" sz="2600" dirty="0" smtClean="0">
                <a:latin typeface="Times New Roman" panose="02020603050405020304" pitchFamily="18" charset="0"/>
                <a:cs typeface="Times New Roman" panose="02020603050405020304" pitchFamily="18" charset="0"/>
              </a:rPr>
              <a:t>added to </a:t>
            </a:r>
            <a:r>
              <a:rPr lang="en-US" sz="2600" dirty="0">
                <a:latin typeface="Times New Roman" panose="02020603050405020304" pitchFamily="18" charset="0"/>
                <a:cs typeface="Times New Roman" panose="02020603050405020304" pitchFamily="18" charset="0"/>
              </a:rPr>
              <a:t>the queue for the short-term schedule</a:t>
            </a:r>
            <a:r>
              <a:rPr lang="en-US" sz="2600" dirty="0" smtClean="0">
                <a:latin typeface="Times New Roman" panose="02020603050405020304" pitchFamily="18" charset="0"/>
                <a:cs typeface="Times New Roman" panose="02020603050405020304" pitchFamily="18" charset="0"/>
              </a:rPr>
              <a:t> </a:t>
            </a:r>
          </a:p>
          <a:p>
            <a:pPr marL="0" indent="0">
              <a:buNone/>
            </a:pPr>
            <a:r>
              <a:rPr lang="en-US" sz="2600" b="1" dirty="0" smtClean="0">
                <a:latin typeface="Times New Roman" panose="02020603050405020304" pitchFamily="18" charset="0"/>
                <a:cs typeface="Times New Roman" panose="02020603050405020304" pitchFamily="18" charset="0"/>
              </a:rPr>
              <a:t>Medium Term Scheduling</a:t>
            </a:r>
            <a:r>
              <a:rPr lang="en-US" sz="2600" dirty="0" smtClean="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The decision to add to the number of processes that </a:t>
            </a:r>
            <a:r>
              <a:rPr lang="en-US" sz="2600" dirty="0" smtClean="0">
                <a:latin typeface="Times New Roman" panose="02020603050405020304" pitchFamily="18" charset="0"/>
                <a:cs typeface="Times New Roman" panose="02020603050405020304" pitchFamily="18" charset="0"/>
              </a:rPr>
              <a:t>are partially </a:t>
            </a:r>
            <a:r>
              <a:rPr lang="en-US" sz="2600" dirty="0">
                <a:latin typeface="Times New Roman" panose="02020603050405020304" pitchFamily="18" charset="0"/>
                <a:cs typeface="Times New Roman" panose="02020603050405020304" pitchFamily="18" charset="0"/>
              </a:rPr>
              <a:t>or fully in main memory</a:t>
            </a:r>
            <a:r>
              <a:rPr lang="en-US" sz="2600" dirty="0" smtClean="0">
                <a:latin typeface="Times New Roman" panose="02020603050405020304" pitchFamily="18" charset="0"/>
                <a:cs typeface="Times New Roman" panose="02020603050405020304" pitchFamily="18" charset="0"/>
              </a:rPr>
              <a:t> </a:t>
            </a:r>
          </a:p>
          <a:p>
            <a:pPr marL="0" indent="0">
              <a:buNone/>
            </a:pPr>
            <a:r>
              <a:rPr lang="en-US" sz="2600" b="1" dirty="0">
                <a:latin typeface="Times New Roman" panose="02020603050405020304" pitchFamily="18" charset="0"/>
                <a:cs typeface="Times New Roman" panose="02020603050405020304" pitchFamily="18" charset="0"/>
              </a:rPr>
              <a:t>Short-term scheduling </a:t>
            </a:r>
            <a:r>
              <a:rPr lang="en-US" sz="2600" dirty="0">
                <a:latin typeface="Times New Roman" panose="02020603050405020304" pitchFamily="18" charset="0"/>
                <a:cs typeface="Times New Roman" panose="02020603050405020304" pitchFamily="18" charset="0"/>
              </a:rPr>
              <a:t>The decision as to which available process will be executed</a:t>
            </a:r>
            <a:br>
              <a:rPr lang="en-US" sz="2600" dirty="0">
                <a:latin typeface="Times New Roman" panose="02020603050405020304" pitchFamily="18" charset="0"/>
                <a:cs typeface="Times New Roman" panose="02020603050405020304" pitchFamily="18" charset="0"/>
              </a:rPr>
            </a:br>
            <a:r>
              <a:rPr lang="en-US" sz="2600" dirty="0">
                <a:latin typeface="Times New Roman" panose="02020603050405020304" pitchFamily="18" charset="0"/>
                <a:cs typeface="Times New Roman" panose="02020603050405020304" pitchFamily="18" charset="0"/>
              </a:rPr>
              <a:t>by the </a:t>
            </a:r>
            <a:r>
              <a:rPr lang="en-US" sz="2600" dirty="0" smtClean="0">
                <a:latin typeface="Times New Roman" panose="02020603050405020304" pitchFamily="18" charset="0"/>
                <a:cs typeface="Times New Roman" panose="02020603050405020304" pitchFamily="18" charset="0"/>
              </a:rPr>
              <a:t>processor</a:t>
            </a:r>
          </a:p>
          <a:p>
            <a:pPr marL="0" indent="0">
              <a:buNone/>
            </a:pPr>
            <a:r>
              <a:rPr lang="en-US" sz="2600" dirty="0">
                <a:latin typeface="Times New Roman" panose="02020603050405020304" pitchFamily="18" charset="0"/>
                <a:cs typeface="Times New Roman" panose="02020603050405020304" pitchFamily="18" charset="0"/>
              </a:rPr>
              <a:t/>
            </a:r>
            <a:br>
              <a:rPr lang="en-US" sz="2600" dirty="0">
                <a:latin typeface="Times New Roman" panose="02020603050405020304" pitchFamily="18" charset="0"/>
                <a:cs typeface="Times New Roman" panose="02020603050405020304" pitchFamily="18" charset="0"/>
              </a:rPr>
            </a:br>
            <a:r>
              <a:rPr lang="en-US" sz="2600" b="1" dirty="0">
                <a:latin typeface="Times New Roman" panose="02020603050405020304" pitchFamily="18" charset="0"/>
                <a:cs typeface="Times New Roman" panose="02020603050405020304" pitchFamily="18" charset="0"/>
              </a:rPr>
              <a:t>I/O scheduling </a:t>
            </a:r>
            <a:r>
              <a:rPr lang="en-US" sz="2600" dirty="0">
                <a:latin typeface="Times New Roman" panose="02020603050405020304" pitchFamily="18" charset="0"/>
                <a:cs typeface="Times New Roman" panose="02020603050405020304" pitchFamily="18" charset="0"/>
              </a:rPr>
              <a:t>The decision as to which process’s pending I/O request shall</a:t>
            </a:r>
            <a:br>
              <a:rPr lang="en-US" sz="2600" dirty="0">
                <a:latin typeface="Times New Roman" panose="02020603050405020304" pitchFamily="18" charset="0"/>
                <a:cs typeface="Times New Roman" panose="02020603050405020304" pitchFamily="18" charset="0"/>
              </a:rPr>
            </a:br>
            <a:r>
              <a:rPr lang="en-US" sz="2600" dirty="0">
                <a:latin typeface="Times New Roman" panose="02020603050405020304" pitchFamily="18" charset="0"/>
                <a:cs typeface="Times New Roman" panose="02020603050405020304" pitchFamily="18" charset="0"/>
              </a:rPr>
              <a:t>be handled by an available I/O device</a:t>
            </a:r>
            <a:r>
              <a:rPr lang="en-US" sz="2600" dirty="0" smtClean="0">
                <a:latin typeface="Times New Roman" panose="02020603050405020304" pitchFamily="18" charset="0"/>
                <a:cs typeface="Times New Roman" panose="02020603050405020304" pitchFamily="18" charset="0"/>
              </a:rPr>
              <a:t> </a:t>
            </a:r>
            <a:br>
              <a:rPr lang="en-US" sz="2600" dirty="0" smtClean="0">
                <a:latin typeface="Times New Roman" panose="02020603050405020304" pitchFamily="18" charset="0"/>
                <a:cs typeface="Times New Roman" panose="02020603050405020304" pitchFamily="18" charset="0"/>
              </a:rPr>
            </a:br>
            <a:r>
              <a:rPr lang="en-US" sz="2600" dirty="0" smtClean="0">
                <a:latin typeface="Times New Roman" panose="02020603050405020304" pitchFamily="18" charset="0"/>
                <a:cs typeface="Times New Roman" panose="02020603050405020304" pitchFamily="18" charset="0"/>
              </a:rPr>
              <a:t/>
            </a:r>
            <a:br>
              <a:rPr lang="en-US" sz="2600" dirty="0" smtClean="0">
                <a:latin typeface="Times New Roman" panose="02020603050405020304" pitchFamily="18" charset="0"/>
                <a:cs typeface="Times New Roman" panose="02020603050405020304" pitchFamily="18" charset="0"/>
              </a:rPr>
            </a:br>
            <a:r>
              <a:rPr lang="en-US" sz="2600" dirty="0" smtClean="0">
                <a:latin typeface="Times New Roman" panose="02020603050405020304" pitchFamily="18" charset="0"/>
                <a:cs typeface="Times New Roman" panose="02020603050405020304" pitchFamily="18" charset="0"/>
              </a:rPr>
              <a:t> </a:t>
            </a:r>
            <a:br>
              <a:rPr lang="en-US" sz="2600" dirty="0" smtClean="0">
                <a:latin typeface="Times New Roman" panose="02020603050405020304" pitchFamily="18" charset="0"/>
                <a:cs typeface="Times New Roman" panose="02020603050405020304" pitchFamily="18" charset="0"/>
              </a:rPr>
            </a:br>
            <a:r>
              <a:rPr lang="en-US" dirty="0" smtClean="0"/>
              <a:t> </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7010695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167640"/>
            <a:ext cx="11871960" cy="6522720"/>
          </a:xfrm>
        </p:spPr>
        <p:txBody>
          <a:bodyPr>
            <a:normAutofit/>
          </a:bodyPr>
          <a:lstStyle/>
          <a:p>
            <a:pPr marL="0" indent="0" algn="ctr">
              <a:buNone/>
            </a:pPr>
            <a:r>
              <a:rPr lang="en-US" b="1" dirty="0" smtClean="0">
                <a:latin typeface="Times New Roman" panose="02020603050405020304" pitchFamily="18" charset="0"/>
                <a:cs typeface="Times New Roman" panose="02020603050405020304" pitchFamily="18" charset="0"/>
              </a:rPr>
              <a:t>OS Scheduling Algorithms</a:t>
            </a:r>
          </a:p>
          <a:p>
            <a:pPr marL="0" indent="0" algn="just">
              <a:buNone/>
            </a:pPr>
            <a:r>
              <a:rPr lang="en-US" sz="2400" dirty="0">
                <a:latin typeface="Times New Roman" panose="02020603050405020304" pitchFamily="18" charset="0"/>
                <a:cs typeface="Times New Roman" panose="02020603050405020304" pitchFamily="18" charset="0"/>
              </a:rPr>
              <a:t>A Process Scheduler schedules different processes to be assigned to the CPU based on particular scheduling algorithms. There are six popular process scheduling algorithms which we are going to discuss in this chapter −</a:t>
            </a:r>
          </a:p>
          <a:p>
            <a:pPr algn="just"/>
            <a:r>
              <a:rPr lang="en-US" sz="2400" dirty="0">
                <a:latin typeface="Times New Roman" panose="02020603050405020304" pitchFamily="18" charset="0"/>
                <a:cs typeface="Times New Roman" panose="02020603050405020304" pitchFamily="18" charset="0"/>
              </a:rPr>
              <a:t>First-Come, First-Served (FCFS) Scheduling</a:t>
            </a:r>
          </a:p>
          <a:p>
            <a:pPr algn="just"/>
            <a:r>
              <a:rPr lang="en-US" sz="2400" dirty="0">
                <a:latin typeface="Times New Roman" panose="02020603050405020304" pitchFamily="18" charset="0"/>
                <a:cs typeface="Times New Roman" panose="02020603050405020304" pitchFamily="18" charset="0"/>
              </a:rPr>
              <a:t>Shortest-Job-Next (SJN) Scheduling</a:t>
            </a:r>
          </a:p>
          <a:p>
            <a:pPr algn="just"/>
            <a:r>
              <a:rPr lang="en-US" sz="2400" dirty="0">
                <a:latin typeface="Times New Roman" panose="02020603050405020304" pitchFamily="18" charset="0"/>
                <a:cs typeface="Times New Roman" panose="02020603050405020304" pitchFamily="18" charset="0"/>
              </a:rPr>
              <a:t>Priority Scheduling</a:t>
            </a:r>
          </a:p>
          <a:p>
            <a:pPr algn="just"/>
            <a:r>
              <a:rPr lang="en-US" sz="2400" dirty="0">
                <a:latin typeface="Times New Roman" panose="02020603050405020304" pitchFamily="18" charset="0"/>
                <a:cs typeface="Times New Roman" panose="02020603050405020304" pitchFamily="18" charset="0"/>
              </a:rPr>
              <a:t>Shortest Remaining Time</a:t>
            </a:r>
          </a:p>
          <a:p>
            <a:pPr algn="just"/>
            <a:r>
              <a:rPr lang="en-US" sz="2400" dirty="0">
                <a:latin typeface="Times New Roman" panose="02020603050405020304" pitchFamily="18" charset="0"/>
                <a:cs typeface="Times New Roman" panose="02020603050405020304" pitchFamily="18" charset="0"/>
              </a:rPr>
              <a:t>Round Robin(RR) Scheduling</a:t>
            </a:r>
          </a:p>
          <a:p>
            <a:pPr algn="just"/>
            <a:r>
              <a:rPr lang="en-US" sz="2400" dirty="0">
                <a:latin typeface="Times New Roman" panose="02020603050405020304" pitchFamily="18" charset="0"/>
                <a:cs typeface="Times New Roman" panose="02020603050405020304" pitchFamily="18" charset="0"/>
              </a:rPr>
              <a:t>Multiple-Level Queues Scheduling</a:t>
            </a:r>
          </a:p>
          <a:p>
            <a:pPr marL="0" indent="0" algn="just">
              <a:buNone/>
            </a:pPr>
            <a:r>
              <a:rPr lang="en-US" sz="2400" dirty="0">
                <a:latin typeface="Times New Roman" panose="02020603050405020304" pitchFamily="18" charset="0"/>
                <a:cs typeface="Times New Roman" panose="02020603050405020304" pitchFamily="18" charset="0"/>
              </a:rPr>
              <a:t>These algorithms are either </a:t>
            </a:r>
            <a:r>
              <a:rPr lang="en-US" sz="2400" b="1" dirty="0">
                <a:latin typeface="Times New Roman" panose="02020603050405020304" pitchFamily="18" charset="0"/>
                <a:cs typeface="Times New Roman" panose="02020603050405020304" pitchFamily="18" charset="0"/>
              </a:rPr>
              <a:t>non-preemptive or preemptive</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Non-preemptive </a:t>
            </a:r>
            <a:r>
              <a:rPr lang="en-US" sz="2400" dirty="0">
                <a:latin typeface="Times New Roman" panose="02020603050405020304" pitchFamily="18" charset="0"/>
                <a:cs typeface="Times New Roman" panose="02020603050405020304" pitchFamily="18" charset="0"/>
              </a:rPr>
              <a:t>algorithms are designed so that once a process enters the running state, it cannot be preempted until it completes its allotted time, whereas the preemptive scheduling is based on priority where a scheduler may preempt a low priority running process anytime when a high priority process enters into a ready state.</a:t>
            </a: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15264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137160"/>
            <a:ext cx="11841480" cy="6598920"/>
          </a:xfrm>
        </p:spPr>
        <p:txBody>
          <a:bodyPr/>
          <a:lstStyle/>
          <a:p>
            <a:pPr marL="0" indent="0">
              <a:buNone/>
            </a:pPr>
            <a:r>
              <a:rPr lang="en-US" sz="2400" b="1" dirty="0">
                <a:latin typeface="Times New Roman" panose="02020603050405020304" pitchFamily="18" charset="0"/>
                <a:cs typeface="Times New Roman" panose="02020603050405020304" pitchFamily="18" charset="0"/>
              </a:rPr>
              <a:t>First Come First Serve (FCFS)</a:t>
            </a:r>
          </a:p>
          <a:p>
            <a:r>
              <a:rPr lang="en-US" sz="2400" dirty="0">
                <a:latin typeface="Times New Roman" panose="02020603050405020304" pitchFamily="18" charset="0"/>
                <a:cs typeface="Times New Roman" panose="02020603050405020304" pitchFamily="18" charset="0"/>
              </a:rPr>
              <a:t>Jobs are executed on first come, first serve basis.</a:t>
            </a:r>
          </a:p>
          <a:p>
            <a:r>
              <a:rPr lang="en-US" sz="2400" dirty="0">
                <a:latin typeface="Times New Roman" panose="02020603050405020304" pitchFamily="18" charset="0"/>
                <a:cs typeface="Times New Roman" panose="02020603050405020304" pitchFamily="18" charset="0"/>
              </a:rPr>
              <a:t>It is a non-preemptive, pre-emptive scheduling algorithm.</a:t>
            </a:r>
          </a:p>
          <a:p>
            <a:r>
              <a:rPr lang="en-US" sz="2400" dirty="0">
                <a:latin typeface="Times New Roman" panose="02020603050405020304" pitchFamily="18" charset="0"/>
                <a:cs typeface="Times New Roman" panose="02020603050405020304" pitchFamily="18" charset="0"/>
              </a:rPr>
              <a:t>Easy to understand and implement.</a:t>
            </a:r>
          </a:p>
          <a:p>
            <a:r>
              <a:rPr lang="en-US" sz="2400" dirty="0">
                <a:latin typeface="Times New Roman" panose="02020603050405020304" pitchFamily="18" charset="0"/>
                <a:cs typeface="Times New Roman" panose="02020603050405020304" pitchFamily="18" charset="0"/>
              </a:rPr>
              <a:t>Its implementation is based on FIFO queue.</a:t>
            </a:r>
          </a:p>
          <a:p>
            <a:r>
              <a:rPr lang="en-US" sz="2400" dirty="0">
                <a:latin typeface="Times New Roman" panose="02020603050405020304" pitchFamily="18" charset="0"/>
                <a:cs typeface="Times New Roman" panose="02020603050405020304" pitchFamily="18" charset="0"/>
              </a:rPr>
              <a:t>Poor in performance as average wait time is high</a:t>
            </a:r>
          </a:p>
          <a:p>
            <a:pPr marL="0" indent="0">
              <a:buNone/>
            </a:pPr>
            <a:endParaRPr lang="en-US" dirty="0" smtClean="0"/>
          </a:p>
          <a:p>
            <a:pPr marL="0" indent="0">
              <a:buNone/>
            </a:pPr>
            <a:endParaRPr lang="en-US" dirty="0"/>
          </a:p>
        </p:txBody>
      </p:sp>
      <p:pic>
        <p:nvPicPr>
          <p:cNvPr id="6" name="Picture 5"/>
          <p:cNvPicPr>
            <a:picLocks noChangeAspect="1"/>
          </p:cNvPicPr>
          <p:nvPr/>
        </p:nvPicPr>
        <p:blipFill>
          <a:blip r:embed="rId2"/>
          <a:stretch>
            <a:fillRect/>
          </a:stretch>
        </p:blipFill>
        <p:spPr>
          <a:xfrm>
            <a:off x="1249680" y="3436620"/>
            <a:ext cx="7482840" cy="3131820"/>
          </a:xfrm>
          <a:prstGeom prst="rect">
            <a:avLst/>
          </a:prstGeom>
        </p:spPr>
      </p:pic>
    </p:spTree>
    <p:extLst>
      <p:ext uri="{BB962C8B-B14F-4D97-AF65-F5344CB8AC3E}">
        <p14:creationId xmlns:p14="http://schemas.microsoft.com/office/powerpoint/2010/main" val="11973187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 y="152400"/>
            <a:ext cx="11795760" cy="6583680"/>
          </a:xfrm>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Wait time of each process is as follows −</a:t>
            </a:r>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Process	Wait Time : Service Time - Arrival Time</a:t>
            </a:r>
          </a:p>
          <a:p>
            <a:pPr marL="0" indent="0">
              <a:buNone/>
            </a:pPr>
            <a:r>
              <a:rPr lang="en-US" sz="2400" dirty="0" smtClean="0">
                <a:latin typeface="Times New Roman" panose="02020603050405020304" pitchFamily="18" charset="0"/>
                <a:cs typeface="Times New Roman" panose="02020603050405020304" pitchFamily="18" charset="0"/>
              </a:rPr>
              <a:t>P0	0 - 0 = 0</a:t>
            </a:r>
          </a:p>
          <a:p>
            <a:pPr marL="0" indent="0">
              <a:buNone/>
            </a:pPr>
            <a:r>
              <a:rPr lang="en-US" sz="2400" dirty="0" smtClean="0">
                <a:latin typeface="Times New Roman" panose="02020603050405020304" pitchFamily="18" charset="0"/>
                <a:cs typeface="Times New Roman" panose="02020603050405020304" pitchFamily="18" charset="0"/>
              </a:rPr>
              <a:t>P1	5 - 1 = 4</a:t>
            </a:r>
          </a:p>
          <a:p>
            <a:pPr marL="0" indent="0">
              <a:buNone/>
            </a:pPr>
            <a:r>
              <a:rPr lang="en-US" sz="2400" dirty="0" smtClean="0">
                <a:latin typeface="Times New Roman" panose="02020603050405020304" pitchFamily="18" charset="0"/>
                <a:cs typeface="Times New Roman" panose="02020603050405020304" pitchFamily="18" charset="0"/>
              </a:rPr>
              <a:t>P2	8 - 2 = 6</a:t>
            </a:r>
          </a:p>
          <a:p>
            <a:pPr marL="0" indent="0">
              <a:buNone/>
            </a:pPr>
            <a:r>
              <a:rPr lang="en-US" sz="2400" dirty="0" smtClean="0">
                <a:latin typeface="Times New Roman" panose="02020603050405020304" pitchFamily="18" charset="0"/>
                <a:cs typeface="Times New Roman" panose="02020603050405020304" pitchFamily="18" charset="0"/>
              </a:rPr>
              <a:t>P3	16 - 3 = 13</a:t>
            </a:r>
          </a:p>
          <a:p>
            <a:pPr marL="0" indent="0">
              <a:buNone/>
            </a:pPr>
            <a:r>
              <a:rPr lang="en-US" sz="2400" dirty="0" smtClean="0">
                <a:latin typeface="Times New Roman" panose="02020603050405020304" pitchFamily="18" charset="0"/>
                <a:cs typeface="Times New Roman" panose="02020603050405020304" pitchFamily="18" charset="0"/>
              </a:rPr>
              <a:t>Average Wait Time: (0+4+6+13) / 4 = 5.75</a:t>
            </a: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68001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163" y="100012"/>
            <a:ext cx="11901487" cy="6643687"/>
          </a:xfrm>
        </p:spPr>
        <p:txBody>
          <a:bodyPr>
            <a:normAutofit/>
          </a:bodyPr>
          <a:lstStyle/>
          <a:p>
            <a:pPr marL="0" indent="0" algn="ctr">
              <a:buNone/>
            </a:pPr>
            <a:r>
              <a:rPr lang="en-US" b="1" dirty="0" smtClean="0">
                <a:latin typeface="Times New Roman" panose="02020603050405020304" pitchFamily="18" charset="0"/>
                <a:cs typeface="Times New Roman" panose="02020603050405020304" pitchFamily="18" charset="0"/>
              </a:rPr>
              <a:t>Top Level View of the Computer</a:t>
            </a:r>
          </a:p>
          <a:p>
            <a:pPr marL="0" indent="0">
              <a:lnSpc>
                <a:spcPct val="150000"/>
              </a:lnSpc>
              <a:buNone/>
            </a:pPr>
            <a:r>
              <a:rPr lang="en-US" sz="2600" dirty="0" smtClean="0">
                <a:latin typeface="Times New Roman" panose="02020603050405020304" pitchFamily="18" charset="0"/>
                <a:cs typeface="Times New Roman" panose="02020603050405020304" pitchFamily="18" charset="0"/>
              </a:rPr>
              <a:t>At </a:t>
            </a:r>
            <a:r>
              <a:rPr lang="en-US" sz="2600" dirty="0">
                <a:latin typeface="Times New Roman" panose="02020603050405020304" pitchFamily="18" charset="0"/>
                <a:cs typeface="Times New Roman" panose="02020603050405020304" pitchFamily="18" charset="0"/>
              </a:rPr>
              <a:t>a top level, a computer consists of </a:t>
            </a:r>
            <a:r>
              <a:rPr lang="en-US" sz="2600" dirty="0" smtClean="0">
                <a:latin typeface="Times New Roman" panose="02020603050405020304" pitchFamily="18" charset="0"/>
                <a:cs typeface="Times New Roman" panose="02020603050405020304" pitchFamily="18" charset="0"/>
              </a:rPr>
              <a:t>CPU, </a:t>
            </a:r>
            <a:r>
              <a:rPr lang="en-US" sz="2600" dirty="0">
                <a:latin typeface="Times New Roman" panose="02020603050405020304" pitchFamily="18" charset="0"/>
                <a:cs typeface="Times New Roman" panose="02020603050405020304" pitchFamily="18" charset="0"/>
              </a:rPr>
              <a:t>memory, and </a:t>
            </a:r>
            <a:r>
              <a:rPr lang="en-US" sz="2600" dirty="0" smtClean="0">
                <a:latin typeface="Times New Roman" panose="02020603050405020304" pitchFamily="18" charset="0"/>
                <a:cs typeface="Times New Roman" panose="02020603050405020304" pitchFamily="18" charset="0"/>
              </a:rPr>
              <a:t>I/O components</a:t>
            </a:r>
            <a:r>
              <a:rPr lang="en-US" sz="2600" dirty="0">
                <a:latin typeface="Times New Roman" panose="02020603050405020304" pitchFamily="18" charset="0"/>
                <a:cs typeface="Times New Roman" panose="02020603050405020304" pitchFamily="18" charset="0"/>
              </a:rPr>
              <a:t>, with one or more modules of each type. These components are interconnected in some fashion to achieve the basic function of the computer, which is to execute programs</a:t>
            </a:r>
            <a:r>
              <a:rPr lang="en-US" sz="2600" dirty="0" smtClean="0">
                <a:latin typeface="Times New Roman" panose="02020603050405020304" pitchFamily="18" charset="0"/>
                <a:cs typeface="Times New Roman" panose="02020603050405020304" pitchFamily="18" charset="0"/>
              </a:rPr>
              <a:t>.</a:t>
            </a:r>
          </a:p>
          <a:p>
            <a:pPr marL="0" indent="0">
              <a:lnSpc>
                <a:spcPct val="150000"/>
              </a:lnSpc>
              <a:buNone/>
            </a:pPr>
            <a:r>
              <a:rPr lang="en-US" sz="2600" dirty="0" smtClean="0">
                <a:latin typeface="Times New Roman" panose="02020603050405020304" pitchFamily="18" charset="0"/>
                <a:cs typeface="Times New Roman" panose="02020603050405020304" pitchFamily="18" charset="0"/>
              </a:rPr>
              <a:t>Thus</a:t>
            </a:r>
            <a:r>
              <a:rPr lang="en-US" sz="2600" dirty="0">
                <a:latin typeface="Times New Roman" panose="02020603050405020304" pitchFamily="18" charset="0"/>
                <a:cs typeface="Times New Roman" panose="02020603050405020304" pitchFamily="18" charset="0"/>
              </a:rPr>
              <a:t>, at a top level, we can describe a computer system by </a:t>
            </a:r>
            <a:endParaRPr lang="en-US" sz="2600" dirty="0" smtClean="0">
              <a:latin typeface="Times New Roman" panose="02020603050405020304" pitchFamily="18" charset="0"/>
              <a:cs typeface="Times New Roman" panose="02020603050405020304" pitchFamily="18" charset="0"/>
            </a:endParaRPr>
          </a:p>
          <a:p>
            <a:pPr marL="514350" indent="-514350">
              <a:lnSpc>
                <a:spcPct val="150000"/>
              </a:lnSpc>
              <a:buAutoNum type="arabicParenBoth"/>
            </a:pPr>
            <a:r>
              <a:rPr lang="en-US" sz="2600" dirty="0" smtClean="0">
                <a:latin typeface="Times New Roman" panose="02020603050405020304" pitchFamily="18" charset="0"/>
                <a:cs typeface="Times New Roman" panose="02020603050405020304" pitchFamily="18" charset="0"/>
              </a:rPr>
              <a:t>Describing the </a:t>
            </a:r>
            <a:r>
              <a:rPr lang="en-US" sz="2600" dirty="0">
                <a:latin typeface="Times New Roman" panose="02020603050405020304" pitchFamily="18" charset="0"/>
                <a:cs typeface="Times New Roman" panose="02020603050405020304" pitchFamily="18" charset="0"/>
              </a:rPr>
              <a:t>external behavior of each component—that is, the data and control signals that </a:t>
            </a:r>
            <a:r>
              <a:rPr lang="en-US" sz="2600" dirty="0" smtClean="0">
                <a:latin typeface="Times New Roman" panose="02020603050405020304" pitchFamily="18" charset="0"/>
                <a:cs typeface="Times New Roman" panose="02020603050405020304" pitchFamily="18" charset="0"/>
              </a:rPr>
              <a:t>it exchanges </a:t>
            </a:r>
            <a:r>
              <a:rPr lang="en-US" sz="2600" dirty="0">
                <a:latin typeface="Times New Roman" panose="02020603050405020304" pitchFamily="18" charset="0"/>
                <a:cs typeface="Times New Roman" panose="02020603050405020304" pitchFamily="18" charset="0"/>
              </a:rPr>
              <a:t>with other components; and </a:t>
            </a:r>
            <a:endParaRPr lang="en-US" sz="2600" dirty="0" smtClean="0">
              <a:latin typeface="Times New Roman" panose="02020603050405020304" pitchFamily="18" charset="0"/>
              <a:cs typeface="Times New Roman" panose="02020603050405020304" pitchFamily="18" charset="0"/>
            </a:endParaRPr>
          </a:p>
          <a:p>
            <a:pPr marL="514350" indent="-514350">
              <a:lnSpc>
                <a:spcPct val="150000"/>
              </a:lnSpc>
              <a:buAutoNum type="arabicParenBoth"/>
            </a:pPr>
            <a:r>
              <a:rPr lang="en-US" sz="2600" dirty="0" smtClean="0">
                <a:latin typeface="Times New Roman" panose="02020603050405020304" pitchFamily="18" charset="0"/>
                <a:cs typeface="Times New Roman" panose="02020603050405020304" pitchFamily="18" charset="0"/>
              </a:rPr>
              <a:t>describing </a:t>
            </a:r>
            <a:r>
              <a:rPr lang="en-US" sz="2600" dirty="0">
                <a:latin typeface="Times New Roman" panose="02020603050405020304" pitchFamily="18" charset="0"/>
                <a:cs typeface="Times New Roman" panose="02020603050405020304" pitchFamily="18" charset="0"/>
              </a:rPr>
              <a:t>the interconnection structure</a:t>
            </a:r>
            <a:br>
              <a:rPr lang="en-US" sz="2600" dirty="0">
                <a:latin typeface="Times New Roman" panose="02020603050405020304" pitchFamily="18" charset="0"/>
                <a:cs typeface="Times New Roman" panose="02020603050405020304" pitchFamily="18" charset="0"/>
              </a:rPr>
            </a:br>
            <a:r>
              <a:rPr lang="en-US" sz="2600" dirty="0">
                <a:latin typeface="Times New Roman" panose="02020603050405020304" pitchFamily="18" charset="0"/>
                <a:cs typeface="Times New Roman" panose="02020603050405020304" pitchFamily="18" charset="0"/>
              </a:rPr>
              <a:t>and the controls required to manage the use of the interconnection structure</a:t>
            </a:r>
            <a:r>
              <a:rPr lang="en-US" sz="2600" dirty="0" smtClean="0">
                <a:latin typeface="Times New Roman" panose="02020603050405020304" pitchFamily="18" charset="0"/>
                <a:cs typeface="Times New Roman" panose="02020603050405020304" pitchFamily="18" charset="0"/>
              </a:rPr>
              <a:t> </a:t>
            </a:r>
          </a:p>
          <a:p>
            <a:pPr marL="514350" indent="-514350">
              <a:lnSpc>
                <a:spcPct val="150000"/>
              </a:lnSpc>
              <a:buAutoNum type="arabicParenBoth"/>
            </a:pPr>
            <a:endParaRPr lang="en-US" sz="26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92458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182880"/>
            <a:ext cx="11826240" cy="6507480"/>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Shortest Job Next (SJN)</a:t>
            </a:r>
          </a:p>
          <a:p>
            <a:pPr>
              <a:lnSpc>
                <a:spcPct val="150000"/>
              </a:lnSpc>
            </a:pPr>
            <a:r>
              <a:rPr lang="en-US" sz="2400" dirty="0">
                <a:latin typeface="Times New Roman" panose="02020603050405020304" pitchFamily="18" charset="0"/>
                <a:cs typeface="Times New Roman" panose="02020603050405020304" pitchFamily="18" charset="0"/>
              </a:rPr>
              <a:t>This is also known as </a:t>
            </a:r>
            <a:r>
              <a:rPr lang="en-US" sz="2400" b="1" dirty="0">
                <a:latin typeface="Times New Roman" panose="02020603050405020304" pitchFamily="18" charset="0"/>
                <a:cs typeface="Times New Roman" panose="02020603050405020304" pitchFamily="18" charset="0"/>
              </a:rPr>
              <a:t>shortest job first</a:t>
            </a:r>
            <a:r>
              <a:rPr lang="en-US" sz="2400" dirty="0">
                <a:latin typeface="Times New Roman" panose="02020603050405020304" pitchFamily="18" charset="0"/>
                <a:cs typeface="Times New Roman" panose="02020603050405020304" pitchFamily="18" charset="0"/>
              </a:rPr>
              <a:t>, or SJF</a:t>
            </a:r>
          </a:p>
          <a:p>
            <a:pPr>
              <a:lnSpc>
                <a:spcPct val="150000"/>
              </a:lnSpc>
            </a:pPr>
            <a:r>
              <a:rPr lang="en-US" sz="2400" dirty="0">
                <a:latin typeface="Times New Roman" panose="02020603050405020304" pitchFamily="18" charset="0"/>
                <a:cs typeface="Times New Roman" panose="02020603050405020304" pitchFamily="18" charset="0"/>
              </a:rPr>
              <a:t>This is a non-preemptive, pre-emptive scheduling algorithm.</a:t>
            </a:r>
          </a:p>
          <a:p>
            <a:pPr>
              <a:lnSpc>
                <a:spcPct val="150000"/>
              </a:lnSpc>
            </a:pPr>
            <a:r>
              <a:rPr lang="en-US" sz="2400" dirty="0">
                <a:latin typeface="Times New Roman" panose="02020603050405020304" pitchFamily="18" charset="0"/>
                <a:cs typeface="Times New Roman" panose="02020603050405020304" pitchFamily="18" charset="0"/>
              </a:rPr>
              <a:t>Best approach to minimize waiting time.</a:t>
            </a:r>
          </a:p>
          <a:p>
            <a:pPr>
              <a:lnSpc>
                <a:spcPct val="150000"/>
              </a:lnSpc>
            </a:pPr>
            <a:r>
              <a:rPr lang="en-US" sz="2400" dirty="0">
                <a:latin typeface="Times New Roman" panose="02020603050405020304" pitchFamily="18" charset="0"/>
                <a:cs typeface="Times New Roman" panose="02020603050405020304" pitchFamily="18" charset="0"/>
              </a:rPr>
              <a:t>Easy to implement in Batch systems where required CPU time is known in advance.</a:t>
            </a:r>
          </a:p>
          <a:p>
            <a:pPr>
              <a:lnSpc>
                <a:spcPct val="150000"/>
              </a:lnSpc>
            </a:pPr>
            <a:r>
              <a:rPr lang="en-US" sz="2400" dirty="0">
                <a:latin typeface="Times New Roman" panose="02020603050405020304" pitchFamily="18" charset="0"/>
                <a:cs typeface="Times New Roman" panose="02020603050405020304" pitchFamily="18" charset="0"/>
              </a:rPr>
              <a:t>Impossible to implement in interactive systems where required CPU time is not known.</a:t>
            </a:r>
          </a:p>
          <a:p>
            <a:pPr>
              <a:lnSpc>
                <a:spcPct val="150000"/>
              </a:lnSpc>
            </a:pPr>
            <a:r>
              <a:rPr lang="en-US" sz="2400" dirty="0">
                <a:latin typeface="Times New Roman" panose="02020603050405020304" pitchFamily="18" charset="0"/>
                <a:cs typeface="Times New Roman" panose="02020603050405020304" pitchFamily="18" charset="0"/>
              </a:rPr>
              <a:t>The processer should know in advance how much time process will take.</a:t>
            </a:r>
          </a:p>
          <a:p>
            <a:pPr marL="0" indent="0">
              <a:lnSpc>
                <a:spcPct val="150000"/>
              </a:lnSpc>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80648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264920" y="777240"/>
            <a:ext cx="8138159" cy="4876800"/>
          </a:xfrm>
          <a:prstGeom prst="rect">
            <a:avLst/>
          </a:prstGeom>
        </p:spPr>
      </p:pic>
    </p:spTree>
    <p:extLst>
      <p:ext uri="{BB962C8B-B14F-4D97-AF65-F5344CB8AC3E}">
        <p14:creationId xmlns:p14="http://schemas.microsoft.com/office/powerpoint/2010/main" val="291246742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 y="167640"/>
            <a:ext cx="11795760" cy="6461760"/>
          </a:xfrm>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Wait time of each process is as follows −</a:t>
            </a:r>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Process	Wait Time : Service Time - Arrival Time</a:t>
            </a:r>
          </a:p>
          <a:p>
            <a:pPr marL="0" indent="0">
              <a:buNone/>
            </a:pPr>
            <a:r>
              <a:rPr lang="en-US" sz="2400" dirty="0" smtClean="0">
                <a:latin typeface="Times New Roman" panose="02020603050405020304" pitchFamily="18" charset="0"/>
                <a:cs typeface="Times New Roman" panose="02020603050405020304" pitchFamily="18" charset="0"/>
              </a:rPr>
              <a:t>P0	3 - 0 = 3</a:t>
            </a:r>
          </a:p>
          <a:p>
            <a:pPr marL="0" indent="0">
              <a:buNone/>
            </a:pPr>
            <a:r>
              <a:rPr lang="en-US" sz="2400" dirty="0" smtClean="0">
                <a:latin typeface="Times New Roman" panose="02020603050405020304" pitchFamily="18" charset="0"/>
                <a:cs typeface="Times New Roman" panose="02020603050405020304" pitchFamily="18" charset="0"/>
              </a:rPr>
              <a:t>P1	0 - 0 = 0</a:t>
            </a:r>
          </a:p>
          <a:p>
            <a:pPr marL="0" indent="0">
              <a:buNone/>
            </a:pPr>
            <a:r>
              <a:rPr lang="en-US" sz="2400" dirty="0" smtClean="0">
                <a:latin typeface="Times New Roman" panose="02020603050405020304" pitchFamily="18" charset="0"/>
                <a:cs typeface="Times New Roman" panose="02020603050405020304" pitchFamily="18" charset="0"/>
              </a:rPr>
              <a:t>P2	16 - 2 = 14</a:t>
            </a:r>
          </a:p>
          <a:p>
            <a:pPr marL="0" indent="0">
              <a:buNone/>
            </a:pPr>
            <a:r>
              <a:rPr lang="en-US" sz="2400" dirty="0" smtClean="0">
                <a:latin typeface="Times New Roman" panose="02020603050405020304" pitchFamily="18" charset="0"/>
                <a:cs typeface="Times New Roman" panose="02020603050405020304" pitchFamily="18" charset="0"/>
              </a:rPr>
              <a:t>P3	8 - 3 = 5</a:t>
            </a:r>
          </a:p>
          <a:p>
            <a:pPr marL="0" indent="0">
              <a:buNone/>
            </a:pPr>
            <a:r>
              <a:rPr lang="en-US" sz="2400" dirty="0" smtClean="0">
                <a:latin typeface="Times New Roman" panose="02020603050405020304" pitchFamily="18" charset="0"/>
                <a:cs typeface="Times New Roman" panose="02020603050405020304" pitchFamily="18" charset="0"/>
              </a:rPr>
              <a:t>Average Wait Time: (3+0+14+5) / 4 = 5.50</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410363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82880"/>
            <a:ext cx="11826240" cy="6492240"/>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Priority Based Scheduling</a:t>
            </a:r>
          </a:p>
          <a:p>
            <a:pPr>
              <a:lnSpc>
                <a:spcPct val="150000"/>
              </a:lnSpc>
            </a:pPr>
            <a:r>
              <a:rPr lang="en-US" sz="2400" dirty="0">
                <a:latin typeface="Times New Roman" panose="02020603050405020304" pitchFamily="18" charset="0"/>
                <a:cs typeface="Times New Roman" panose="02020603050405020304" pitchFamily="18" charset="0"/>
              </a:rPr>
              <a:t>Priority scheduling is a non-preemptive algorithm and one of the most common scheduling algorithms in batch systems.</a:t>
            </a:r>
          </a:p>
          <a:p>
            <a:pPr>
              <a:lnSpc>
                <a:spcPct val="150000"/>
              </a:lnSpc>
            </a:pPr>
            <a:r>
              <a:rPr lang="en-US" sz="2400" dirty="0">
                <a:latin typeface="Times New Roman" panose="02020603050405020304" pitchFamily="18" charset="0"/>
                <a:cs typeface="Times New Roman" panose="02020603050405020304" pitchFamily="18" charset="0"/>
              </a:rPr>
              <a:t>Each process is assigned a priority. Process with highest priority is to be executed first and so on.</a:t>
            </a:r>
          </a:p>
          <a:p>
            <a:pPr>
              <a:lnSpc>
                <a:spcPct val="150000"/>
              </a:lnSpc>
            </a:pPr>
            <a:r>
              <a:rPr lang="en-US" sz="2400" dirty="0">
                <a:latin typeface="Times New Roman" panose="02020603050405020304" pitchFamily="18" charset="0"/>
                <a:cs typeface="Times New Roman" panose="02020603050405020304" pitchFamily="18" charset="0"/>
              </a:rPr>
              <a:t>Processes with same priority are executed on first come first served basis.</a:t>
            </a:r>
          </a:p>
          <a:p>
            <a:pPr>
              <a:lnSpc>
                <a:spcPct val="150000"/>
              </a:lnSpc>
            </a:pPr>
            <a:r>
              <a:rPr lang="en-US" sz="2400" dirty="0">
                <a:latin typeface="Times New Roman" panose="02020603050405020304" pitchFamily="18" charset="0"/>
                <a:cs typeface="Times New Roman" panose="02020603050405020304" pitchFamily="18" charset="0"/>
              </a:rPr>
              <a:t>Priority can be decided based on memory requirements, time requirements or any other resource requirement.</a:t>
            </a:r>
          </a:p>
        </p:txBody>
      </p:sp>
    </p:spTree>
    <p:extLst>
      <p:ext uri="{BB962C8B-B14F-4D97-AF65-F5344CB8AC3E}">
        <p14:creationId xmlns:p14="http://schemas.microsoft.com/office/powerpoint/2010/main" val="406307597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524000" y="701040"/>
            <a:ext cx="8199120" cy="5013960"/>
          </a:xfrm>
          <a:prstGeom prst="rect">
            <a:avLst/>
          </a:prstGeom>
        </p:spPr>
      </p:pic>
    </p:spTree>
    <p:extLst>
      <p:ext uri="{BB962C8B-B14F-4D97-AF65-F5344CB8AC3E}">
        <p14:creationId xmlns:p14="http://schemas.microsoft.com/office/powerpoint/2010/main" val="344729866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360" y="228600"/>
            <a:ext cx="11765280" cy="6431280"/>
          </a:xfrm>
        </p:spPr>
        <p:txBody>
          <a:bodyPr/>
          <a:lstStyle/>
          <a:p>
            <a:pPr marL="0" indent="0">
              <a:buNone/>
            </a:pPr>
            <a:r>
              <a:rPr lang="en-US" dirty="0" smtClean="0">
                <a:latin typeface="Times New Roman" panose="02020603050405020304" pitchFamily="18" charset="0"/>
                <a:cs typeface="Times New Roman" panose="02020603050405020304" pitchFamily="18" charset="0"/>
              </a:rPr>
              <a:t>Wait time of each process is as follows −</a:t>
            </a: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Process	Wait Time : Service Time - Arrival Time</a:t>
            </a:r>
          </a:p>
          <a:p>
            <a:pPr marL="0" indent="0">
              <a:buNone/>
            </a:pPr>
            <a:r>
              <a:rPr lang="en-US" dirty="0" smtClean="0">
                <a:latin typeface="Times New Roman" panose="02020603050405020304" pitchFamily="18" charset="0"/>
                <a:cs typeface="Times New Roman" panose="02020603050405020304" pitchFamily="18" charset="0"/>
              </a:rPr>
              <a:t>P0	9 - 0 = 9</a:t>
            </a:r>
          </a:p>
          <a:p>
            <a:pPr marL="0" indent="0">
              <a:buNone/>
            </a:pPr>
            <a:r>
              <a:rPr lang="en-US" dirty="0" smtClean="0">
                <a:latin typeface="Times New Roman" panose="02020603050405020304" pitchFamily="18" charset="0"/>
                <a:cs typeface="Times New Roman" panose="02020603050405020304" pitchFamily="18" charset="0"/>
              </a:rPr>
              <a:t>P1	6 - 1 = 5</a:t>
            </a:r>
          </a:p>
          <a:p>
            <a:pPr marL="0" indent="0">
              <a:buNone/>
            </a:pPr>
            <a:r>
              <a:rPr lang="en-US" dirty="0" smtClean="0">
                <a:latin typeface="Times New Roman" panose="02020603050405020304" pitchFamily="18" charset="0"/>
                <a:cs typeface="Times New Roman" panose="02020603050405020304" pitchFamily="18" charset="0"/>
              </a:rPr>
              <a:t>P2	14 - 2 = 12</a:t>
            </a:r>
          </a:p>
          <a:p>
            <a:pPr marL="0" indent="0">
              <a:buNone/>
            </a:pPr>
            <a:r>
              <a:rPr lang="en-US" dirty="0" smtClean="0">
                <a:latin typeface="Times New Roman" panose="02020603050405020304" pitchFamily="18" charset="0"/>
                <a:cs typeface="Times New Roman" panose="02020603050405020304" pitchFamily="18" charset="0"/>
              </a:rPr>
              <a:t>P3	0 - 0 = 0</a:t>
            </a:r>
          </a:p>
          <a:p>
            <a:pPr marL="0" indent="0">
              <a:buNone/>
            </a:pPr>
            <a:r>
              <a:rPr lang="en-US" dirty="0" smtClean="0">
                <a:latin typeface="Times New Roman" panose="02020603050405020304" pitchFamily="18" charset="0"/>
                <a:cs typeface="Times New Roman" panose="02020603050405020304" pitchFamily="18" charset="0"/>
              </a:rPr>
              <a:t>Average Wait Time: (9+5+12+0) / 4 = 6.5</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16416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 y="182880"/>
            <a:ext cx="11932920" cy="6507480"/>
          </a:xfrm>
        </p:spPr>
        <p:txBody>
          <a:bodyPr/>
          <a:lstStyle/>
          <a:p>
            <a:pPr marL="0" indent="0">
              <a:buNone/>
            </a:pPr>
            <a:r>
              <a:rPr lang="en-US" b="1" dirty="0">
                <a:latin typeface="Times New Roman" panose="02020603050405020304" pitchFamily="18" charset="0"/>
                <a:cs typeface="Times New Roman" panose="02020603050405020304" pitchFamily="18" charset="0"/>
              </a:rPr>
              <a:t>Shortest Remaining Time</a:t>
            </a:r>
          </a:p>
          <a:p>
            <a:pPr>
              <a:lnSpc>
                <a:spcPct val="150000"/>
              </a:lnSpc>
            </a:pPr>
            <a:r>
              <a:rPr lang="en-US" dirty="0">
                <a:latin typeface="Times New Roman" panose="02020603050405020304" pitchFamily="18" charset="0"/>
                <a:cs typeface="Times New Roman" panose="02020603050405020304" pitchFamily="18" charset="0"/>
              </a:rPr>
              <a:t>Shortest remaining time (SRT) is the preemptive version of the SJN algorithm.</a:t>
            </a:r>
          </a:p>
          <a:p>
            <a:pPr>
              <a:lnSpc>
                <a:spcPct val="150000"/>
              </a:lnSpc>
            </a:pPr>
            <a:r>
              <a:rPr lang="en-US" dirty="0">
                <a:latin typeface="Times New Roman" panose="02020603050405020304" pitchFamily="18" charset="0"/>
                <a:cs typeface="Times New Roman" panose="02020603050405020304" pitchFamily="18" charset="0"/>
              </a:rPr>
              <a:t>The processor is allocated to the job closest to completion but it can be preempted by a newer ready job with shorter time to completion.</a:t>
            </a:r>
          </a:p>
          <a:p>
            <a:pPr>
              <a:lnSpc>
                <a:spcPct val="150000"/>
              </a:lnSpc>
            </a:pPr>
            <a:r>
              <a:rPr lang="en-US" dirty="0">
                <a:latin typeface="Times New Roman" panose="02020603050405020304" pitchFamily="18" charset="0"/>
                <a:cs typeface="Times New Roman" panose="02020603050405020304" pitchFamily="18" charset="0"/>
              </a:rPr>
              <a:t>Impossible to implement in interactive systems where required CPU time is not known.</a:t>
            </a:r>
          </a:p>
          <a:p>
            <a:pPr>
              <a:lnSpc>
                <a:spcPct val="150000"/>
              </a:lnSpc>
            </a:pPr>
            <a:r>
              <a:rPr lang="en-US" dirty="0">
                <a:latin typeface="Times New Roman" panose="02020603050405020304" pitchFamily="18" charset="0"/>
                <a:cs typeface="Times New Roman" panose="02020603050405020304" pitchFamily="18" charset="0"/>
              </a:rPr>
              <a:t>It is often used in batch environments where short jobs need to give preference.</a:t>
            </a:r>
          </a:p>
          <a:p>
            <a:pPr marL="0" indent="0">
              <a:lnSpc>
                <a:spcPct val="150000"/>
              </a:lnSpc>
              <a:buNone/>
            </a:pPr>
            <a:endParaRPr lang="en-US" dirty="0"/>
          </a:p>
        </p:txBody>
      </p:sp>
    </p:spTree>
    <p:extLst>
      <p:ext uri="{BB962C8B-B14F-4D97-AF65-F5344CB8AC3E}">
        <p14:creationId xmlns:p14="http://schemas.microsoft.com/office/powerpoint/2010/main" val="167848750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179320" y="1447800"/>
            <a:ext cx="7696199" cy="3703320"/>
          </a:xfrm>
          <a:prstGeom prst="rect">
            <a:avLst/>
          </a:prstGeom>
        </p:spPr>
      </p:pic>
    </p:spTree>
    <p:extLst>
      <p:ext uri="{BB962C8B-B14F-4D97-AF65-F5344CB8AC3E}">
        <p14:creationId xmlns:p14="http://schemas.microsoft.com/office/powerpoint/2010/main" val="425005278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360" y="167640"/>
            <a:ext cx="11826240" cy="6568440"/>
          </a:xfrm>
        </p:spPr>
        <p:txBody>
          <a:bodyPr/>
          <a:lstStyle/>
          <a:p>
            <a:pPr marL="0" indent="0">
              <a:buNone/>
            </a:pPr>
            <a:r>
              <a:rPr lang="en-US" dirty="0" smtClean="0">
                <a:latin typeface="Times New Roman" panose="02020603050405020304" pitchFamily="18" charset="0"/>
                <a:cs typeface="Times New Roman" panose="02020603050405020304" pitchFamily="18" charset="0"/>
              </a:rPr>
              <a:t>Wait time of each process is as follows −</a:t>
            </a: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Process	Wait Time : Service Time - Arrival Time</a:t>
            </a:r>
          </a:p>
          <a:p>
            <a:pPr marL="0" indent="0">
              <a:buNone/>
            </a:pPr>
            <a:r>
              <a:rPr lang="en-US" dirty="0" smtClean="0">
                <a:latin typeface="Times New Roman" panose="02020603050405020304" pitchFamily="18" charset="0"/>
                <a:cs typeface="Times New Roman" panose="02020603050405020304" pitchFamily="18" charset="0"/>
              </a:rPr>
              <a:t>P0	(0 - 0) + (12 - 3) = 9</a:t>
            </a:r>
          </a:p>
          <a:p>
            <a:pPr marL="0" indent="0">
              <a:buNone/>
            </a:pPr>
            <a:r>
              <a:rPr lang="en-US" dirty="0" smtClean="0">
                <a:latin typeface="Times New Roman" panose="02020603050405020304" pitchFamily="18" charset="0"/>
                <a:cs typeface="Times New Roman" panose="02020603050405020304" pitchFamily="18" charset="0"/>
              </a:rPr>
              <a:t>P1	(3 - 1) = 2</a:t>
            </a:r>
          </a:p>
          <a:p>
            <a:pPr marL="0" indent="0">
              <a:buNone/>
            </a:pPr>
            <a:r>
              <a:rPr lang="en-US" dirty="0" smtClean="0">
                <a:latin typeface="Times New Roman" panose="02020603050405020304" pitchFamily="18" charset="0"/>
                <a:cs typeface="Times New Roman" panose="02020603050405020304" pitchFamily="18" charset="0"/>
              </a:rPr>
              <a:t>P2	(6 - 2) + (14 - 9) + (20 - 17) = 12</a:t>
            </a:r>
          </a:p>
          <a:p>
            <a:pPr marL="0" indent="0">
              <a:buNone/>
            </a:pPr>
            <a:r>
              <a:rPr lang="en-US" dirty="0" smtClean="0">
                <a:latin typeface="Times New Roman" panose="02020603050405020304" pitchFamily="18" charset="0"/>
                <a:cs typeface="Times New Roman" panose="02020603050405020304" pitchFamily="18" charset="0"/>
              </a:rPr>
              <a:t>P3	(9 - 3) + (17 - 12) = 11</a:t>
            </a:r>
          </a:p>
          <a:p>
            <a:pPr marL="0" indent="0">
              <a:buNone/>
            </a:pPr>
            <a:r>
              <a:rPr lang="en-US" dirty="0" smtClean="0">
                <a:latin typeface="Times New Roman" panose="02020603050405020304" pitchFamily="18" charset="0"/>
                <a:cs typeface="Times New Roman" panose="02020603050405020304" pitchFamily="18" charset="0"/>
              </a:rPr>
              <a:t>Average Wait Time: (9+2+12+11) / 4 = 8.5</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783573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 y="182880"/>
            <a:ext cx="11841480" cy="6492240"/>
          </a:xfrm>
        </p:spPr>
        <p:txBody>
          <a:bodyPr/>
          <a:lstStyle/>
          <a:p>
            <a:pPr marL="0" indent="0">
              <a:buNone/>
            </a:pPr>
            <a:r>
              <a:rPr lang="en-US" sz="2400" b="1" dirty="0">
                <a:latin typeface="Times New Roman" panose="02020603050405020304" pitchFamily="18" charset="0"/>
                <a:cs typeface="Times New Roman" panose="02020603050405020304" pitchFamily="18" charset="0"/>
              </a:rPr>
              <a:t>Multiple-Level Queues Scheduling</a:t>
            </a:r>
          </a:p>
          <a:p>
            <a:pPr>
              <a:lnSpc>
                <a:spcPct val="150000"/>
              </a:lnSpc>
            </a:pPr>
            <a:r>
              <a:rPr lang="en-US" sz="2400" dirty="0">
                <a:latin typeface="Times New Roman" panose="02020603050405020304" pitchFamily="18" charset="0"/>
                <a:cs typeface="Times New Roman" panose="02020603050405020304" pitchFamily="18" charset="0"/>
              </a:rPr>
              <a:t>Multiple-level queues are not an independent scheduling algorithm. They make use of other existing algorithms to group and schedule jobs with common characteristics.</a:t>
            </a:r>
          </a:p>
          <a:p>
            <a:pPr>
              <a:lnSpc>
                <a:spcPct val="150000"/>
              </a:lnSpc>
            </a:pPr>
            <a:r>
              <a:rPr lang="en-US" sz="2400" dirty="0">
                <a:latin typeface="Times New Roman" panose="02020603050405020304" pitchFamily="18" charset="0"/>
                <a:cs typeface="Times New Roman" panose="02020603050405020304" pitchFamily="18" charset="0"/>
              </a:rPr>
              <a:t>Multiple queues are maintained for processes with common characteristics.</a:t>
            </a:r>
          </a:p>
          <a:p>
            <a:pPr>
              <a:lnSpc>
                <a:spcPct val="150000"/>
              </a:lnSpc>
            </a:pPr>
            <a:r>
              <a:rPr lang="en-US" sz="2400" dirty="0">
                <a:latin typeface="Times New Roman" panose="02020603050405020304" pitchFamily="18" charset="0"/>
                <a:cs typeface="Times New Roman" panose="02020603050405020304" pitchFamily="18" charset="0"/>
              </a:rPr>
              <a:t>Each queue can have its own scheduling algorithms.</a:t>
            </a:r>
          </a:p>
          <a:p>
            <a:pPr>
              <a:lnSpc>
                <a:spcPct val="150000"/>
              </a:lnSpc>
            </a:pPr>
            <a:r>
              <a:rPr lang="en-US" sz="2400" dirty="0">
                <a:latin typeface="Times New Roman" panose="02020603050405020304" pitchFamily="18" charset="0"/>
                <a:cs typeface="Times New Roman" panose="02020603050405020304" pitchFamily="18" charset="0"/>
              </a:rPr>
              <a:t>Priorities are assigned to each queue.</a:t>
            </a:r>
          </a:p>
          <a:p>
            <a:pPr>
              <a:lnSpc>
                <a:spcPct val="150000"/>
              </a:lnSpc>
            </a:pPr>
            <a:r>
              <a:rPr lang="en-US" sz="2400" dirty="0">
                <a:latin typeface="Times New Roman" panose="02020603050405020304" pitchFamily="18" charset="0"/>
                <a:cs typeface="Times New Roman" panose="02020603050405020304" pitchFamily="18" charset="0"/>
              </a:rPr>
              <a:t>For example, CPU-bound jobs can be scheduled in one queue and all I/O-bound jobs in another queue. The Process Scheduler then alternately selects jobs from each queue and assigns them to the CPU based on the algorithm assigned to the queue.</a:t>
            </a:r>
          </a:p>
          <a:p>
            <a:pPr marL="0" indent="0">
              <a:lnSpc>
                <a:spcPct val="150000"/>
              </a:lnSpc>
              <a:buNone/>
            </a:pPr>
            <a:endParaRPr lang="en-US" dirty="0"/>
          </a:p>
        </p:txBody>
      </p:sp>
    </p:spTree>
    <p:extLst>
      <p:ext uri="{BB962C8B-B14F-4D97-AF65-F5344CB8AC3E}">
        <p14:creationId xmlns:p14="http://schemas.microsoft.com/office/powerpoint/2010/main" val="15742727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121920"/>
            <a:ext cx="11887200" cy="6598920"/>
          </a:xfrm>
        </p:spPr>
        <p:txBody>
          <a:bodyPr/>
          <a:lstStyle/>
          <a:p>
            <a:pPr marL="0" indent="0" algn="ctr">
              <a:buNone/>
            </a:pPr>
            <a:r>
              <a:rPr lang="en-US" sz="2600" b="1" dirty="0" smtClean="0">
                <a:latin typeface="Times New Roman" panose="02020603050405020304" pitchFamily="18" charset="0"/>
                <a:cs typeface="Times New Roman" panose="02020603050405020304" pitchFamily="18" charset="0"/>
              </a:rPr>
              <a:t>What is a Program? </a:t>
            </a:r>
          </a:p>
          <a:p>
            <a:r>
              <a:rPr lang="en-GB" altLang="en-US" sz="2600" dirty="0" smtClean="0">
                <a:latin typeface="Times New Roman" panose="02020603050405020304" pitchFamily="18" charset="0"/>
                <a:cs typeface="Times New Roman" panose="02020603050405020304" pitchFamily="18" charset="0"/>
              </a:rPr>
              <a:t>A sequence of steps</a:t>
            </a:r>
          </a:p>
          <a:p>
            <a:r>
              <a:rPr lang="en-GB" altLang="en-US" sz="2600" dirty="0" smtClean="0">
                <a:latin typeface="Times New Roman" panose="02020603050405020304" pitchFamily="18" charset="0"/>
                <a:cs typeface="Times New Roman" panose="02020603050405020304" pitchFamily="18" charset="0"/>
              </a:rPr>
              <a:t>For each step, an arithmetic or logical operation is done</a:t>
            </a:r>
          </a:p>
          <a:p>
            <a:r>
              <a:rPr lang="en-GB" altLang="en-US" sz="2600" dirty="0" smtClean="0">
                <a:latin typeface="Times New Roman" panose="02020603050405020304" pitchFamily="18" charset="0"/>
                <a:cs typeface="Times New Roman" panose="02020603050405020304" pitchFamily="18" charset="0"/>
              </a:rPr>
              <a:t>For each operation, a different set of control signals is needed</a:t>
            </a:r>
          </a:p>
          <a:p>
            <a:r>
              <a:rPr lang="en-GB" altLang="en-US" sz="2600" dirty="0" smtClean="0">
                <a:latin typeface="Times New Roman" panose="02020603050405020304" pitchFamily="18" charset="0"/>
                <a:cs typeface="Times New Roman" panose="02020603050405020304" pitchFamily="18" charset="0"/>
              </a:rPr>
              <a:t>For each operation a unique code is provided</a:t>
            </a:r>
          </a:p>
          <a:p>
            <a:pPr marL="457200" lvl="1" indent="0">
              <a:buNone/>
            </a:pPr>
            <a:r>
              <a:rPr lang="en-GB" altLang="en-US" sz="2600" dirty="0" smtClean="0">
                <a:latin typeface="Times New Roman" panose="02020603050405020304" pitchFamily="18" charset="0"/>
                <a:cs typeface="Times New Roman" panose="02020603050405020304" pitchFamily="18" charset="0"/>
              </a:rPr>
              <a:t>e.g. ADD, MOVE</a:t>
            </a:r>
          </a:p>
          <a:p>
            <a:r>
              <a:rPr lang="en-GB" altLang="en-US" sz="2600" dirty="0" smtClean="0">
                <a:latin typeface="Times New Roman" panose="02020603050405020304" pitchFamily="18" charset="0"/>
                <a:cs typeface="Times New Roman" panose="02020603050405020304" pitchFamily="18" charset="0"/>
              </a:rPr>
              <a:t>A hardware segment accepts the code and issues the control signals</a:t>
            </a:r>
          </a:p>
          <a:p>
            <a:endParaRPr lang="en-GB" altLang="en-US" sz="2600" dirty="0" smtClean="0">
              <a:latin typeface="Times New Roman" panose="02020603050405020304" pitchFamily="18" charset="0"/>
              <a:cs typeface="Times New Roman" panose="02020603050405020304" pitchFamily="18" charset="0"/>
            </a:endParaRPr>
          </a:p>
          <a:p>
            <a:r>
              <a:rPr lang="en-GB" altLang="en-US" sz="2600" dirty="0" smtClean="0">
                <a:latin typeface="Times New Roman" panose="02020603050405020304" pitchFamily="18" charset="0"/>
                <a:cs typeface="Times New Roman" panose="02020603050405020304" pitchFamily="18" charset="0"/>
              </a:rPr>
              <a:t>We have a computer whose basic function is to execute instructions.</a:t>
            </a:r>
          </a:p>
          <a:p>
            <a:pPr marL="0" indent="0">
              <a:buNone/>
            </a:pPr>
            <a:endParaRPr lang="en-US" dirty="0"/>
          </a:p>
        </p:txBody>
      </p:sp>
    </p:spTree>
    <p:extLst>
      <p:ext uri="{BB962C8B-B14F-4D97-AF65-F5344CB8AC3E}">
        <p14:creationId xmlns:p14="http://schemas.microsoft.com/office/powerpoint/2010/main" val="223556364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7160"/>
            <a:ext cx="11887200" cy="6553200"/>
          </a:xfrm>
        </p:spPr>
        <p:txBody>
          <a:bodyPr/>
          <a:lstStyle/>
          <a:p>
            <a:pPr marL="0" indent="0" algn="ctr">
              <a:buNone/>
            </a:pPr>
            <a:r>
              <a:rPr lang="en-US" b="1" dirty="0" smtClean="0">
                <a:latin typeface="Times New Roman" panose="02020603050405020304" pitchFamily="18" charset="0"/>
                <a:cs typeface="Times New Roman" panose="02020603050405020304" pitchFamily="18" charset="0"/>
              </a:rPr>
              <a:t>Review Questions/Quiz</a:t>
            </a:r>
          </a:p>
          <a:p>
            <a:pPr marL="514350" indent="-514350">
              <a:buAutoNum type="arabicPeriod"/>
            </a:pPr>
            <a:r>
              <a:rPr lang="en-US" dirty="0" smtClean="0">
                <a:latin typeface="Times New Roman" panose="02020603050405020304" pitchFamily="18" charset="0"/>
                <a:cs typeface="Times New Roman" panose="02020603050405020304" pitchFamily="18" charset="0"/>
              </a:rPr>
              <a:t>Turn all the objectives of this lesson into questions and answer them.</a:t>
            </a:r>
          </a:p>
          <a:p>
            <a:pPr marL="514350" indent="-514350" algn="just">
              <a:buAutoNum type="arabicPeriod"/>
            </a:pPr>
            <a:r>
              <a:rPr lang="en-US" dirty="0">
                <a:latin typeface="Times New Roman" panose="02020603050405020304" pitchFamily="18" charset="0"/>
                <a:cs typeface="Times New Roman" panose="02020603050405020304" pitchFamily="18" charset="0"/>
              </a:rPr>
              <a:t>On the IAS, describe in English the process that the CPU must undertake to read </a:t>
            </a:r>
            <a:r>
              <a:rPr lang="en-US" dirty="0" smtClean="0">
                <a:latin typeface="Times New Roman" panose="02020603050405020304" pitchFamily="18" charset="0"/>
                <a:cs typeface="Times New Roman" panose="02020603050405020304" pitchFamily="18" charset="0"/>
              </a:rPr>
              <a:t>a value </a:t>
            </a:r>
            <a:r>
              <a:rPr lang="en-US" dirty="0">
                <a:latin typeface="Times New Roman" panose="02020603050405020304" pitchFamily="18" charset="0"/>
                <a:cs typeface="Times New Roman" panose="02020603050405020304" pitchFamily="18" charset="0"/>
              </a:rPr>
              <a:t>from memory and to write a value to memory in terms of what is put into </a:t>
            </a:r>
            <a:r>
              <a:rPr lang="en-US" dirty="0" smtClean="0">
                <a:latin typeface="Times New Roman" panose="02020603050405020304" pitchFamily="18" charset="0"/>
                <a:cs typeface="Times New Roman" panose="02020603050405020304" pitchFamily="18" charset="0"/>
              </a:rPr>
              <a:t>the MAR</a:t>
            </a:r>
            <a:r>
              <a:rPr lang="en-US" dirty="0">
                <a:latin typeface="Times New Roman" panose="02020603050405020304" pitchFamily="18" charset="0"/>
                <a:cs typeface="Times New Roman" panose="02020603050405020304" pitchFamily="18" charset="0"/>
              </a:rPr>
              <a:t>, MBR, address bus, data bus, and control bus. </a:t>
            </a:r>
            <a:br>
              <a:rPr lang="en-US" dirty="0">
                <a:latin typeface="Times New Roman" panose="02020603050405020304" pitchFamily="18" charset="0"/>
                <a:cs typeface="Times New Roman" panose="02020603050405020304" pitchFamily="18" charset="0"/>
              </a:rPr>
            </a:b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988851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3840" y="121920"/>
            <a:ext cx="11750040" cy="6568440"/>
          </a:xfrm>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                                        </a:t>
            </a:r>
            <a:r>
              <a:rPr lang="en-US" sz="3600" b="1" dirty="0" smtClean="0">
                <a:latin typeface="Times New Roman" panose="02020603050405020304" pitchFamily="18" charset="0"/>
                <a:cs typeface="Times New Roman" panose="02020603050405020304" pitchFamily="18" charset="0"/>
              </a:rPr>
              <a:t>THANK YOU FOR LISTENING</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27797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7640"/>
            <a:ext cx="11902440" cy="6537960"/>
          </a:xfrm>
        </p:spPr>
        <p:txBody>
          <a:bodyPr/>
          <a:lstStyle/>
          <a:p>
            <a:pPr marL="0" indent="0" algn="ctr">
              <a:buNone/>
            </a:pPr>
            <a:r>
              <a:rPr lang="en-US" b="1" dirty="0" smtClean="0">
                <a:latin typeface="Times New Roman" panose="02020603050405020304" pitchFamily="18" charset="0"/>
                <a:cs typeface="Times New Roman" panose="02020603050405020304" pitchFamily="18" charset="0"/>
              </a:rPr>
              <a:t>Components of the computer</a:t>
            </a:r>
          </a:p>
          <a:p>
            <a:r>
              <a:rPr lang="en-GB" altLang="en-US" dirty="0" smtClean="0">
                <a:latin typeface="Times New Roman" panose="02020603050405020304" pitchFamily="18" charset="0"/>
                <a:cs typeface="Times New Roman" panose="02020603050405020304" pitchFamily="18" charset="0"/>
              </a:rPr>
              <a:t>The Control Unit and the Arithmetic and Logic Unit (ALU) constitute the Central Processing Unit</a:t>
            </a:r>
          </a:p>
          <a:p>
            <a:r>
              <a:rPr lang="en-GB" altLang="en-US" dirty="0" smtClean="0">
                <a:latin typeface="Times New Roman" panose="02020603050405020304" pitchFamily="18" charset="0"/>
                <a:cs typeface="Times New Roman" panose="02020603050405020304" pitchFamily="18" charset="0"/>
              </a:rPr>
              <a:t>Data and instructions need to get into the system and generate desired results</a:t>
            </a:r>
          </a:p>
          <a:p>
            <a:pPr lvl="1"/>
            <a:r>
              <a:rPr lang="en-GB" altLang="en-US" dirty="0" smtClean="0">
                <a:latin typeface="Times New Roman" panose="02020603050405020304" pitchFamily="18" charset="0"/>
                <a:cs typeface="Times New Roman" panose="02020603050405020304" pitchFamily="18" charset="0"/>
              </a:rPr>
              <a:t>Input/output</a:t>
            </a:r>
          </a:p>
          <a:p>
            <a:r>
              <a:rPr lang="en-GB" altLang="en-US" dirty="0" smtClean="0">
                <a:latin typeface="Times New Roman" panose="02020603050405020304" pitchFamily="18" charset="0"/>
                <a:cs typeface="Times New Roman" panose="02020603050405020304" pitchFamily="18" charset="0"/>
              </a:rPr>
              <a:t>Temporary storage of code and results is needed</a:t>
            </a:r>
          </a:p>
          <a:p>
            <a:pPr lvl="1"/>
            <a:r>
              <a:rPr lang="en-GB" altLang="en-US" dirty="0" smtClean="0">
                <a:latin typeface="Times New Roman" panose="02020603050405020304" pitchFamily="18" charset="0"/>
                <a:cs typeface="Times New Roman" panose="02020603050405020304" pitchFamily="18" charset="0"/>
              </a:rPr>
              <a:t>Main memory</a:t>
            </a:r>
          </a:p>
          <a:p>
            <a:pPr marL="0" indent="0">
              <a:buNone/>
            </a:pPr>
            <a:endParaRPr lang="en-US" dirty="0"/>
          </a:p>
        </p:txBody>
      </p:sp>
    </p:spTree>
    <p:extLst>
      <p:ext uri="{BB962C8B-B14F-4D97-AF65-F5344CB8AC3E}">
        <p14:creationId xmlns:p14="http://schemas.microsoft.com/office/powerpoint/2010/main" val="1439468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 y="152400"/>
            <a:ext cx="11932920" cy="6553200"/>
          </a:xfrm>
        </p:spPr>
        <p:txBody>
          <a:bodyPr/>
          <a:lstStyle/>
          <a:p>
            <a:pPr marL="0" indent="0">
              <a:buNone/>
            </a:pPr>
            <a:r>
              <a:rPr lang="en-US" b="1" dirty="0" smtClean="0">
                <a:latin typeface="Times New Roman" panose="02020603050405020304" pitchFamily="18" charset="0"/>
                <a:cs typeface="Times New Roman" panose="02020603050405020304" pitchFamily="18" charset="0"/>
              </a:rPr>
              <a:t>Figure 1: Computer Components (Top Level View)</a:t>
            </a:r>
          </a:p>
          <a:p>
            <a:pPr marL="0" indent="0">
              <a:buNone/>
            </a:pPr>
            <a:endParaRPr lang="en-US" dirty="0"/>
          </a:p>
        </p:txBody>
      </p:sp>
      <p:pic>
        <p:nvPicPr>
          <p:cNvPr id="4" name="Picture 6"/>
          <p:cNvPicPr>
            <a:picLocks noChangeAspect="1" noChangeArrowheads="1"/>
          </p:cNvPicPr>
          <p:nvPr/>
        </p:nvPicPr>
        <p:blipFill>
          <a:blip r:embed="rId3">
            <a:extLst>
              <a:ext uri="{28A0092B-C50C-407E-A947-70E740481C1C}">
                <a14:useLocalDpi xmlns:a14="http://schemas.microsoft.com/office/drawing/2010/main" val="0"/>
              </a:ext>
            </a:extLst>
          </a:blip>
          <a:srcRect b="8975"/>
          <a:stretch>
            <a:fillRect/>
          </a:stretch>
        </p:blipFill>
        <p:spPr bwMode="auto">
          <a:xfrm>
            <a:off x="731520" y="701040"/>
            <a:ext cx="7665720" cy="594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285828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7160"/>
            <a:ext cx="11917680" cy="6598920"/>
          </a:xfrm>
        </p:spPr>
        <p:txBody>
          <a:bodyPr>
            <a:normAutofit/>
          </a:bodyPr>
          <a:lstStyle/>
          <a:p>
            <a:pPr marL="0" indent="0" algn="just">
              <a:buNone/>
            </a:pPr>
            <a:r>
              <a:rPr lang="en-US" sz="2400" dirty="0" smtClean="0">
                <a:latin typeface="Times New Roman" panose="02020603050405020304" pitchFamily="18" charset="0"/>
                <a:cs typeface="Times New Roman" panose="02020603050405020304" pitchFamily="18" charset="0"/>
              </a:rPr>
              <a:t>The figure above illustrates these top-level components and suggests the interactions among them. </a:t>
            </a:r>
          </a:p>
          <a:p>
            <a:pPr marL="0" indent="0" algn="just">
              <a:buNone/>
            </a:pPr>
            <a:r>
              <a:rPr lang="en-US" sz="2400" dirty="0" smtClean="0">
                <a:latin typeface="Times New Roman" panose="02020603050405020304" pitchFamily="18" charset="0"/>
                <a:cs typeface="Times New Roman" panose="02020603050405020304" pitchFamily="18" charset="0"/>
              </a:rPr>
              <a:t>The CPU exchanges data with memory. For this purpose, it typically makes use of two internal (to the CPU) registers: MAR and MBR</a:t>
            </a:r>
          </a:p>
          <a:p>
            <a:pPr algn="just"/>
            <a:r>
              <a:rPr lang="en-US" sz="2400" dirty="0" smtClean="0">
                <a:latin typeface="Times New Roman" panose="02020603050405020304" pitchFamily="18" charset="0"/>
                <a:cs typeface="Times New Roman" panose="02020603050405020304" pitchFamily="18" charset="0"/>
              </a:rPr>
              <a:t>MAR: This specifies the address in memory for the next read or write</a:t>
            </a:r>
          </a:p>
          <a:p>
            <a:pPr algn="just"/>
            <a:r>
              <a:rPr lang="en-US" sz="2400" dirty="0" smtClean="0">
                <a:latin typeface="Times New Roman" panose="02020603050405020304" pitchFamily="18" charset="0"/>
                <a:cs typeface="Times New Roman" panose="02020603050405020304" pitchFamily="18" charset="0"/>
              </a:rPr>
              <a:t>MBR: This contains the data to be written into memory or receives the data read from memory.</a:t>
            </a:r>
          </a:p>
          <a:p>
            <a:pPr algn="just"/>
            <a:r>
              <a:rPr lang="en-US" sz="2400" dirty="0" smtClean="0">
                <a:latin typeface="Times New Roman" panose="02020603050405020304" pitchFamily="18" charset="0"/>
                <a:cs typeface="Times New Roman" panose="02020603050405020304" pitchFamily="18" charset="0"/>
              </a:rPr>
              <a:t>I/OAR: This specifies a particular I/O device. </a:t>
            </a:r>
          </a:p>
          <a:p>
            <a:pPr algn="just"/>
            <a:r>
              <a:rPr lang="en-US" sz="2400" dirty="0" smtClean="0">
                <a:latin typeface="Times New Roman" panose="02020603050405020304" pitchFamily="18" charset="0"/>
                <a:cs typeface="Times New Roman" panose="02020603050405020304" pitchFamily="18" charset="0"/>
              </a:rPr>
              <a:t>I/OBR: This is used for the exchange of data between an I/O module and the CPU.</a:t>
            </a:r>
          </a:p>
          <a:p>
            <a:r>
              <a:rPr lang="en-US" sz="2400" dirty="0" smtClean="0">
                <a:latin typeface="Times New Roman" panose="02020603050405020304" pitchFamily="18" charset="0"/>
                <a:cs typeface="Times New Roman" panose="02020603050405020304" pitchFamily="18" charset="0"/>
              </a:rPr>
              <a:t>PC: This holds the address of the instruction to be fetched next</a:t>
            </a:r>
          </a:p>
          <a:p>
            <a:r>
              <a:rPr lang="en-US" sz="2400" dirty="0" smtClean="0">
                <a:latin typeface="Times New Roman" panose="02020603050405020304" pitchFamily="18" charset="0"/>
                <a:cs typeface="Times New Roman" panose="02020603050405020304" pitchFamily="18" charset="0"/>
              </a:rPr>
              <a:t>IR: This is used to hold a fetched instruction</a:t>
            </a:r>
          </a:p>
          <a:p>
            <a:pPr marL="0" indent="0" algn="just">
              <a:buNone/>
            </a:pPr>
            <a:r>
              <a:rPr lang="en-US" sz="2400" dirty="0" smtClean="0">
                <a:latin typeface="Times New Roman" panose="02020603050405020304" pitchFamily="18" charset="0"/>
                <a:cs typeface="Times New Roman" panose="02020603050405020304" pitchFamily="18" charset="0"/>
              </a:rPr>
              <a:t>A memory module consists of a set of locations, defined by sequentially numbered addresses. Each location contains a binary number that can be interpreted as either an instruction or data. An I/O module transfers data from external devices to CPU and memory, and vice versa. </a:t>
            </a:r>
          </a:p>
          <a:p>
            <a:pPr marL="0" indent="0" algn="just">
              <a:buNone/>
            </a:pPr>
            <a:r>
              <a:rPr lang="en-US" sz="2400" dirty="0" smtClean="0">
                <a:latin typeface="Times New Roman" panose="02020603050405020304" pitchFamily="18" charset="0"/>
                <a:cs typeface="Times New Roman" panose="02020603050405020304" pitchFamily="18" charset="0"/>
              </a:rPr>
              <a:t>It contains internal buffers for temporarily holding these data until they can be sent on.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82371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 y="137160"/>
            <a:ext cx="11948160" cy="6598920"/>
          </a:xfrm>
        </p:spPr>
        <p:txBody>
          <a:bodyPr>
            <a:normAutofit/>
          </a:bodyPr>
          <a:lstStyle/>
          <a:p>
            <a:pPr marL="0" indent="0" algn="ctr">
              <a:buNone/>
            </a:pPr>
            <a:r>
              <a:rPr lang="en-US" b="1" dirty="0" smtClean="0">
                <a:latin typeface="Times New Roman" panose="02020603050405020304" pitchFamily="18" charset="0"/>
                <a:cs typeface="Times New Roman" panose="02020603050405020304" pitchFamily="18" charset="0"/>
              </a:rPr>
              <a:t>Instruction Cycle</a:t>
            </a:r>
          </a:p>
          <a:p>
            <a:pPr marL="0" indent="0" algn="just">
              <a:buNone/>
            </a:pPr>
            <a:r>
              <a:rPr lang="en-US" sz="2400" dirty="0" smtClean="0">
                <a:latin typeface="Times New Roman" panose="02020603050405020304" pitchFamily="18" charset="0"/>
                <a:cs typeface="Times New Roman" panose="02020603050405020304" pitchFamily="18" charset="0"/>
              </a:rPr>
              <a:t>At the beginning of each instruction cycle, the processor fetches an instruction from memory. </a:t>
            </a:r>
          </a:p>
          <a:p>
            <a:pPr marL="0" indent="0" algn="just">
              <a:buNone/>
            </a:pPr>
            <a:r>
              <a:rPr lang="en-US" sz="2400" dirty="0" smtClean="0">
                <a:latin typeface="Times New Roman" panose="02020603050405020304" pitchFamily="18" charset="0"/>
                <a:cs typeface="Times New Roman" panose="02020603050405020304" pitchFamily="18" charset="0"/>
              </a:rPr>
              <a:t>In a typical processor, a register called the program counter (PC) holds the address of the instruction to be fetched next. </a:t>
            </a:r>
          </a:p>
          <a:p>
            <a:pPr marL="0" indent="0" algn="just">
              <a:buNone/>
            </a:pPr>
            <a:r>
              <a:rPr lang="en-US" sz="2400" dirty="0" smtClean="0">
                <a:latin typeface="Times New Roman" panose="02020603050405020304" pitchFamily="18" charset="0"/>
                <a:cs typeface="Times New Roman" panose="02020603050405020304" pitchFamily="18" charset="0"/>
              </a:rPr>
              <a:t>Unless told otherwise, the processor always increments the PC after each instruction fetch so that it will fetch the next instruction in sequence. F</a:t>
            </a:r>
          </a:p>
          <a:p>
            <a:pPr algn="just"/>
            <a:r>
              <a:rPr lang="en-US" sz="2400" dirty="0" smtClean="0">
                <a:latin typeface="Times New Roman" panose="02020603050405020304" pitchFamily="18" charset="0"/>
                <a:cs typeface="Times New Roman" panose="02020603050405020304" pitchFamily="18" charset="0"/>
              </a:rPr>
              <a:t>For example, consider a computer in which each instruction occupies one 16-bit word of memory. Assume that the program counter is set to location 300. The processor will next fetch the instruction at location 300. On succeeding instruction cycles, it will fetch instructions from locations 301, 302, 303, and so on. </a:t>
            </a:r>
          </a:p>
          <a:p>
            <a:pPr marL="0" indent="0" algn="just">
              <a:buNone/>
            </a:pPr>
            <a:r>
              <a:rPr lang="en-US" sz="2400" dirty="0" smtClean="0">
                <a:latin typeface="Times New Roman" panose="02020603050405020304" pitchFamily="18" charset="0"/>
                <a:cs typeface="Times New Roman" panose="02020603050405020304" pitchFamily="18" charset="0"/>
              </a:rPr>
              <a:t>This sequence may be altered. The fetched instruction is loaded into a register in the processor known as the instruction register (IR).  This is called the </a:t>
            </a:r>
            <a:r>
              <a:rPr lang="en-US" sz="2400" b="1" dirty="0" smtClean="0">
                <a:latin typeface="Times New Roman" panose="02020603050405020304" pitchFamily="18" charset="0"/>
                <a:cs typeface="Times New Roman" panose="02020603050405020304" pitchFamily="18" charset="0"/>
              </a:rPr>
              <a:t>Fetch Cycle</a:t>
            </a:r>
            <a:r>
              <a:rPr lang="en-US" sz="2400" dirty="0" smtClean="0">
                <a:latin typeface="Times New Roman" panose="02020603050405020304" pitchFamily="18" charset="0"/>
                <a:cs typeface="Times New Roman" panose="02020603050405020304" pitchFamily="18" charset="0"/>
              </a:rPr>
              <a:t>.</a:t>
            </a:r>
          </a:p>
          <a:p>
            <a:pPr marL="0" indent="0" algn="just">
              <a:buNone/>
            </a:pPr>
            <a:r>
              <a:rPr lang="en-US" sz="2400" dirty="0" smtClean="0">
                <a:latin typeface="Times New Roman" panose="02020603050405020304" pitchFamily="18" charset="0"/>
                <a:cs typeface="Times New Roman" panose="02020603050405020304" pitchFamily="18" charset="0"/>
              </a:rPr>
              <a:t>The instruction contains bits that specify the action the processor is to take. The processor interprets the instruction and performs the required action. In general, these actions fall into four categories:</a:t>
            </a:r>
          </a:p>
        </p:txBody>
      </p:sp>
    </p:spTree>
    <p:extLst>
      <p:ext uri="{BB962C8B-B14F-4D97-AF65-F5344CB8AC3E}">
        <p14:creationId xmlns:p14="http://schemas.microsoft.com/office/powerpoint/2010/main" val="26190488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59080"/>
            <a:ext cx="11887200" cy="6385560"/>
          </a:xfrm>
        </p:spPr>
        <p:txBody>
          <a:bodyPr>
            <a:normAutofit/>
          </a:bodyPr>
          <a:lstStyle/>
          <a:p>
            <a:pPr>
              <a:lnSpc>
                <a:spcPct val="150000"/>
              </a:lnSpc>
            </a:pPr>
            <a:r>
              <a:rPr lang="en-US" sz="2400" dirty="0" smtClean="0">
                <a:latin typeface="Times New Roman" panose="02020603050405020304" pitchFamily="18" charset="0"/>
                <a:cs typeface="Times New Roman" panose="02020603050405020304" pitchFamily="18" charset="0"/>
              </a:rPr>
              <a:t>Processor-memory: Data may be transferred from processor to memory or from memory to processor.</a:t>
            </a:r>
          </a:p>
          <a:p>
            <a:pPr>
              <a:lnSpc>
                <a:spcPct val="150000"/>
              </a:lnSpc>
            </a:pPr>
            <a:r>
              <a:rPr lang="en-US" sz="2400" dirty="0" smtClean="0">
                <a:latin typeface="Times New Roman" panose="02020603050405020304" pitchFamily="18" charset="0"/>
                <a:cs typeface="Times New Roman" panose="02020603050405020304" pitchFamily="18" charset="0"/>
              </a:rPr>
              <a:t>Processor-I/O: Data may be transferred to or from a peripheral device by transferring between the processor and an I/O module.</a:t>
            </a:r>
          </a:p>
          <a:p>
            <a:pPr>
              <a:lnSpc>
                <a:spcPct val="150000"/>
              </a:lnSpc>
            </a:pPr>
            <a:r>
              <a:rPr lang="en-US" sz="2400" dirty="0" smtClean="0">
                <a:latin typeface="Times New Roman" panose="02020603050405020304" pitchFamily="18" charset="0"/>
                <a:cs typeface="Times New Roman" panose="02020603050405020304" pitchFamily="18" charset="0"/>
              </a:rPr>
              <a:t>Data processing: The processor may perform some arithmetic or logic operation on data.</a:t>
            </a:r>
          </a:p>
          <a:p>
            <a:pPr>
              <a:lnSpc>
                <a:spcPct val="150000"/>
              </a:lnSpc>
            </a:pPr>
            <a:r>
              <a:rPr lang="en-US" sz="2400" dirty="0" smtClean="0">
                <a:latin typeface="Times New Roman" panose="02020603050405020304" pitchFamily="18" charset="0"/>
                <a:cs typeface="Times New Roman" panose="02020603050405020304" pitchFamily="18" charset="0"/>
              </a:rPr>
              <a:t>Control: An instruction may specify that the sequence of execution be altered.</a:t>
            </a:r>
          </a:p>
          <a:p>
            <a:pPr>
              <a:lnSpc>
                <a:spcPct val="150000"/>
              </a:lnSpc>
            </a:pPr>
            <a:r>
              <a:rPr lang="en-US" sz="2400" dirty="0" smtClean="0">
                <a:latin typeface="Times New Roman" panose="02020603050405020304" pitchFamily="18" charset="0"/>
                <a:cs typeface="Times New Roman" panose="02020603050405020304" pitchFamily="18" charset="0"/>
              </a:rPr>
              <a:t>Combination of these actions.</a:t>
            </a:r>
          </a:p>
          <a:p>
            <a:pPr marL="0" indent="0">
              <a:lnSpc>
                <a:spcPct val="150000"/>
              </a:lnSpc>
              <a:buNone/>
            </a:pPr>
            <a:r>
              <a:rPr lang="en-US" sz="2400" dirty="0" smtClean="0">
                <a:latin typeface="Times New Roman" panose="02020603050405020304" pitchFamily="18" charset="0"/>
                <a:cs typeface="Times New Roman" panose="02020603050405020304" pitchFamily="18" charset="0"/>
              </a:rPr>
              <a:t>This is known as the </a:t>
            </a:r>
            <a:r>
              <a:rPr lang="en-US" sz="2400" b="1" dirty="0" smtClean="0">
                <a:latin typeface="Times New Roman" panose="02020603050405020304" pitchFamily="18" charset="0"/>
                <a:cs typeface="Times New Roman" panose="02020603050405020304" pitchFamily="18" charset="0"/>
              </a:rPr>
              <a:t>Execute Cycle</a:t>
            </a:r>
          </a:p>
        </p:txBody>
      </p:sp>
    </p:spTree>
    <p:extLst>
      <p:ext uri="{BB962C8B-B14F-4D97-AF65-F5344CB8AC3E}">
        <p14:creationId xmlns:p14="http://schemas.microsoft.com/office/powerpoint/2010/main" val="19794925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553</TotalTime>
  <Words>5323</Words>
  <Application>Microsoft Office PowerPoint</Application>
  <PresentationFormat>Widescreen</PresentationFormat>
  <Paragraphs>498</Paragraphs>
  <Slides>41</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Funmilayo Kasali</dc:creator>
  <cp:lastModifiedBy>Funmilayo Kasali</cp:lastModifiedBy>
  <cp:revision>34</cp:revision>
  <dcterms:created xsi:type="dcterms:W3CDTF">2018-10-08T09:37:44Z</dcterms:created>
  <dcterms:modified xsi:type="dcterms:W3CDTF">2018-11-12T11:09:33Z</dcterms:modified>
</cp:coreProperties>
</file>