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6" r:id="rId2"/>
    <p:sldId id="378" r:id="rId3"/>
    <p:sldId id="257" r:id="rId4"/>
    <p:sldId id="259" r:id="rId5"/>
    <p:sldId id="260" r:id="rId6"/>
    <p:sldId id="261" r:id="rId7"/>
    <p:sldId id="262" r:id="rId8"/>
    <p:sldId id="263" r:id="rId9"/>
    <p:sldId id="264" r:id="rId10"/>
    <p:sldId id="266" r:id="rId11"/>
    <p:sldId id="267" r:id="rId12"/>
    <p:sldId id="380" r:id="rId13"/>
    <p:sldId id="268" r:id="rId14"/>
    <p:sldId id="379" r:id="rId15"/>
    <p:sldId id="269" r:id="rId16"/>
    <p:sldId id="381" r:id="rId17"/>
    <p:sldId id="270" r:id="rId18"/>
    <p:sldId id="271" r:id="rId19"/>
    <p:sldId id="272" r:id="rId20"/>
    <p:sldId id="274" r:id="rId21"/>
    <p:sldId id="275" r:id="rId22"/>
    <p:sldId id="273" r:id="rId23"/>
    <p:sldId id="276" r:id="rId24"/>
    <p:sldId id="382" r:id="rId25"/>
    <p:sldId id="383" r:id="rId26"/>
    <p:sldId id="384" r:id="rId27"/>
    <p:sldId id="385" r:id="rId28"/>
    <p:sldId id="386" r:id="rId29"/>
    <p:sldId id="280" r:id="rId30"/>
    <p:sldId id="281" r:id="rId31"/>
    <p:sldId id="282" r:id="rId32"/>
    <p:sldId id="283" r:id="rId33"/>
    <p:sldId id="284" r:id="rId34"/>
    <p:sldId id="285" r:id="rId35"/>
    <p:sldId id="286" r:id="rId36"/>
    <p:sldId id="287" r:id="rId37"/>
    <p:sldId id="288" r:id="rId38"/>
    <p:sldId id="289" r:id="rId39"/>
    <p:sldId id="290" r:id="rId40"/>
    <p:sldId id="292" r:id="rId41"/>
    <p:sldId id="293" r:id="rId42"/>
    <p:sldId id="294" r:id="rId43"/>
    <p:sldId id="295" r:id="rId44"/>
    <p:sldId id="296" r:id="rId45"/>
    <p:sldId id="297" r:id="rId46"/>
    <p:sldId id="298" r:id="rId47"/>
    <p:sldId id="299" r:id="rId48"/>
    <p:sldId id="300"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77"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61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9F8AD-D150-4AE6-9096-1929B6316E3E}" type="datetimeFigureOut">
              <a:rPr lang="en-US" smtClean="0"/>
              <a:t>5/27/2021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91B99-84A1-4EB8-BA84-9C10220E3101}" type="slidenum">
              <a:rPr lang="en-US" smtClean="0"/>
              <a:t>‹#›</a:t>
            </a:fld>
            <a:endParaRPr lang="en-US"/>
          </a:p>
        </p:txBody>
      </p:sp>
    </p:spTree>
    <p:extLst>
      <p:ext uri="{BB962C8B-B14F-4D97-AF65-F5344CB8AC3E}">
        <p14:creationId xmlns:p14="http://schemas.microsoft.com/office/powerpoint/2010/main" val="2115737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953D3E-3898-4551-A8FA-069B8149C2B7}"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849CC-0E93-4230-BDA4-7D5A101126C5}" type="slidenum">
              <a:rPr lang="en-US" smtClean="0"/>
              <a:t>‹#›</a:t>
            </a:fld>
            <a:endParaRPr lang="en-US"/>
          </a:p>
        </p:txBody>
      </p:sp>
    </p:spTree>
    <p:extLst>
      <p:ext uri="{BB962C8B-B14F-4D97-AF65-F5344CB8AC3E}">
        <p14:creationId xmlns:p14="http://schemas.microsoft.com/office/powerpoint/2010/main" val="75774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53D3E-3898-4551-A8FA-069B8149C2B7}"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849CC-0E93-4230-BDA4-7D5A101126C5}" type="slidenum">
              <a:rPr lang="en-US" smtClean="0"/>
              <a:t>‹#›</a:t>
            </a:fld>
            <a:endParaRPr lang="en-US"/>
          </a:p>
        </p:txBody>
      </p:sp>
    </p:spTree>
    <p:extLst>
      <p:ext uri="{BB962C8B-B14F-4D97-AF65-F5344CB8AC3E}">
        <p14:creationId xmlns:p14="http://schemas.microsoft.com/office/powerpoint/2010/main" val="393409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53D3E-3898-4551-A8FA-069B8149C2B7}"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849CC-0E93-4230-BDA4-7D5A101126C5}" type="slidenum">
              <a:rPr lang="en-US" smtClean="0"/>
              <a:t>‹#›</a:t>
            </a:fld>
            <a:endParaRPr lang="en-US"/>
          </a:p>
        </p:txBody>
      </p:sp>
    </p:spTree>
    <p:extLst>
      <p:ext uri="{BB962C8B-B14F-4D97-AF65-F5344CB8AC3E}">
        <p14:creationId xmlns:p14="http://schemas.microsoft.com/office/powerpoint/2010/main" val="120498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53D3E-3898-4551-A8FA-069B8149C2B7}"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849CC-0E93-4230-BDA4-7D5A101126C5}" type="slidenum">
              <a:rPr lang="en-US" smtClean="0"/>
              <a:t>‹#›</a:t>
            </a:fld>
            <a:endParaRPr lang="en-US"/>
          </a:p>
        </p:txBody>
      </p:sp>
    </p:spTree>
    <p:extLst>
      <p:ext uri="{BB962C8B-B14F-4D97-AF65-F5344CB8AC3E}">
        <p14:creationId xmlns:p14="http://schemas.microsoft.com/office/powerpoint/2010/main" val="423262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53D3E-3898-4551-A8FA-069B8149C2B7}"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849CC-0E93-4230-BDA4-7D5A101126C5}" type="slidenum">
              <a:rPr lang="en-US" smtClean="0"/>
              <a:t>‹#›</a:t>
            </a:fld>
            <a:endParaRPr lang="en-US"/>
          </a:p>
        </p:txBody>
      </p:sp>
    </p:spTree>
    <p:extLst>
      <p:ext uri="{BB962C8B-B14F-4D97-AF65-F5344CB8AC3E}">
        <p14:creationId xmlns:p14="http://schemas.microsoft.com/office/powerpoint/2010/main" val="356783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53D3E-3898-4551-A8FA-069B8149C2B7}"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849CC-0E93-4230-BDA4-7D5A101126C5}" type="slidenum">
              <a:rPr lang="en-US" smtClean="0"/>
              <a:t>‹#›</a:t>
            </a:fld>
            <a:endParaRPr lang="en-US"/>
          </a:p>
        </p:txBody>
      </p:sp>
    </p:spTree>
    <p:extLst>
      <p:ext uri="{BB962C8B-B14F-4D97-AF65-F5344CB8AC3E}">
        <p14:creationId xmlns:p14="http://schemas.microsoft.com/office/powerpoint/2010/main" val="319821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53D3E-3898-4551-A8FA-069B8149C2B7}"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849CC-0E93-4230-BDA4-7D5A101126C5}" type="slidenum">
              <a:rPr lang="en-US" smtClean="0"/>
              <a:t>‹#›</a:t>
            </a:fld>
            <a:endParaRPr lang="en-US"/>
          </a:p>
        </p:txBody>
      </p:sp>
    </p:spTree>
    <p:extLst>
      <p:ext uri="{BB962C8B-B14F-4D97-AF65-F5344CB8AC3E}">
        <p14:creationId xmlns:p14="http://schemas.microsoft.com/office/powerpoint/2010/main" val="376752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953D3E-3898-4551-A8FA-069B8149C2B7}"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849CC-0E93-4230-BDA4-7D5A101126C5}" type="slidenum">
              <a:rPr lang="en-US" smtClean="0"/>
              <a:t>‹#›</a:t>
            </a:fld>
            <a:endParaRPr lang="en-US"/>
          </a:p>
        </p:txBody>
      </p:sp>
    </p:spTree>
    <p:extLst>
      <p:ext uri="{BB962C8B-B14F-4D97-AF65-F5344CB8AC3E}">
        <p14:creationId xmlns:p14="http://schemas.microsoft.com/office/powerpoint/2010/main" val="13727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53D3E-3898-4551-A8FA-069B8149C2B7}"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849CC-0E93-4230-BDA4-7D5A101126C5}" type="slidenum">
              <a:rPr lang="en-US" smtClean="0"/>
              <a:t>‹#›</a:t>
            </a:fld>
            <a:endParaRPr lang="en-US"/>
          </a:p>
        </p:txBody>
      </p:sp>
    </p:spTree>
    <p:extLst>
      <p:ext uri="{BB962C8B-B14F-4D97-AF65-F5344CB8AC3E}">
        <p14:creationId xmlns:p14="http://schemas.microsoft.com/office/powerpoint/2010/main" val="129690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53D3E-3898-4551-A8FA-069B8149C2B7}"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849CC-0E93-4230-BDA4-7D5A101126C5}" type="slidenum">
              <a:rPr lang="en-US" smtClean="0"/>
              <a:t>‹#›</a:t>
            </a:fld>
            <a:endParaRPr lang="en-US"/>
          </a:p>
        </p:txBody>
      </p:sp>
    </p:spTree>
    <p:extLst>
      <p:ext uri="{BB962C8B-B14F-4D97-AF65-F5344CB8AC3E}">
        <p14:creationId xmlns:p14="http://schemas.microsoft.com/office/powerpoint/2010/main" val="97468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53D3E-3898-4551-A8FA-069B8149C2B7}"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849CC-0E93-4230-BDA4-7D5A101126C5}" type="slidenum">
              <a:rPr lang="en-US" smtClean="0"/>
              <a:t>‹#›</a:t>
            </a:fld>
            <a:endParaRPr lang="en-US"/>
          </a:p>
        </p:txBody>
      </p:sp>
    </p:spTree>
    <p:extLst>
      <p:ext uri="{BB962C8B-B14F-4D97-AF65-F5344CB8AC3E}">
        <p14:creationId xmlns:p14="http://schemas.microsoft.com/office/powerpoint/2010/main" val="392575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53D3E-3898-4551-A8FA-069B8149C2B7}" type="datetimeFigureOut">
              <a:rPr lang="en-US" smtClean="0"/>
              <a:t>5/27/2021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849CC-0E93-4230-BDA4-7D5A101126C5}" type="slidenum">
              <a:rPr lang="en-US" smtClean="0"/>
              <a:t>‹#›</a:t>
            </a:fld>
            <a:endParaRPr lang="en-US"/>
          </a:p>
        </p:txBody>
      </p:sp>
    </p:spTree>
    <p:extLst>
      <p:ext uri="{BB962C8B-B14F-4D97-AF65-F5344CB8AC3E}">
        <p14:creationId xmlns:p14="http://schemas.microsoft.com/office/powerpoint/2010/main" val="222927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INTRODUCTORY ECOLOGY</a:t>
            </a:r>
            <a:br>
              <a:rPr lang="en-US" b="1" dirty="0"/>
            </a:br>
            <a:r>
              <a:rPr lang="en-US" dirty="0"/>
              <a:t>BIO 202</a:t>
            </a:r>
          </a:p>
        </p:txBody>
      </p:sp>
      <p:sp>
        <p:nvSpPr>
          <p:cNvPr id="3" name="Subtitle 2"/>
          <p:cNvSpPr>
            <a:spLocks noGrp="1"/>
          </p:cNvSpPr>
          <p:nvPr>
            <p:ph type="subTitle" idx="1"/>
          </p:nvPr>
        </p:nvSpPr>
        <p:spPr/>
        <p:txBody>
          <a:bodyPr/>
          <a:lstStyle/>
          <a:p>
            <a:r>
              <a:rPr lang="en-US" sz="4000" dirty="0"/>
              <a:t>BY DR. FRANCIS H. IBADIN</a:t>
            </a:r>
          </a:p>
        </p:txBody>
      </p:sp>
    </p:spTree>
    <p:extLst>
      <p:ext uri="{BB962C8B-B14F-4D97-AF65-F5344CB8AC3E}">
        <p14:creationId xmlns:p14="http://schemas.microsoft.com/office/powerpoint/2010/main" val="10944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63417"/>
          </a:xfrm>
          <a:prstGeom prst="rect">
            <a:avLst/>
          </a:prstGeom>
        </p:spPr>
        <p:txBody>
          <a:bodyPr wrap="square">
            <a:spAutoFit/>
          </a:bodyPr>
          <a:lstStyle/>
          <a:p>
            <a:pPr algn="just"/>
            <a:r>
              <a:rPr lang="en-US" sz="4000" dirty="0"/>
              <a:t>4</a:t>
            </a:r>
            <a:r>
              <a:rPr lang="en-US" sz="4000" b="1" dirty="0"/>
              <a:t> Sex ratio</a:t>
            </a:r>
            <a:r>
              <a:rPr lang="en-US" sz="4000" dirty="0"/>
              <a:t> – proportion of females and males</a:t>
            </a:r>
          </a:p>
          <a:p>
            <a:pPr algn="just"/>
            <a:r>
              <a:rPr lang="en-US" sz="4000" dirty="0"/>
              <a:t>5</a:t>
            </a:r>
            <a:r>
              <a:rPr lang="en-US" sz="4000" b="1" dirty="0"/>
              <a:t> Age structure</a:t>
            </a:r>
            <a:r>
              <a:rPr lang="en-US" sz="4000" dirty="0"/>
              <a:t> – The age groups in a population: Pre-</a:t>
            </a:r>
            <a:r>
              <a:rPr lang="en-US" sz="4000" dirty="0" err="1"/>
              <a:t>reproductives</a:t>
            </a:r>
            <a:r>
              <a:rPr lang="en-US" sz="4000" dirty="0"/>
              <a:t>; Reproductives; Post reproductive.</a:t>
            </a:r>
          </a:p>
          <a:p>
            <a:pPr algn="just"/>
            <a:endParaRPr lang="en-US" sz="4000" dirty="0"/>
          </a:p>
          <a:p>
            <a:pPr algn="just"/>
            <a:r>
              <a:rPr lang="en-US" sz="4000" dirty="0">
                <a:latin typeface="Calibri" panose="020F0502020204030204" pitchFamily="34" charset="0"/>
                <a:ea typeface="Calibri" panose="020F0502020204030204" pitchFamily="34" charset="0"/>
                <a:cs typeface="Times New Roman" panose="02020603050405020304" pitchFamily="18" charset="0"/>
              </a:rPr>
              <a:t>In many populations, individuals younger than reproductive age (pre-reproduction), of reproductive age or past reproductive age (post-reproductive) can be distinguished. </a:t>
            </a:r>
          </a:p>
          <a:p>
            <a:pPr algn="just"/>
            <a:endParaRPr lang="en-US" sz="4000" dirty="0"/>
          </a:p>
          <a:p>
            <a:pPr algn="just"/>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222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221"/>
            <a:ext cx="12296274" cy="4401205"/>
          </a:xfrm>
          <a:prstGeom prst="rect">
            <a:avLst/>
          </a:prstGeom>
        </p:spPr>
        <p:txBody>
          <a:bodyPr wrap="square">
            <a:spAutoFit/>
          </a:bodyPr>
          <a:lstStyle/>
          <a:p>
            <a:r>
              <a:rPr lang="en-US" sz="4000" dirty="0"/>
              <a:t>Based on the proportion of the three age groups, a population can be described as</a:t>
            </a:r>
          </a:p>
          <a:p>
            <a:pPr lvl="0"/>
            <a:r>
              <a:rPr lang="en-US" sz="4000" dirty="0"/>
              <a:t>Expanding – Reproductive &gt; post-reproductive</a:t>
            </a:r>
          </a:p>
          <a:p>
            <a:pPr lvl="0"/>
            <a:r>
              <a:rPr lang="en-US" sz="4000" dirty="0"/>
              <a:t>Stable – Reproductive = post reproductive</a:t>
            </a:r>
          </a:p>
          <a:p>
            <a:pPr lvl="0"/>
            <a:r>
              <a:rPr lang="en-US" sz="4000" dirty="0"/>
              <a:t>Diminishing – Post and pre-reproductive &gt; the reproductive</a:t>
            </a:r>
          </a:p>
          <a:p>
            <a:pPr algn="just"/>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935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9"/>
            <a:ext cx="12192000" cy="4401205"/>
          </a:xfrm>
          <a:prstGeom prst="rect">
            <a:avLst/>
          </a:prstGeom>
        </p:spPr>
        <p:txBody>
          <a:bodyPr wrap="square">
            <a:spAutoFit/>
          </a:bodyPr>
          <a:lstStyle/>
          <a:p>
            <a:pPr lvl="0" algn="just"/>
            <a:r>
              <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stable population will show a gradual decline in percent of individuals in classes of increasing age. If most of its members in the post-reproductive age classes, the population is likely to decline. </a:t>
            </a:r>
          </a:p>
          <a:p>
            <a:pPr lvl="0" algn="just"/>
            <a:r>
              <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rPr>
              <a:t>If unusually large percentages of individuals are in the pre-reproductive age classes, the population will grow fast as these members reach reproductive age.</a:t>
            </a:r>
            <a:endParaRPr lang="en-US" sz="4000" dirty="0">
              <a:solidFill>
                <a:prstClr val="black"/>
              </a:solidFill>
            </a:endParaRPr>
          </a:p>
        </p:txBody>
      </p:sp>
    </p:spTree>
    <p:extLst>
      <p:ext uri="{BB962C8B-B14F-4D97-AF65-F5344CB8AC3E}">
        <p14:creationId xmlns:p14="http://schemas.microsoft.com/office/powerpoint/2010/main" val="59767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92001" cy="2932085"/>
          </a:xfrm>
          <a:prstGeom prst="rect">
            <a:avLst/>
          </a:prstGeom>
        </p:spPr>
        <p:txBody>
          <a:bodyPr wrap="square">
            <a:spAutoFit/>
          </a:bodyPr>
          <a:lstStyle/>
          <a:p>
            <a:pPr algn="just">
              <a:lnSpc>
                <a:spcPct val="107000"/>
              </a:lnSpc>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6</a:t>
            </a:r>
            <a:r>
              <a:rPr lang="en-US" sz="4000" b="1" dirty="0">
                <a:effectLst/>
                <a:latin typeface="Calibri" panose="020F0502020204030204" pitchFamily="34" charset="0"/>
                <a:ea typeface="Calibri" panose="020F0502020204030204" pitchFamily="34" charset="0"/>
                <a:cs typeface="Times New Roman" panose="02020603050405020304" pitchFamily="18" charset="0"/>
              </a:rPr>
              <a:t> Distribution</a:t>
            </a:r>
            <a:r>
              <a:rPr lang="en-US" sz="4000" dirty="0">
                <a:effectLst/>
                <a:latin typeface="Calibri" panose="020F0502020204030204" pitchFamily="34" charset="0"/>
                <a:ea typeface="Calibri" panose="020F0502020204030204" pitchFamily="34" charset="0"/>
                <a:cs typeface="Times New Roman" panose="02020603050405020304" pitchFamily="18" charset="0"/>
              </a:rPr>
              <a:t> – There are three types, namely Random, Uniform and Clumped.</a:t>
            </a:r>
          </a:p>
          <a:p>
            <a:pPr algn="just">
              <a:lnSpc>
                <a:spcPct val="107000"/>
              </a:lnSpc>
              <a:spcAft>
                <a:spcPts val="8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131" y="1315233"/>
            <a:ext cx="8143717" cy="5542766"/>
          </a:xfrm>
          <a:prstGeom prst="rect">
            <a:avLst/>
          </a:prstGeom>
        </p:spPr>
      </p:pic>
    </p:spTree>
    <p:extLst>
      <p:ext uri="{BB962C8B-B14F-4D97-AF65-F5344CB8AC3E}">
        <p14:creationId xmlns:p14="http://schemas.microsoft.com/office/powerpoint/2010/main" val="286635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95"/>
            <a:ext cx="12192000" cy="4908010"/>
          </a:xfrm>
          <a:prstGeom prst="rect">
            <a:avLst/>
          </a:prstGeom>
        </p:spPr>
        <p:txBody>
          <a:bodyPr wrap="square">
            <a:spAutoFit/>
          </a:bodyPr>
          <a:lstStyle/>
          <a:p>
            <a:pPr lvl="0" algn="just">
              <a:lnSpc>
                <a:spcPct val="107000"/>
              </a:lnSpc>
              <a:spcAft>
                <a:spcPts val="800"/>
              </a:spcAft>
            </a:pPr>
            <a:r>
              <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rPr>
              <a:t>Growth rate of population is best described in terms of doubling time i.e. time required for the population to double in size. The size of human population has with minor irregularities increased exponentially. The density of the population with time represents growth pattern. </a:t>
            </a:r>
          </a:p>
          <a:p>
            <a:pPr lvl="0" algn="just">
              <a:lnSpc>
                <a:spcPct val="107000"/>
              </a:lnSpc>
              <a:spcAft>
                <a:spcPts val="800"/>
              </a:spcAft>
            </a:pP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There are two growth patterns in population: </a:t>
            </a:r>
          </a:p>
        </p:txBody>
      </p:sp>
    </p:spTree>
    <p:extLst>
      <p:ext uri="{BB962C8B-B14F-4D97-AF65-F5344CB8AC3E}">
        <p14:creationId xmlns:p14="http://schemas.microsoft.com/office/powerpoint/2010/main" val="348982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146776"/>
          </a:xfrm>
          <a:prstGeom prst="rect">
            <a:avLst/>
          </a:prstGeom>
        </p:spPr>
        <p:txBody>
          <a:bodyPr wrap="square">
            <a:spAutoFit/>
          </a:bodyPr>
          <a:lstStyle/>
          <a:p>
            <a:pPr algn="just">
              <a:lnSpc>
                <a:spcPct val="107000"/>
              </a:lnSpc>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a)  S shaped curve or sigma type characterized by low increase initially followed by a rapid increase, then decrease sets in due to environmental resistance </a:t>
            </a:r>
          </a:p>
          <a:p>
            <a:pPr algn="just">
              <a:lnSpc>
                <a:spcPct val="107000"/>
              </a:lnSpc>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b)   J shaped growth curve – density increase rapidly in an exponential form and then stops abruptly due to changes in the environment.</a:t>
            </a:r>
            <a:endParaRPr lang="en-US" sz="4000" dirty="0"/>
          </a:p>
        </p:txBody>
      </p:sp>
    </p:spTree>
    <p:extLst>
      <p:ext uri="{BB962C8B-B14F-4D97-AF65-F5344CB8AC3E}">
        <p14:creationId xmlns:p14="http://schemas.microsoft.com/office/powerpoint/2010/main" val="248088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332" y="55978"/>
            <a:ext cx="9059896" cy="6802022"/>
          </a:xfrm>
          <a:prstGeom prst="rect">
            <a:avLst/>
          </a:prstGeom>
        </p:spPr>
      </p:pic>
    </p:spTree>
    <p:extLst>
      <p:ext uri="{BB962C8B-B14F-4D97-AF65-F5344CB8AC3E}">
        <p14:creationId xmlns:p14="http://schemas.microsoft.com/office/powerpoint/2010/main" val="3473510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91737" cy="4805418"/>
          </a:xfrm>
          <a:prstGeom prst="rect">
            <a:avLst/>
          </a:prstGeom>
        </p:spPr>
        <p:txBody>
          <a:bodyPr wrap="square">
            <a:spAutoFit/>
          </a:bodyPr>
          <a:lstStyle/>
          <a:p>
            <a:pPr algn="just">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Impact of population growth on the biosphere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Population growth goes along with growth of towns and cities, which is referred to as urbanization. Urbanization is caused by the presence of social amenities like electricity, good roads, medical facilities, pipe borne water, availability of industries and high quality goods and employment opportunities.  </a:t>
            </a:r>
          </a:p>
        </p:txBody>
      </p:sp>
    </p:spTree>
    <p:extLst>
      <p:ext uri="{BB962C8B-B14F-4D97-AF65-F5344CB8AC3E}">
        <p14:creationId xmlns:p14="http://schemas.microsoft.com/office/powerpoint/2010/main" val="71818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22702"/>
          </a:xfrm>
          <a:prstGeom prst="rect">
            <a:avLst/>
          </a:prstGeom>
        </p:spPr>
        <p:txBody>
          <a:bodyPr wrap="square">
            <a:spAutoFit/>
          </a:bodyPr>
          <a:lstStyle/>
          <a:p>
            <a:pPr algn="just">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Consequences of population growth and urbanization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4000" dirty="0">
                <a:effectLst/>
                <a:latin typeface="Calibri" panose="020F0502020204030204" pitchFamily="34" charset="0"/>
                <a:ea typeface="Calibri" panose="020F0502020204030204" pitchFamily="34" charset="0"/>
                <a:cs typeface="Times New Roman" panose="02020603050405020304" pitchFamily="18" charset="0"/>
              </a:rPr>
              <a:t>Accommodation problem</a:t>
            </a:r>
          </a:p>
          <a:p>
            <a:pPr marL="342900" marR="0" lvl="0" indent="-342900" algn="just">
              <a:lnSpc>
                <a:spcPct val="107000"/>
              </a:lnSpc>
              <a:spcBef>
                <a:spcPts val="0"/>
              </a:spcBef>
              <a:spcAft>
                <a:spcPts val="0"/>
              </a:spcAft>
              <a:buFont typeface="+mj-lt"/>
              <a:buAutoNum type="arabicPeriod"/>
            </a:pPr>
            <a:r>
              <a:rPr lang="en-US" sz="4000" dirty="0">
                <a:effectLst/>
                <a:latin typeface="Calibri" panose="020F0502020204030204" pitchFamily="34" charset="0"/>
                <a:ea typeface="Calibri" panose="020F0502020204030204" pitchFamily="34" charset="0"/>
                <a:cs typeface="Times New Roman" panose="02020603050405020304" pitchFamily="18" charset="0"/>
              </a:rPr>
              <a:t>Lack of planned cities resulting in the development of slums</a:t>
            </a:r>
          </a:p>
          <a:p>
            <a:pPr marL="342900" marR="0" lvl="0" indent="-342900" algn="just">
              <a:lnSpc>
                <a:spcPct val="107000"/>
              </a:lnSpc>
              <a:spcBef>
                <a:spcPts val="0"/>
              </a:spcBef>
              <a:spcAft>
                <a:spcPts val="0"/>
              </a:spcAft>
              <a:buFont typeface="+mj-lt"/>
              <a:buAutoNum type="arabicPeriod"/>
            </a:pPr>
            <a:r>
              <a:rPr lang="en-US" sz="4000" dirty="0">
                <a:effectLst/>
                <a:latin typeface="Calibri" panose="020F0502020204030204" pitchFamily="34" charset="0"/>
                <a:ea typeface="Calibri" panose="020F0502020204030204" pitchFamily="34" charset="0"/>
                <a:cs typeface="Times New Roman" panose="02020603050405020304" pitchFamily="18" charset="0"/>
              </a:rPr>
              <a:t>Reduction in the number of people farming in rural areas</a:t>
            </a:r>
          </a:p>
          <a:p>
            <a:pPr marL="342900" marR="0" lvl="0" indent="-342900" algn="just">
              <a:lnSpc>
                <a:spcPct val="107000"/>
              </a:lnSpc>
              <a:spcBef>
                <a:spcPts val="0"/>
              </a:spcBef>
              <a:spcAft>
                <a:spcPts val="0"/>
              </a:spcAft>
              <a:buFont typeface="+mj-lt"/>
              <a:buAutoNum type="arabicPeriod"/>
            </a:pPr>
            <a:r>
              <a:rPr lang="en-US" sz="4000" dirty="0">
                <a:effectLst/>
                <a:latin typeface="Calibri" panose="020F0502020204030204" pitchFamily="34" charset="0"/>
                <a:ea typeface="Calibri" panose="020F0502020204030204" pitchFamily="34" charset="0"/>
                <a:cs typeface="Times New Roman" panose="02020603050405020304" pitchFamily="18" charset="0"/>
              </a:rPr>
              <a:t>More mouths to feed, therefore more emphasis on large-scale agriculture leading to deforestation, soil erosion, desertification, loss of wild and game animals</a:t>
            </a:r>
          </a:p>
        </p:txBody>
      </p:sp>
    </p:spTree>
    <p:extLst>
      <p:ext uri="{BB962C8B-B14F-4D97-AF65-F5344CB8AC3E}">
        <p14:creationId xmlns:p14="http://schemas.microsoft.com/office/powerpoint/2010/main" val="393920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25294"/>
          </a:xfrm>
          <a:prstGeom prst="rect">
            <a:avLst/>
          </a:prstGeom>
        </p:spPr>
        <p:txBody>
          <a:bodyPr wrap="square">
            <a:spAutoFit/>
          </a:bodyPr>
          <a:lstStyle/>
          <a:p>
            <a:pPr marR="0" lvl="0" algn="just">
              <a:lnSpc>
                <a:spcPct val="107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5. Epidemics like cholera, influenza</a:t>
            </a:r>
          </a:p>
          <a:p>
            <a:pPr marR="0" lvl="0" algn="just">
              <a:lnSpc>
                <a:spcPct val="107000"/>
              </a:lnSpc>
              <a:spcBef>
                <a:spcPts val="0"/>
              </a:spcBef>
              <a:spcAft>
                <a:spcPts val="0"/>
              </a:spcAft>
            </a:pPr>
            <a:r>
              <a:rPr lang="en-US" sz="4000" dirty="0">
                <a:latin typeface="Calibri" panose="020F0502020204030204" pitchFamily="34" charset="0"/>
                <a:ea typeface="Calibri" panose="020F0502020204030204" pitchFamily="34" charset="0"/>
                <a:cs typeface="Times New Roman" panose="02020603050405020304" pitchFamily="18" charset="0"/>
              </a:rPr>
              <a:t>6. </a:t>
            </a:r>
            <a:r>
              <a:rPr lang="en-US" sz="4000" dirty="0">
                <a:effectLst/>
                <a:latin typeface="Calibri" panose="020F0502020204030204" pitchFamily="34" charset="0"/>
                <a:ea typeface="Calibri" panose="020F0502020204030204" pitchFamily="34" charset="0"/>
                <a:cs typeface="Times New Roman" panose="02020603050405020304" pitchFamily="18" charset="0"/>
              </a:rPr>
              <a:t>Antisocial behavior in human beings</a:t>
            </a:r>
          </a:p>
          <a:p>
            <a:pPr marR="0" lvl="0" algn="just">
              <a:lnSpc>
                <a:spcPct val="107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7. High cost of living</a:t>
            </a:r>
          </a:p>
          <a:p>
            <a:pPr marR="0" lvl="0" algn="just">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8. Environmental pollution</a:t>
            </a:r>
          </a:p>
          <a:p>
            <a:pPr marR="0" lvl="0" algn="just">
              <a:lnSpc>
                <a:spcPct val="107000"/>
              </a:lnSpc>
              <a:spcBef>
                <a:spcPts val="0"/>
              </a:spcBef>
              <a:spcAft>
                <a:spcPts val="8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pPr>
            <a:r>
              <a:rPr lang="en-US" sz="4000" b="1" dirty="0"/>
              <a:t>Pollution</a:t>
            </a:r>
            <a:r>
              <a:rPr lang="en-US" sz="4000" dirty="0"/>
              <a:t> is the contamination of a medium (air, water, soil) with impurities to a level that is detrimental to organisms or the balance of nature. To make foul, unclean, dirty;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349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1384995"/>
          </a:xfrm>
          <a:prstGeom prst="rect">
            <a:avLst/>
          </a:prstGeom>
        </p:spPr>
        <p:txBody>
          <a:bodyPr>
            <a:spAutoFit/>
          </a:bodyPr>
          <a:lstStyle/>
          <a:p>
            <a:pPr algn="just"/>
            <a:r>
              <a:rPr lang="en-US" sz="2800" b="1" dirty="0"/>
              <a:t>TOPIC: CONCEPTS AND DEFINITION OF ECOSYSTEMS</a:t>
            </a:r>
            <a:br>
              <a:rPr lang="en-US" sz="2800" dirty="0"/>
            </a:br>
            <a:endParaRPr lang="en-US" sz="2800" dirty="0"/>
          </a:p>
        </p:txBody>
      </p:sp>
    </p:spTree>
    <p:extLst>
      <p:ext uri="{BB962C8B-B14F-4D97-AF65-F5344CB8AC3E}">
        <p14:creationId xmlns:p14="http://schemas.microsoft.com/office/powerpoint/2010/main" val="186763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288033" cy="6247864"/>
          </a:xfrm>
          <a:prstGeom prst="rect">
            <a:avLst/>
          </a:prstGeom>
        </p:spPr>
        <p:txBody>
          <a:bodyPr wrap="square">
            <a:spAutoFit/>
          </a:bodyPr>
          <a:lstStyle/>
          <a:p>
            <a:pPr algn="just"/>
            <a:r>
              <a:rPr lang="en-US" sz="4000" dirty="0"/>
              <a:t>It can also be defined as any physical, chemical, or biological change that adversely affects the health, survival, or activities of living organisms or that alters the environment in undesirable ways. </a:t>
            </a:r>
          </a:p>
          <a:p>
            <a:pPr algn="just"/>
            <a:r>
              <a:rPr lang="en-US" sz="4000" b="1" dirty="0"/>
              <a:t>Pollutants</a:t>
            </a:r>
            <a:r>
              <a:rPr lang="en-US" sz="4000" dirty="0"/>
              <a:t> are contaminants that adversely alter the physical, chemical or biological properties of the environment. </a:t>
            </a:r>
          </a:p>
          <a:p>
            <a:pPr algn="just"/>
            <a:r>
              <a:rPr lang="en-US" sz="4000" dirty="0"/>
              <a:t>The term includes </a:t>
            </a:r>
            <a:r>
              <a:rPr lang="en-US" sz="4000" b="1" dirty="0"/>
              <a:t>nutrients</a:t>
            </a:r>
            <a:r>
              <a:rPr lang="en-US" sz="4000" dirty="0"/>
              <a:t>, </a:t>
            </a:r>
            <a:r>
              <a:rPr lang="en-US" sz="4000" b="1" dirty="0"/>
              <a:t>sediments</a:t>
            </a:r>
            <a:r>
              <a:rPr lang="en-US" sz="4000" dirty="0"/>
              <a:t>, </a:t>
            </a:r>
            <a:r>
              <a:rPr lang="en-US" sz="4000" b="1" dirty="0"/>
              <a:t>pathogens</a:t>
            </a:r>
            <a:r>
              <a:rPr lang="en-US" sz="4000" dirty="0"/>
              <a:t>, </a:t>
            </a:r>
            <a:r>
              <a:rPr lang="en-US" sz="4000" b="1" dirty="0"/>
              <a:t>toxic</a:t>
            </a:r>
            <a:r>
              <a:rPr lang="en-US" sz="4000" dirty="0"/>
              <a:t> </a:t>
            </a:r>
            <a:r>
              <a:rPr lang="en-US" sz="4000" b="1" dirty="0"/>
              <a:t>metals</a:t>
            </a:r>
            <a:r>
              <a:rPr lang="en-US" sz="4000" dirty="0"/>
              <a:t>, </a:t>
            </a:r>
            <a:r>
              <a:rPr lang="en-US" sz="4000" b="1" dirty="0"/>
              <a:t>carcinogens</a:t>
            </a:r>
            <a:r>
              <a:rPr lang="en-US" sz="4000" dirty="0"/>
              <a:t>, </a:t>
            </a:r>
            <a:r>
              <a:rPr lang="en-US" sz="4000" b="1" dirty="0"/>
              <a:t>oxygen-demanding materials</a:t>
            </a:r>
            <a:r>
              <a:rPr lang="en-US" sz="4000" dirty="0"/>
              <a:t> and all other harmful substances.</a:t>
            </a:r>
          </a:p>
        </p:txBody>
      </p:sp>
    </p:spTree>
    <p:extLst>
      <p:ext uri="{BB962C8B-B14F-4D97-AF65-F5344CB8AC3E}">
        <p14:creationId xmlns:p14="http://schemas.microsoft.com/office/powerpoint/2010/main" val="268937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Air and Water Pollution</a:t>
            </a:r>
          </a:p>
        </p:txBody>
      </p:sp>
      <p:pic>
        <p:nvPicPr>
          <p:cNvPr id="6" name="Content Placeholder 5"/>
          <p:cNvPicPr>
            <a:picLocks noGrp="1" noChangeAspect="1"/>
          </p:cNvPicPr>
          <p:nvPr>
            <p:ph sz="half" idx="1"/>
          </p:nvPr>
        </p:nvPicPr>
        <p:blipFill>
          <a:blip r:embed="rId2"/>
          <a:stretch>
            <a:fillRect/>
          </a:stretch>
        </p:blipFill>
        <p:spPr>
          <a:xfrm>
            <a:off x="838200" y="2542474"/>
            <a:ext cx="5181600" cy="2917639"/>
          </a:xfrm>
          <a:prstGeom prst="rect">
            <a:avLst/>
          </a:prstGeom>
        </p:spPr>
      </p:pic>
      <p:pic>
        <p:nvPicPr>
          <p:cNvPr id="5" name="Content Placeholder 4"/>
          <p:cNvPicPr>
            <a:picLocks noGrp="1" noChangeAspect="1"/>
          </p:cNvPicPr>
          <p:nvPr>
            <p:ph sz="half" idx="2"/>
          </p:nvPr>
        </p:nvPicPr>
        <p:blipFill>
          <a:blip r:embed="rId3"/>
          <a:stretch>
            <a:fillRect/>
          </a:stretch>
        </p:blipFill>
        <p:spPr>
          <a:xfrm>
            <a:off x="6172200" y="2542475"/>
            <a:ext cx="5181600" cy="2917638"/>
          </a:xfrm>
          <a:prstGeom prst="rect">
            <a:avLst/>
          </a:prstGeom>
        </p:spPr>
      </p:pic>
    </p:spTree>
    <p:extLst>
      <p:ext uri="{BB962C8B-B14F-4D97-AF65-F5344CB8AC3E}">
        <p14:creationId xmlns:p14="http://schemas.microsoft.com/office/powerpoint/2010/main" val="1948953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346" y="0"/>
            <a:ext cx="5907505" cy="3633537"/>
          </a:xfrm>
          <a:prstGeom prst="rect">
            <a:avLst/>
          </a:prstGeom>
        </p:spPr>
      </p:pic>
      <p:sp>
        <p:nvSpPr>
          <p:cNvPr id="3" name="Rectangle 2"/>
          <p:cNvSpPr/>
          <p:nvPr/>
        </p:nvSpPr>
        <p:spPr>
          <a:xfrm>
            <a:off x="1" y="3633537"/>
            <a:ext cx="12192000" cy="2800767"/>
          </a:xfrm>
          <a:prstGeom prst="rect">
            <a:avLst/>
          </a:prstGeom>
        </p:spPr>
        <p:txBody>
          <a:bodyPr wrap="square">
            <a:spAutoFit/>
          </a:bodyPr>
          <a:lstStyle/>
          <a:p>
            <a:r>
              <a:rPr lang="en-US" b="1" dirty="0"/>
              <a:t>Land Pollution</a:t>
            </a:r>
          </a:p>
          <a:p>
            <a:endParaRPr lang="en-US" b="1" dirty="0"/>
          </a:p>
          <a:p>
            <a:pPr algn="just"/>
            <a:r>
              <a:rPr lang="en-US" sz="2800" dirty="0"/>
              <a:t>Two types of pollutants are known; biodegradable and non-biodegradable pollutants. </a:t>
            </a:r>
            <a:r>
              <a:rPr lang="en-US" sz="2800" b="1" dirty="0"/>
              <a:t>Biodegradable</a:t>
            </a:r>
            <a:r>
              <a:rPr lang="en-US" sz="2800" dirty="0"/>
              <a:t> pollutants are those that can be decomposed by bacteria, hence could easily be removed from the environment e.g. sewage. </a:t>
            </a:r>
            <a:r>
              <a:rPr lang="en-US" sz="2800" b="1" dirty="0"/>
              <a:t>Sewage</a:t>
            </a:r>
            <a:r>
              <a:rPr lang="en-US" sz="2800" dirty="0"/>
              <a:t> is a water-carried waste, in solution that is intended to be removed from a community e.g. waste water from the kitchen sink and excrement from homes.</a:t>
            </a:r>
            <a:endParaRPr lang="en-US" sz="2800" b="1" dirty="0"/>
          </a:p>
        </p:txBody>
      </p:sp>
    </p:spTree>
    <p:extLst>
      <p:ext uri="{BB962C8B-B14F-4D97-AF65-F5344CB8AC3E}">
        <p14:creationId xmlns:p14="http://schemas.microsoft.com/office/powerpoint/2010/main" val="2023865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7478970"/>
          </a:xfrm>
          <a:prstGeom prst="rect">
            <a:avLst/>
          </a:prstGeom>
        </p:spPr>
        <p:txBody>
          <a:bodyPr wrap="square">
            <a:spAutoFit/>
          </a:bodyPr>
          <a:lstStyle/>
          <a:p>
            <a:pPr algn="just"/>
            <a:r>
              <a:rPr lang="en-US" sz="4000" b="1" dirty="0">
                <a:latin typeface="Calibri" panose="020F0502020204030204" pitchFamily="34" charset="0"/>
                <a:ea typeface="Calibri" panose="020F0502020204030204" pitchFamily="34" charset="0"/>
                <a:cs typeface="Times New Roman" panose="02020603050405020304" pitchFamily="18" charset="0"/>
              </a:rPr>
              <a:t>Non-biodegradable</a:t>
            </a:r>
            <a:r>
              <a:rPr lang="en-US" sz="4000" dirty="0">
                <a:latin typeface="Calibri" panose="020F0502020204030204" pitchFamily="34" charset="0"/>
                <a:ea typeface="Calibri" panose="020F0502020204030204" pitchFamily="34" charset="0"/>
                <a:cs typeface="Times New Roman" panose="02020603050405020304" pitchFamily="18" charset="0"/>
              </a:rPr>
              <a:t> are chemicals substances which cannot be broken down by bacteria, hence persists and accumulate in the environment e.g. heavy metals from industries, plastic and other man-made synthetic materials. </a:t>
            </a:r>
          </a:p>
          <a:p>
            <a:pPr algn="just"/>
            <a:endParaRPr lang="en-US" sz="4000" dirty="0"/>
          </a:p>
          <a:p>
            <a:pPr algn="just"/>
            <a:r>
              <a:rPr lang="en-US" sz="4000" dirty="0"/>
              <a:t>There are two major sources of pollution, namely</a:t>
            </a:r>
          </a:p>
          <a:p>
            <a:pPr algn="just"/>
            <a:r>
              <a:rPr lang="en-US" sz="4000" dirty="0">
                <a:latin typeface="Calibri" panose="020F0502020204030204" pitchFamily="34" charset="0"/>
                <a:cs typeface="Times New Roman" panose="02020603050405020304" pitchFamily="18" charset="0"/>
              </a:rPr>
              <a:t>Point Source Pollution and Non-point Source Pollution</a:t>
            </a:r>
          </a:p>
          <a:p>
            <a:pPr algn="just"/>
            <a:endParaRPr lang="en-US" sz="4000" dirty="0">
              <a:latin typeface="Calibri" panose="020F0502020204030204" pitchFamily="34" charset="0"/>
              <a:cs typeface="Times New Roman" panose="02020603050405020304" pitchFamily="18" charset="0"/>
            </a:endParaRPr>
          </a:p>
          <a:p>
            <a:pPr algn="just"/>
            <a:r>
              <a:rPr lang="en-US" sz="4000" dirty="0">
                <a:latin typeface="Calibri" panose="020F0502020204030204" pitchFamily="34" charset="0"/>
                <a:cs typeface="Times New Roman" panose="02020603050405020304" pitchFamily="18" charset="0"/>
              </a:rPr>
              <a:t>Point source pollution results when the contaminants come from a single location. </a:t>
            </a:r>
          </a:p>
          <a:p>
            <a:pPr algn="just"/>
            <a:endParaRPr lang="en-US" sz="40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348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87"/>
            <a:ext cx="12187825" cy="6863417"/>
          </a:xfrm>
          <a:prstGeom prst="rect">
            <a:avLst/>
          </a:prstGeom>
        </p:spPr>
        <p:txBody>
          <a:bodyPr wrap="square">
            <a:spAutoFit/>
          </a:bodyPr>
          <a:lstStyle/>
          <a:p>
            <a:pPr lvl="0" algn="just"/>
            <a:r>
              <a:rPr lang="en-US" sz="4000" dirty="0">
                <a:solidFill>
                  <a:prstClr val="black"/>
                </a:solidFill>
                <a:latin typeface="Calibri" panose="020F0502020204030204" pitchFamily="34" charset="0"/>
                <a:cs typeface="Times New Roman" panose="02020603050405020304" pitchFamily="18" charset="0"/>
              </a:rPr>
              <a:t>Examples of point source pollution in the air, water and soil are given below.</a:t>
            </a:r>
          </a:p>
          <a:p>
            <a:pPr lvl="0" algn="just"/>
            <a:r>
              <a:rPr lang="en-US" sz="4000" dirty="0">
                <a:solidFill>
                  <a:prstClr val="black"/>
                </a:solidFill>
                <a:latin typeface="Calibri" panose="020F0502020204030204" pitchFamily="34" charset="0"/>
                <a:cs typeface="Times New Roman" panose="02020603050405020304" pitchFamily="18" charset="0"/>
              </a:rPr>
              <a:t>Air – when factories release untreated, toxic chemicals are released directly into the air.</a:t>
            </a:r>
          </a:p>
          <a:p>
            <a:pPr lvl="0" algn="just"/>
            <a:r>
              <a:rPr lang="en-US" sz="4000" dirty="0">
                <a:solidFill>
                  <a:prstClr val="black"/>
                </a:solidFill>
                <a:latin typeface="Calibri" panose="020F0502020204030204" pitchFamily="34" charset="0"/>
                <a:cs typeface="Times New Roman" panose="02020603050405020304" pitchFamily="18" charset="0"/>
              </a:rPr>
              <a:t>Water – when chemicals used in washing oil tankers are released directly into the stream water without being treated or decontaminated to make them safe.</a:t>
            </a:r>
          </a:p>
          <a:p>
            <a:pPr lvl="0" algn="just"/>
            <a:r>
              <a:rPr lang="en-US" sz="4000" dirty="0">
                <a:solidFill>
                  <a:prstClr val="black"/>
                </a:solidFill>
                <a:latin typeface="Calibri" panose="020F0502020204030204" pitchFamily="34" charset="0"/>
                <a:cs typeface="Times New Roman" panose="02020603050405020304" pitchFamily="18" charset="0"/>
              </a:rPr>
              <a:t>Soil – waste oil released from a mechanic garage into soil without being treated.</a:t>
            </a:r>
          </a:p>
          <a:p>
            <a:pPr lvl="0" algn="just"/>
            <a:endParaRPr lang="en-US" sz="4000" dirty="0">
              <a:solidFill>
                <a:prstClr val="black"/>
              </a:solidFill>
              <a:latin typeface="Calibri" panose="020F0502020204030204" pitchFamily="34" charset="0"/>
              <a:cs typeface="Times New Roman" panose="02020603050405020304" pitchFamily="18" charset="0"/>
            </a:endParaRPr>
          </a:p>
          <a:p>
            <a:pPr lvl="0" algn="just"/>
            <a:r>
              <a:rPr lang="en-US" sz="4000" dirty="0">
                <a:solidFill>
                  <a:prstClr val="black"/>
                </a:solidFill>
                <a:latin typeface="Calibri" panose="020F0502020204030204" pitchFamily="34" charset="0"/>
                <a:cs typeface="Times New Roman" panose="02020603050405020304" pitchFamily="18" charset="0"/>
              </a:rPr>
              <a:t>Each of these examples illustrates point source pollution. </a:t>
            </a:r>
            <a:endParaRPr lang="en-US" sz="4000" dirty="0"/>
          </a:p>
        </p:txBody>
      </p:sp>
    </p:spTree>
    <p:extLst>
      <p:ext uri="{BB962C8B-B14F-4D97-AF65-F5344CB8AC3E}">
        <p14:creationId xmlns:p14="http://schemas.microsoft.com/office/powerpoint/2010/main" val="2484687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247864"/>
          </a:xfrm>
          <a:prstGeom prst="rect">
            <a:avLst/>
          </a:prstGeom>
        </p:spPr>
        <p:txBody>
          <a:bodyPr wrap="square">
            <a:spAutoFit/>
          </a:bodyPr>
          <a:lstStyle/>
          <a:p>
            <a:r>
              <a:rPr lang="en-US" sz="4000" dirty="0"/>
              <a:t>Non-point-source pollution results when contaminants are introduced into the environment over a large, widespread area. Some examples follow.</a:t>
            </a:r>
          </a:p>
          <a:p>
            <a:endParaRPr lang="en-US" sz="4000" dirty="0"/>
          </a:p>
          <a:p>
            <a:r>
              <a:rPr lang="en-US" sz="4000" dirty="0"/>
              <a:t>Air – vehicles producing gases and unburned hydrocarbons from gasoline.</a:t>
            </a:r>
          </a:p>
          <a:p>
            <a:r>
              <a:rPr lang="en-US" sz="4000" dirty="0"/>
              <a:t>Large trucks and buses with diesel engines contribute to smoke and hydrocarbons. </a:t>
            </a:r>
          </a:p>
          <a:p>
            <a:pPr algn="just"/>
            <a:r>
              <a:rPr lang="en-US" sz="4000" dirty="0"/>
              <a:t>Burning of fuels with a high sulfur content also produces sulfur dioxide which enters the air. </a:t>
            </a:r>
          </a:p>
        </p:txBody>
      </p:sp>
    </p:spTree>
    <p:extLst>
      <p:ext uri="{BB962C8B-B14F-4D97-AF65-F5344CB8AC3E}">
        <p14:creationId xmlns:p14="http://schemas.microsoft.com/office/powerpoint/2010/main" val="736016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lvl="0" algn="just"/>
            <a:r>
              <a:rPr lang="en-US" sz="4000" dirty="0">
                <a:solidFill>
                  <a:prstClr val="black"/>
                </a:solidFill>
              </a:rPr>
              <a:t>Sulfur dioxide reacts with water in the air to produce sulfurous acid which is a major component of acid rain.</a:t>
            </a:r>
          </a:p>
          <a:p>
            <a:pPr lvl="0" algn="just"/>
            <a:endParaRPr lang="en-US" sz="4000" dirty="0">
              <a:solidFill>
                <a:prstClr val="black"/>
              </a:solidFill>
            </a:endParaRPr>
          </a:p>
          <a:p>
            <a:pPr lvl="0" algn="just"/>
            <a:r>
              <a:rPr lang="en-US" sz="4000" dirty="0">
                <a:solidFill>
                  <a:prstClr val="black"/>
                </a:solidFill>
              </a:rPr>
              <a:t>Water. Acid rain from the air can enter the water cycle. The result is that it enters the environment. The acid is harmful to fish and other creatures in fresh-water lakes and streams.</a:t>
            </a:r>
          </a:p>
          <a:p>
            <a:pPr lvl="0" algn="just"/>
            <a:r>
              <a:rPr lang="en-US" sz="4000" dirty="0">
                <a:solidFill>
                  <a:prstClr val="black"/>
                </a:solidFill>
              </a:rPr>
              <a:t>Soil. Harmful pollutants can enter the soil either from the air or from the water. Sometimes these pollutants are absorbed by plants so then the plants become toxic as well.</a:t>
            </a:r>
          </a:p>
          <a:p>
            <a:pPr lvl="0" algn="just"/>
            <a:endParaRPr lang="en-US" sz="4000" dirty="0">
              <a:solidFill>
                <a:prstClr val="black"/>
              </a:solidFill>
            </a:endParaRPr>
          </a:p>
        </p:txBody>
      </p:sp>
    </p:spTree>
    <p:extLst>
      <p:ext uri="{BB962C8B-B14F-4D97-AF65-F5344CB8AC3E}">
        <p14:creationId xmlns:p14="http://schemas.microsoft.com/office/powerpoint/2010/main" val="129206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52"/>
            <a:ext cx="12192000" cy="4401205"/>
          </a:xfrm>
          <a:prstGeom prst="rect">
            <a:avLst/>
          </a:prstGeom>
        </p:spPr>
        <p:txBody>
          <a:bodyPr wrap="square">
            <a:spAutoFit/>
          </a:bodyPr>
          <a:lstStyle/>
          <a:p>
            <a:pPr lvl="0" algn="just"/>
            <a:r>
              <a:rPr lang="en-US" sz="4000" dirty="0">
                <a:solidFill>
                  <a:prstClr val="black"/>
                </a:solidFill>
              </a:rPr>
              <a:t>In the middle part of the 20th century they used to add lead to gasoline so that cars would run better. The lead passed out from the cars through the tailpipe and was deposited in the soil along roads and highways. The lead was absorbed by plants making the plants poisonous to any animals that ate them. By this means, the lead entered the food chain.</a:t>
            </a:r>
          </a:p>
        </p:txBody>
      </p:sp>
    </p:spTree>
    <p:extLst>
      <p:ext uri="{BB962C8B-B14F-4D97-AF65-F5344CB8AC3E}">
        <p14:creationId xmlns:p14="http://schemas.microsoft.com/office/powerpoint/2010/main" val="3974120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65"/>
            <a:ext cx="12192000" cy="4401205"/>
          </a:xfrm>
          <a:prstGeom prst="rect">
            <a:avLst/>
          </a:prstGeom>
        </p:spPr>
        <p:txBody>
          <a:bodyPr wrap="square">
            <a:spAutoFit/>
          </a:bodyPr>
          <a:lstStyle/>
          <a:p>
            <a:pPr lvl="0" algn="just"/>
            <a:r>
              <a:rPr lang="en-US" sz="4000" dirty="0">
                <a:solidFill>
                  <a:prstClr val="black"/>
                </a:solidFill>
              </a:rPr>
              <a:t>Summary. </a:t>
            </a:r>
          </a:p>
          <a:p>
            <a:pPr lvl="0" algn="just"/>
            <a:r>
              <a:rPr lang="en-US" sz="4000" dirty="0">
                <a:solidFill>
                  <a:prstClr val="black"/>
                </a:solidFill>
              </a:rPr>
              <a:t>If the origin of the pollution can be traced to a single point, it is called point source pollution. If the pollutants are entering the environment in a widespread fashion, or the pollution is of a general nature and cannot be traced to a single source, it is said to be non-point-source pollution.</a:t>
            </a:r>
          </a:p>
        </p:txBody>
      </p:sp>
    </p:spTree>
    <p:extLst>
      <p:ext uri="{BB962C8B-B14F-4D97-AF65-F5344CB8AC3E}">
        <p14:creationId xmlns:p14="http://schemas.microsoft.com/office/powerpoint/2010/main" val="1040138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just"/>
            <a:r>
              <a:rPr lang="en-US" sz="4000" b="1" dirty="0"/>
              <a:t>ECOLOGICAL CLASSIFICATION OF HABITAT TYPES</a:t>
            </a:r>
            <a:endParaRPr lang="en-US" sz="4000" dirty="0"/>
          </a:p>
          <a:p>
            <a:pPr algn="just"/>
            <a:r>
              <a:rPr lang="en-US" sz="4000" dirty="0"/>
              <a:t>Habitat and environment are two words commonly used in everyday speech to indicate the location of living organisms. The habitat of an animal of an animals, you often hear people say, is where it lives; and its environment is its surroundings.</a:t>
            </a:r>
          </a:p>
          <a:p>
            <a:pPr algn="just"/>
            <a:endParaRPr lang="en-US" sz="4000" dirty="0"/>
          </a:p>
        </p:txBody>
      </p:sp>
    </p:spTree>
    <p:extLst>
      <p:ext uri="{BB962C8B-B14F-4D97-AF65-F5344CB8AC3E}">
        <p14:creationId xmlns:p14="http://schemas.microsoft.com/office/powerpoint/2010/main" val="243411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308305" cy="6247864"/>
          </a:xfrm>
          <a:prstGeom prst="rect">
            <a:avLst/>
          </a:prstGeom>
        </p:spPr>
        <p:txBody>
          <a:bodyPr wrap="square">
            <a:spAutoFit/>
          </a:bodyPr>
          <a:lstStyle/>
          <a:p>
            <a:pPr algn="just"/>
            <a:r>
              <a:rPr lang="en-US" sz="4000" b="1" dirty="0"/>
              <a:t>Ecosystems</a:t>
            </a:r>
          </a:p>
          <a:p>
            <a:pPr algn="just"/>
            <a:r>
              <a:rPr lang="en-US" sz="4000" dirty="0"/>
              <a:t>Ecosystem definition: An ecosystem is a specific biological community and its physical environment interacting in an exchange of matter and energy. It can also be regarded as a natural unit of both living and non-living components whose interactions results in a self-perpetuating system. Central to the ecosystem concept is the idea that living organisms are continually engaged in a set of relationships with every other element constituting the environment in which they exist.</a:t>
            </a:r>
          </a:p>
        </p:txBody>
      </p:sp>
    </p:spTree>
    <p:extLst>
      <p:ext uri="{BB962C8B-B14F-4D97-AF65-F5344CB8AC3E}">
        <p14:creationId xmlns:p14="http://schemas.microsoft.com/office/powerpoint/2010/main" val="675961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196055"/>
          </a:xfrm>
          <a:prstGeom prst="rect">
            <a:avLst/>
          </a:prstGeom>
        </p:spPr>
        <p:txBody>
          <a:bodyPr wrap="square">
            <a:spAutoFit/>
          </a:bodyPr>
          <a:lstStyle/>
          <a:p>
            <a:pPr algn="just">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The word Habitat, in ecological study, does not denote a particular place, rather it denotes areas which sustain life, and which have similar physical or chemical constituents. In other words, habitat is used here as a collective noun. </a:t>
            </a:r>
          </a:p>
          <a:p>
            <a:pPr algn="just">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Hence, when we speak of marine habitat, we mean any water body with physical and chemical constituents of sea water. </a:t>
            </a:r>
          </a:p>
          <a:p>
            <a:pPr algn="just">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In this way we can identify three main habitats, (a) Marine habitat, (b) Freshwater habitat, and (c) Terrestrial habitat.</a:t>
            </a:r>
          </a:p>
        </p:txBody>
      </p:sp>
    </p:spTree>
    <p:extLst>
      <p:ext uri="{BB962C8B-B14F-4D97-AF65-F5344CB8AC3E}">
        <p14:creationId xmlns:p14="http://schemas.microsoft.com/office/powerpoint/2010/main" val="176403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247864"/>
          </a:xfrm>
          <a:prstGeom prst="rect">
            <a:avLst/>
          </a:prstGeom>
        </p:spPr>
        <p:txBody>
          <a:bodyPr wrap="square">
            <a:spAutoFit/>
          </a:bodyPr>
          <a:lstStyle/>
          <a:p>
            <a:pPr algn="just"/>
            <a:r>
              <a:rPr lang="en-US" sz="4000" dirty="0">
                <a:latin typeface="Calibri" panose="020F0502020204030204" pitchFamily="34" charset="0"/>
                <a:ea typeface="Calibri" panose="020F0502020204030204" pitchFamily="34" charset="0"/>
                <a:cs typeface="Times New Roman" panose="02020603050405020304" pitchFamily="18" charset="0"/>
              </a:rPr>
              <a:t>The word biosphere is used to describe all these habitat collectively, as comprising all the available habitable areas of the earth, be it sea, freshwater or land.</a:t>
            </a:r>
          </a:p>
          <a:p>
            <a:pPr algn="just"/>
            <a:endParaRPr lang="en-US" sz="4000" dirty="0">
              <a:latin typeface="Calibri" panose="020F0502020204030204" pitchFamily="34" charset="0"/>
              <a:cs typeface="Times New Roman" panose="02020603050405020304" pitchFamily="18" charset="0"/>
            </a:endParaRPr>
          </a:p>
          <a:p>
            <a:pPr algn="just"/>
            <a:r>
              <a:rPr lang="en-US" sz="4000" dirty="0"/>
              <a:t>In everyday speech environment means surrounding, but in ecology the environment of an organism is described more precisely, firstly in terms of the physical nature of its habitat, called its abiotic environment, and secondly in terms of all other living organisms associated with it in that habitat, which constitutes its biotic environment. </a:t>
            </a:r>
          </a:p>
        </p:txBody>
      </p:sp>
    </p:spTree>
    <p:extLst>
      <p:ext uri="{BB962C8B-B14F-4D97-AF65-F5344CB8AC3E}">
        <p14:creationId xmlns:p14="http://schemas.microsoft.com/office/powerpoint/2010/main" val="861418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63417"/>
          </a:xfrm>
          <a:prstGeom prst="rect">
            <a:avLst/>
          </a:prstGeom>
        </p:spPr>
        <p:txBody>
          <a:bodyPr wrap="square">
            <a:spAutoFit/>
          </a:bodyPr>
          <a:lstStyle/>
          <a:p>
            <a:pPr algn="just"/>
            <a:r>
              <a:rPr lang="en-US" sz="4000" dirty="0"/>
              <a:t>In short the environment is the sum total of all the external factors affecting an organism.</a:t>
            </a:r>
          </a:p>
          <a:p>
            <a:pPr algn="just"/>
            <a:r>
              <a:rPr lang="en-US" sz="4000" dirty="0"/>
              <a:t>If we consider as fish in a lake therefore, its habitat is freshwater, its abiotic environment consists of the physical and chemical features of freshwater, and its biotic environment consists of the plants and animals in the lake. Given an even wider meaning, environment includes the internal environment of the organism, consisting primarily of its body fluids. When considering the surrounding of an organism, therefore, we have to bear in mind its abiotic, biotic, and internal environments.</a:t>
            </a:r>
          </a:p>
        </p:txBody>
      </p:sp>
    </p:spTree>
    <p:extLst>
      <p:ext uri="{BB962C8B-B14F-4D97-AF65-F5344CB8AC3E}">
        <p14:creationId xmlns:p14="http://schemas.microsoft.com/office/powerpoint/2010/main" val="2272379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247864"/>
          </a:xfrm>
          <a:prstGeom prst="rect">
            <a:avLst/>
          </a:prstGeom>
        </p:spPr>
        <p:txBody>
          <a:bodyPr wrap="square">
            <a:spAutoFit/>
          </a:bodyPr>
          <a:lstStyle/>
          <a:p>
            <a:pPr algn="just"/>
            <a:r>
              <a:rPr lang="en-US" sz="4000" dirty="0">
                <a:solidFill>
                  <a:srgbClr val="000000"/>
                </a:solidFill>
                <a:latin typeface="Calibri" panose="020F0502020204030204" pitchFamily="34" charset="0"/>
              </a:rPr>
              <a:t>The idea of niches can be further defined in terms of </a:t>
            </a:r>
            <a:r>
              <a:rPr lang="en-US" sz="4000" b="1" dirty="0">
                <a:solidFill>
                  <a:srgbClr val="000000"/>
                </a:solidFill>
                <a:latin typeface="Calibri" panose="020F0502020204030204" pitchFamily="34" charset="0"/>
              </a:rPr>
              <a:t>Fundamental Niche </a:t>
            </a:r>
            <a:r>
              <a:rPr lang="en-US" sz="4000" dirty="0">
                <a:solidFill>
                  <a:srgbClr val="000000"/>
                </a:solidFill>
                <a:latin typeface="Calibri" panose="020F0502020204030204" pitchFamily="34" charset="0"/>
              </a:rPr>
              <a:t>and </a:t>
            </a:r>
            <a:r>
              <a:rPr lang="en-US" sz="4000" b="1" dirty="0">
                <a:solidFill>
                  <a:srgbClr val="000000"/>
                </a:solidFill>
                <a:latin typeface="Calibri" panose="020F0502020204030204" pitchFamily="34" charset="0"/>
              </a:rPr>
              <a:t>Realized Niche</a:t>
            </a:r>
            <a:r>
              <a:rPr lang="en-US" sz="4000" dirty="0">
                <a:solidFill>
                  <a:srgbClr val="000000"/>
                </a:solidFill>
                <a:latin typeface="Calibri" panose="020F0502020204030204" pitchFamily="34" charset="0"/>
              </a:rPr>
              <a:t>. </a:t>
            </a:r>
          </a:p>
          <a:p>
            <a:pPr algn="just"/>
            <a:endParaRPr lang="en-US" sz="4000" dirty="0">
              <a:solidFill>
                <a:srgbClr val="000000"/>
              </a:solidFill>
              <a:latin typeface="Calibri" panose="020F0502020204030204" pitchFamily="34" charset="0"/>
            </a:endParaRPr>
          </a:p>
          <a:p>
            <a:pPr algn="just"/>
            <a:r>
              <a:rPr lang="en-US" sz="4000" dirty="0">
                <a:solidFill>
                  <a:srgbClr val="000000"/>
                </a:solidFill>
                <a:latin typeface="Calibri" panose="020F0502020204030204" pitchFamily="34" charset="0"/>
              </a:rPr>
              <a:t>A species’ </a:t>
            </a:r>
            <a:r>
              <a:rPr lang="en-US" sz="4000" b="1" dirty="0">
                <a:solidFill>
                  <a:srgbClr val="000000"/>
                </a:solidFill>
                <a:latin typeface="Calibri" panose="020F0502020204030204" pitchFamily="34" charset="0"/>
              </a:rPr>
              <a:t>fundamental niche </a:t>
            </a:r>
            <a:r>
              <a:rPr lang="en-US" sz="4000" dirty="0">
                <a:solidFill>
                  <a:srgbClr val="000000"/>
                </a:solidFill>
                <a:latin typeface="Calibri" panose="020F0502020204030204" pitchFamily="34" charset="0"/>
              </a:rPr>
              <a:t>is the full range of resources or habitat it could exploit if there were no competition with other species. </a:t>
            </a:r>
          </a:p>
          <a:p>
            <a:pPr algn="just"/>
            <a:endParaRPr lang="en-US" sz="4000" dirty="0">
              <a:solidFill>
                <a:srgbClr val="000000"/>
              </a:solidFill>
              <a:latin typeface="Calibri" panose="020F0502020204030204" pitchFamily="34" charset="0"/>
            </a:endParaRPr>
          </a:p>
          <a:p>
            <a:pPr algn="just"/>
            <a:r>
              <a:rPr lang="en-US" sz="4000" dirty="0">
                <a:solidFill>
                  <a:srgbClr val="000000"/>
                </a:solidFill>
                <a:latin typeface="Calibri" panose="020F0502020204030204" pitchFamily="34" charset="0"/>
              </a:rPr>
              <a:t>A species’ </a:t>
            </a:r>
            <a:r>
              <a:rPr lang="en-US" sz="4000" b="1" dirty="0">
                <a:solidFill>
                  <a:srgbClr val="000000"/>
                </a:solidFill>
                <a:latin typeface="Calibri" panose="020F0502020204030204" pitchFamily="34" charset="0"/>
              </a:rPr>
              <a:t>realized niche </a:t>
            </a:r>
            <a:r>
              <a:rPr lang="en-US" sz="4000" dirty="0">
                <a:solidFill>
                  <a:srgbClr val="000000"/>
                </a:solidFill>
                <a:latin typeface="Calibri" panose="020F0502020204030204" pitchFamily="34" charset="0"/>
              </a:rPr>
              <a:t>is the resources or habitat it actually uses, which may be much less than the fundamental niche. </a:t>
            </a:r>
            <a:endParaRPr lang="en-US" sz="4000" dirty="0"/>
          </a:p>
        </p:txBody>
      </p:sp>
    </p:spTree>
    <p:extLst>
      <p:ext uri="{BB962C8B-B14F-4D97-AF65-F5344CB8AC3E}">
        <p14:creationId xmlns:p14="http://schemas.microsoft.com/office/powerpoint/2010/main" val="1426959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8000" y="389744"/>
            <a:ext cx="8136000" cy="6078511"/>
          </a:xfrm>
          <a:prstGeom prst="rect">
            <a:avLst/>
          </a:prstGeom>
        </p:spPr>
      </p:pic>
    </p:spTree>
    <p:extLst>
      <p:ext uri="{BB962C8B-B14F-4D97-AF65-F5344CB8AC3E}">
        <p14:creationId xmlns:p14="http://schemas.microsoft.com/office/powerpoint/2010/main" val="2376025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652"/>
          </a:xfrm>
          <a:prstGeom prst="rect">
            <a:avLst/>
          </a:prstGeom>
        </p:spPr>
        <p:txBody>
          <a:bodyPr wrap="square">
            <a:spAutoFit/>
          </a:bodyPr>
          <a:lstStyle/>
          <a:p>
            <a:pPr algn="just"/>
            <a:r>
              <a:rPr lang="en-US" sz="4000" dirty="0">
                <a:solidFill>
                  <a:srgbClr val="000000"/>
                </a:solidFill>
                <a:latin typeface="Calibri" panose="020F0502020204030204" pitchFamily="34" charset="0"/>
              </a:rPr>
              <a:t>There are three major types of habitats namely; Terrestrial, Freshwater and Marine Habitats, which are all located within the </a:t>
            </a:r>
            <a:r>
              <a:rPr lang="en-US" sz="4000" b="1" dirty="0">
                <a:solidFill>
                  <a:srgbClr val="000000"/>
                </a:solidFill>
                <a:latin typeface="Calibri" panose="020F0502020204030204" pitchFamily="34" charset="0"/>
              </a:rPr>
              <a:t>Biosphere</a:t>
            </a:r>
            <a:r>
              <a:rPr lang="en-US" sz="4000" dirty="0">
                <a:solidFill>
                  <a:srgbClr val="000000"/>
                </a:solidFill>
                <a:latin typeface="Calibri" panose="020F0502020204030204" pitchFamily="34" charset="0"/>
              </a:rPr>
              <a:t>. </a:t>
            </a:r>
          </a:p>
          <a:p>
            <a:pPr algn="just"/>
            <a:r>
              <a:rPr lang="en-US" sz="4000" dirty="0">
                <a:solidFill>
                  <a:srgbClr val="000000"/>
                </a:solidFill>
                <a:latin typeface="Calibri" panose="020F0502020204030204" pitchFamily="34" charset="0"/>
              </a:rPr>
              <a:t>The marine and freshwater habitats are mainly aquatic. </a:t>
            </a:r>
          </a:p>
          <a:p>
            <a:pPr algn="just"/>
            <a:r>
              <a:rPr lang="en-US" sz="4000" dirty="0">
                <a:solidFill>
                  <a:srgbClr val="000000"/>
                </a:solidFill>
                <a:latin typeface="Calibri" panose="020F0502020204030204" pitchFamily="34" charset="0"/>
              </a:rPr>
              <a:t>The terrestrial and aquatic ecosystems are located within the </a:t>
            </a:r>
            <a:r>
              <a:rPr lang="en-US" sz="4000" b="1" dirty="0">
                <a:solidFill>
                  <a:srgbClr val="000000"/>
                </a:solidFill>
                <a:latin typeface="Calibri" panose="020F0502020204030204" pitchFamily="34" charset="0"/>
              </a:rPr>
              <a:t>Biosphere. </a:t>
            </a:r>
            <a:endParaRPr lang="en-US" sz="4000" dirty="0"/>
          </a:p>
        </p:txBody>
      </p:sp>
      <p:pic>
        <p:nvPicPr>
          <p:cNvPr id="3" name="Picture 2"/>
          <p:cNvPicPr>
            <a:picLocks noChangeAspect="1"/>
          </p:cNvPicPr>
          <p:nvPr/>
        </p:nvPicPr>
        <p:blipFill>
          <a:blip r:embed="rId2"/>
          <a:stretch>
            <a:fillRect/>
          </a:stretch>
        </p:blipFill>
        <p:spPr>
          <a:xfrm>
            <a:off x="3494762" y="3118981"/>
            <a:ext cx="5957337" cy="3732609"/>
          </a:xfrm>
          <a:prstGeom prst="rect">
            <a:avLst/>
          </a:prstGeom>
        </p:spPr>
      </p:pic>
    </p:spTree>
    <p:extLst>
      <p:ext uri="{BB962C8B-B14F-4D97-AF65-F5344CB8AC3E}">
        <p14:creationId xmlns:p14="http://schemas.microsoft.com/office/powerpoint/2010/main" val="3926324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just"/>
            <a:r>
              <a:rPr lang="en-US" sz="4000" b="1" dirty="0">
                <a:solidFill>
                  <a:srgbClr val="000000"/>
                </a:solidFill>
                <a:latin typeface="Calibri" panose="020F0502020204030204" pitchFamily="34" charset="0"/>
              </a:rPr>
              <a:t>The Biosphere – </a:t>
            </a:r>
            <a:r>
              <a:rPr lang="en-US" sz="4000" dirty="0">
                <a:solidFill>
                  <a:srgbClr val="000000"/>
                </a:solidFill>
                <a:latin typeface="Calibri" panose="020F0502020204030204" pitchFamily="34" charset="0"/>
              </a:rPr>
              <a:t>thin outer layer of the earth capable of supporting life. The non-living subdivisions of the biosphere include: </a:t>
            </a:r>
          </a:p>
          <a:p>
            <a:pPr algn="just"/>
            <a:r>
              <a:rPr lang="en-US" sz="4000" b="1" dirty="0">
                <a:solidFill>
                  <a:srgbClr val="000000"/>
                </a:solidFill>
                <a:latin typeface="Calibri" panose="020F0502020204030204" pitchFamily="34" charset="0"/>
              </a:rPr>
              <a:t>a. Lithosphere – </a:t>
            </a:r>
            <a:r>
              <a:rPr lang="en-US" sz="4000" dirty="0">
                <a:solidFill>
                  <a:srgbClr val="000000"/>
                </a:solidFill>
                <a:latin typeface="Calibri" panose="020F0502020204030204" pitchFamily="34" charset="0"/>
              </a:rPr>
              <a:t>is the rocky materials of the earth’s outer shell and is the ultimate source of all mineral elements required by living organisms. </a:t>
            </a:r>
          </a:p>
          <a:p>
            <a:pPr algn="just"/>
            <a:r>
              <a:rPr lang="en-US" sz="4000" b="1" dirty="0">
                <a:solidFill>
                  <a:srgbClr val="000000"/>
                </a:solidFill>
                <a:latin typeface="Calibri" panose="020F0502020204030204" pitchFamily="34" charset="0"/>
              </a:rPr>
              <a:t>b. Hydrosphere – </a:t>
            </a:r>
            <a:r>
              <a:rPr lang="en-US" sz="4000" dirty="0">
                <a:solidFill>
                  <a:srgbClr val="000000"/>
                </a:solidFill>
                <a:latin typeface="Calibri" panose="020F0502020204030204" pitchFamily="34" charset="0"/>
              </a:rPr>
              <a:t>is the water on or near the earth’s surface and it extends to the lithosphere and the atmosphere. </a:t>
            </a:r>
          </a:p>
        </p:txBody>
      </p:sp>
    </p:spTree>
    <p:extLst>
      <p:ext uri="{BB962C8B-B14F-4D97-AF65-F5344CB8AC3E}">
        <p14:creationId xmlns:p14="http://schemas.microsoft.com/office/powerpoint/2010/main" val="2982507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0"/>
            <a:ext cx="12192000" cy="6247864"/>
          </a:xfrm>
          <a:prstGeom prst="rect">
            <a:avLst/>
          </a:prstGeom>
        </p:spPr>
        <p:txBody>
          <a:bodyPr wrap="square">
            <a:spAutoFit/>
          </a:bodyPr>
          <a:lstStyle/>
          <a:p>
            <a:pPr lvl="0" algn="just"/>
            <a:r>
              <a:rPr lang="en-US" sz="4000" b="1" dirty="0">
                <a:solidFill>
                  <a:srgbClr val="000000"/>
                </a:solidFill>
                <a:latin typeface="Calibri" panose="020F0502020204030204" pitchFamily="34" charset="0"/>
              </a:rPr>
              <a:t>c. Atmosphere – </a:t>
            </a:r>
            <a:r>
              <a:rPr lang="en-US" sz="4000" dirty="0">
                <a:solidFill>
                  <a:srgbClr val="000000"/>
                </a:solidFill>
                <a:latin typeface="Calibri" panose="020F0502020204030204" pitchFamily="34" charset="0"/>
              </a:rPr>
              <a:t>gaseous components of the atmosphere. It extends to some 3500 km above the surface of the earth, but life is confined to the lowest 8 to 15 km (troposphere). </a:t>
            </a:r>
          </a:p>
          <a:p>
            <a:pPr lvl="0" algn="just"/>
            <a:r>
              <a:rPr lang="en-US" sz="4000" dirty="0">
                <a:solidFill>
                  <a:srgbClr val="000000"/>
                </a:solidFill>
                <a:latin typeface="Calibri" panose="020F0502020204030204" pitchFamily="34" charset="0"/>
              </a:rPr>
              <a:t>The oxygen-ozone screening layer in the atmosphere is concentrated mostly between 20 and 25 km. The main gases present in the atmosphere are by volume, nitrogen – 78%; oxygen, 21%; argon, 0.93%; carbon dioxide, 0.03% and variable amount of water </a:t>
            </a:r>
            <a:r>
              <a:rPr lang="en-US" sz="4000" dirty="0" err="1">
                <a:solidFill>
                  <a:srgbClr val="000000"/>
                </a:solidFill>
                <a:latin typeface="Calibri" panose="020F0502020204030204" pitchFamily="34" charset="0"/>
              </a:rPr>
              <a:t>vapour</a:t>
            </a:r>
            <a:r>
              <a:rPr lang="en-US" sz="4000" dirty="0">
                <a:solidFill>
                  <a:srgbClr val="000000"/>
                </a:solidFill>
                <a:latin typeface="Calibri" panose="020F0502020204030204" pitchFamily="34" charset="0"/>
              </a:rPr>
              <a:t>. </a:t>
            </a:r>
          </a:p>
          <a:p>
            <a:pPr lvl="0" algn="just"/>
            <a:endParaRPr lang="en-US" sz="4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99791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6"/>
            <a:ext cx="12192000" cy="4401205"/>
          </a:xfrm>
          <a:prstGeom prst="rect">
            <a:avLst/>
          </a:prstGeom>
        </p:spPr>
        <p:txBody>
          <a:bodyPr wrap="square">
            <a:spAutoFit/>
          </a:bodyPr>
          <a:lstStyle/>
          <a:p>
            <a:pPr lvl="0" algn="just"/>
            <a:r>
              <a:rPr lang="en-US" sz="4000" b="1" dirty="0">
                <a:solidFill>
                  <a:srgbClr val="000000"/>
                </a:solidFill>
                <a:latin typeface="Calibri" panose="020F0502020204030204" pitchFamily="34" charset="0"/>
              </a:rPr>
              <a:t>Terrestrial environment: </a:t>
            </a:r>
            <a:endParaRPr lang="en-US" sz="4000" dirty="0">
              <a:solidFill>
                <a:srgbClr val="000000"/>
              </a:solidFill>
              <a:latin typeface="Calibri" panose="020F0502020204030204" pitchFamily="34" charset="0"/>
            </a:endParaRPr>
          </a:p>
          <a:p>
            <a:pPr lvl="0" algn="just"/>
            <a:r>
              <a:rPr lang="en-US" sz="4000" dirty="0">
                <a:solidFill>
                  <a:srgbClr val="000000"/>
                </a:solidFill>
                <a:latin typeface="Calibri" panose="020F0502020204030204" pitchFamily="34" charset="0"/>
              </a:rPr>
              <a:t>The terrestrial habitats are mainly land based biomes. </a:t>
            </a:r>
          </a:p>
          <a:p>
            <a:pPr lvl="0" algn="just"/>
            <a:r>
              <a:rPr lang="en-US" sz="4000" dirty="0">
                <a:solidFill>
                  <a:srgbClr val="000000"/>
                </a:solidFill>
                <a:latin typeface="Calibri" panose="020F0502020204030204" pitchFamily="34" charset="0"/>
              </a:rPr>
              <a:t>The geographical distribution (and productivity) of the various biomes is controlled primarily by the climatic variables like precipitation and temperature. Most of the classified biomes are identified by the dominant plants found in their communities. </a:t>
            </a:r>
            <a:endParaRPr lang="en-US" sz="4000" dirty="0">
              <a:solidFill>
                <a:prstClr val="black"/>
              </a:solidFill>
            </a:endParaRPr>
          </a:p>
        </p:txBody>
      </p:sp>
    </p:spTree>
    <p:extLst>
      <p:ext uri="{BB962C8B-B14F-4D97-AF65-F5344CB8AC3E}">
        <p14:creationId xmlns:p14="http://schemas.microsoft.com/office/powerpoint/2010/main" val="1394211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6"/>
            <a:ext cx="12192000" cy="5632311"/>
          </a:xfrm>
          <a:prstGeom prst="rect">
            <a:avLst/>
          </a:prstGeom>
        </p:spPr>
        <p:txBody>
          <a:bodyPr wrap="square">
            <a:spAutoFit/>
          </a:bodyPr>
          <a:lstStyle/>
          <a:p>
            <a:r>
              <a:rPr lang="en-US" sz="4000" b="1" dirty="0">
                <a:solidFill>
                  <a:srgbClr val="000000"/>
                </a:solidFill>
                <a:latin typeface="Calibri" panose="020F0502020204030204" pitchFamily="34" charset="0"/>
              </a:rPr>
              <a:t>Major Biomes </a:t>
            </a:r>
            <a:endParaRPr lang="en-US" sz="4000" dirty="0">
              <a:solidFill>
                <a:srgbClr val="000000"/>
              </a:solidFill>
              <a:latin typeface="Calibri" panose="020F0502020204030204" pitchFamily="34" charset="0"/>
            </a:endParaRPr>
          </a:p>
          <a:p>
            <a:r>
              <a:rPr lang="en-US" sz="4000" b="1" dirty="0">
                <a:solidFill>
                  <a:srgbClr val="000000"/>
                </a:solidFill>
                <a:latin typeface="Calibri" panose="020F0502020204030204" pitchFamily="34" charset="0"/>
              </a:rPr>
              <a:t>(</a:t>
            </a:r>
            <a:r>
              <a:rPr lang="en-US" sz="4000" b="1" dirty="0" err="1">
                <a:solidFill>
                  <a:srgbClr val="000000"/>
                </a:solidFill>
                <a:latin typeface="Calibri" panose="020F0502020204030204" pitchFamily="34" charset="0"/>
              </a:rPr>
              <a:t>i</a:t>
            </a:r>
            <a:r>
              <a:rPr lang="en-US" sz="4000" b="1" dirty="0">
                <a:solidFill>
                  <a:srgbClr val="000000"/>
                </a:solidFill>
                <a:latin typeface="Calibri" panose="020F0502020204030204" pitchFamily="34" charset="0"/>
              </a:rPr>
              <a:t>) Deserts </a:t>
            </a:r>
            <a:endParaRPr lang="en-US" sz="4000" dirty="0">
              <a:solidFill>
                <a:srgbClr val="000000"/>
              </a:solidFill>
              <a:latin typeface="Calibri" panose="020F0502020204030204" pitchFamily="34" charset="0"/>
            </a:endParaRPr>
          </a:p>
          <a:p>
            <a:r>
              <a:rPr lang="en-US" sz="4000" dirty="0">
                <a:solidFill>
                  <a:srgbClr val="000000"/>
                </a:solidFill>
                <a:latin typeface="Calibri" panose="020F0502020204030204" pitchFamily="34" charset="0"/>
              </a:rPr>
              <a:t>Desert is a temperate or tropical biome arid region commonly occurring where there is less than 10 inches (&lt;25cm) of precipitation per year, and high evaporation. Their vegetation is sparse, but it can be surprisingly diverse, and a most desert plants and animals are highly adapted to survive long droughts, extreme heat, and often extreme cold. </a:t>
            </a:r>
            <a:endParaRPr lang="en-US" sz="4000" dirty="0"/>
          </a:p>
        </p:txBody>
      </p:sp>
    </p:spTree>
    <p:extLst>
      <p:ext uri="{BB962C8B-B14F-4D97-AF65-F5344CB8AC3E}">
        <p14:creationId xmlns:p14="http://schemas.microsoft.com/office/powerpoint/2010/main" val="4942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just"/>
            <a:r>
              <a:rPr lang="en-US" sz="4000" dirty="0"/>
              <a:t>Components of the ecosystem</a:t>
            </a:r>
          </a:p>
          <a:p>
            <a:pPr algn="just"/>
            <a:r>
              <a:rPr lang="en-US" sz="4000" dirty="0"/>
              <a:t>Two major components</a:t>
            </a:r>
          </a:p>
          <a:p>
            <a:pPr algn="just"/>
            <a:r>
              <a:rPr lang="en-US" sz="4000" dirty="0"/>
              <a:t>(a) Biotic components which comprises of living organisms</a:t>
            </a:r>
          </a:p>
          <a:p>
            <a:pPr algn="just"/>
            <a:r>
              <a:rPr lang="en-US" sz="4000" dirty="0"/>
              <a:t>(b) Abiotic components which comprises the non-living physical and chemical environment</a:t>
            </a:r>
          </a:p>
          <a:p>
            <a:pPr algn="just"/>
            <a:r>
              <a:rPr lang="en-US" sz="4000" dirty="0"/>
              <a:t>Other essential abiotic components of an ecosystem include energy, water, nitrogen and soil minerals. The energy required to perpetuate an ecosystem is naturally obtained primarily from the sun, through photosynthesis, a process that also captures carbon from the atmosphere. </a:t>
            </a:r>
          </a:p>
        </p:txBody>
      </p:sp>
    </p:spTree>
    <p:extLst>
      <p:ext uri="{BB962C8B-B14F-4D97-AF65-F5344CB8AC3E}">
        <p14:creationId xmlns:p14="http://schemas.microsoft.com/office/powerpoint/2010/main" val="2284737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just"/>
            <a:r>
              <a:rPr lang="en-US" sz="4000" b="1" dirty="0">
                <a:solidFill>
                  <a:srgbClr val="000000"/>
                </a:solidFill>
                <a:latin typeface="Calibri" panose="020F0502020204030204" pitchFamily="34" charset="0"/>
              </a:rPr>
              <a:t>(ii) Grasslands </a:t>
            </a:r>
            <a:endParaRPr lang="en-US" sz="4000" dirty="0">
              <a:solidFill>
                <a:srgbClr val="000000"/>
              </a:solidFill>
              <a:latin typeface="Calibri" panose="020F0502020204030204" pitchFamily="34" charset="0"/>
            </a:endParaRPr>
          </a:p>
          <a:p>
            <a:pPr algn="just"/>
            <a:r>
              <a:rPr lang="en-US" sz="4000" dirty="0">
                <a:solidFill>
                  <a:srgbClr val="000000"/>
                </a:solidFill>
                <a:latin typeface="Calibri" panose="020F0502020204030204" pitchFamily="34" charset="0"/>
              </a:rPr>
              <a:t>Grasslands occur where there is enough rain to support grass but not enough for forests. There are two main divisions of grasslands, namely tropical grassland or savannas and the temperate grasslands. </a:t>
            </a:r>
          </a:p>
          <a:p>
            <a:pPr algn="just"/>
            <a:r>
              <a:rPr lang="en-US" sz="4000" b="1" dirty="0">
                <a:solidFill>
                  <a:srgbClr val="000000"/>
                </a:solidFill>
                <a:latin typeface="Calibri" panose="020F0502020204030204" pitchFamily="34" charset="0"/>
              </a:rPr>
              <a:t>Tropical grasslands (Savannas) - </a:t>
            </a:r>
            <a:r>
              <a:rPr lang="en-US" sz="4000" dirty="0">
                <a:solidFill>
                  <a:srgbClr val="000000"/>
                </a:solidFill>
                <a:latin typeface="Calibri" panose="020F0502020204030204" pitchFamily="34" charset="0"/>
              </a:rPr>
              <a:t>Tropical grasslands can occur in regions with as much as 47.2 in (120 cm) of rainfall per year, but under highly seasonal conditions with a pronounced dry season. Savannahs are dominated by grasses and other herbaceous plants.</a:t>
            </a:r>
            <a:endParaRPr lang="en-US" sz="4000" dirty="0"/>
          </a:p>
        </p:txBody>
      </p:sp>
    </p:spTree>
    <p:extLst>
      <p:ext uri="{BB962C8B-B14F-4D97-AF65-F5344CB8AC3E}">
        <p14:creationId xmlns:p14="http://schemas.microsoft.com/office/powerpoint/2010/main" val="91833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6402"/>
            <a:ext cx="12217052" cy="3785652"/>
          </a:xfrm>
          <a:prstGeom prst="rect">
            <a:avLst/>
          </a:prstGeom>
        </p:spPr>
        <p:txBody>
          <a:bodyPr wrap="square">
            <a:spAutoFit/>
          </a:bodyPr>
          <a:lstStyle/>
          <a:p>
            <a:pPr algn="just"/>
            <a:r>
              <a:rPr lang="en-US" sz="4000" b="1" dirty="0">
                <a:solidFill>
                  <a:srgbClr val="000000"/>
                </a:solidFill>
                <a:latin typeface="Calibri" panose="020F0502020204030204" pitchFamily="34" charset="0"/>
              </a:rPr>
              <a:t>Temperature grasslands </a:t>
            </a:r>
            <a:r>
              <a:rPr lang="en-US" sz="4000" dirty="0">
                <a:solidFill>
                  <a:srgbClr val="000000"/>
                </a:solidFill>
                <a:latin typeface="Calibri" panose="020F0502020204030204" pitchFamily="34" charset="0"/>
              </a:rPr>
              <a:t>- These grasslands occur under temperate climatic regimes that are intermediate to those that support forest and desert. In the temperate zones, grasslands typically occur where rainfall is 9.9-24 in (25-60 cm) per year. Grasslands in North America are called </a:t>
            </a:r>
            <a:r>
              <a:rPr lang="en-US" sz="4000" b="1" dirty="0">
                <a:solidFill>
                  <a:srgbClr val="000000"/>
                </a:solidFill>
                <a:latin typeface="Calibri" panose="020F0502020204030204" pitchFamily="34" charset="0"/>
              </a:rPr>
              <a:t>prairie. </a:t>
            </a:r>
            <a:endParaRPr lang="en-US" sz="4000" dirty="0"/>
          </a:p>
        </p:txBody>
      </p:sp>
    </p:spTree>
    <p:extLst>
      <p:ext uri="{BB962C8B-B14F-4D97-AF65-F5344CB8AC3E}">
        <p14:creationId xmlns:p14="http://schemas.microsoft.com/office/powerpoint/2010/main" val="3358589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38"/>
            <a:ext cx="12192000" cy="6863417"/>
          </a:xfrm>
          <a:prstGeom prst="rect">
            <a:avLst/>
          </a:prstGeom>
        </p:spPr>
        <p:txBody>
          <a:bodyPr wrap="square">
            <a:spAutoFit/>
          </a:bodyPr>
          <a:lstStyle/>
          <a:p>
            <a:pPr algn="just"/>
            <a:r>
              <a:rPr lang="en-US" sz="4000" b="1" dirty="0">
                <a:solidFill>
                  <a:srgbClr val="000000"/>
                </a:solidFill>
                <a:latin typeface="Calibri" panose="020F0502020204030204" pitchFamily="34" charset="0"/>
              </a:rPr>
              <a:t>(iii) Forests </a:t>
            </a:r>
            <a:endParaRPr lang="en-US" sz="4000" dirty="0">
              <a:solidFill>
                <a:srgbClr val="000000"/>
              </a:solidFill>
              <a:latin typeface="Calibri" panose="020F0502020204030204" pitchFamily="34" charset="0"/>
            </a:endParaRPr>
          </a:p>
          <a:p>
            <a:pPr algn="just"/>
            <a:r>
              <a:rPr lang="en-US" sz="4000" dirty="0">
                <a:solidFill>
                  <a:srgbClr val="000000"/>
                </a:solidFill>
                <a:latin typeface="Calibri" panose="020F0502020204030204" pitchFamily="34" charset="0"/>
              </a:rPr>
              <a:t>It is a type of biome which is dominated by trees, and also where other plants and animals live. The plants in forests provide shade and protection to many different types of animals </a:t>
            </a:r>
          </a:p>
          <a:p>
            <a:pPr algn="just"/>
            <a:r>
              <a:rPr lang="en-US" sz="4000" dirty="0">
                <a:solidFill>
                  <a:srgbClr val="000000"/>
                </a:solidFill>
                <a:latin typeface="Calibri" panose="020F0502020204030204" pitchFamily="34" charset="0"/>
              </a:rPr>
              <a:t>Different types of forest are: </a:t>
            </a:r>
          </a:p>
          <a:p>
            <a:pPr algn="just"/>
            <a:r>
              <a:rPr lang="en-US" sz="4000" b="1" dirty="0">
                <a:solidFill>
                  <a:srgbClr val="000000"/>
                </a:solidFill>
                <a:latin typeface="Calibri" panose="020F0502020204030204" pitchFamily="34" charset="0"/>
              </a:rPr>
              <a:t>Deciduous forest </a:t>
            </a:r>
            <a:r>
              <a:rPr lang="en-US" sz="4000" dirty="0">
                <a:solidFill>
                  <a:srgbClr val="000000"/>
                </a:solidFill>
                <a:latin typeface="Calibri" panose="020F0502020204030204" pitchFamily="34" charset="0"/>
              </a:rPr>
              <a:t>- These are forest in cool rainy areas, they can be found in the eastern part of the United States and Canada, most of Europe and parts of China and Japan. Deciduous trees shed their leaves each autumn and winter and re-grow them in the springtime. </a:t>
            </a:r>
            <a:endParaRPr lang="en-US" sz="4000" dirty="0"/>
          </a:p>
        </p:txBody>
      </p:sp>
    </p:spTree>
    <p:extLst>
      <p:ext uri="{BB962C8B-B14F-4D97-AF65-F5344CB8AC3E}">
        <p14:creationId xmlns:p14="http://schemas.microsoft.com/office/powerpoint/2010/main" val="19982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7"/>
            <a:ext cx="12192000" cy="5632311"/>
          </a:xfrm>
          <a:prstGeom prst="rect">
            <a:avLst/>
          </a:prstGeom>
        </p:spPr>
        <p:txBody>
          <a:bodyPr wrap="square">
            <a:spAutoFit/>
          </a:bodyPr>
          <a:lstStyle/>
          <a:p>
            <a:pPr algn="just"/>
            <a:r>
              <a:rPr lang="en-US" sz="4000" b="1" dirty="0">
                <a:solidFill>
                  <a:srgbClr val="000000"/>
                </a:solidFill>
                <a:latin typeface="Calibri" panose="020F0502020204030204" pitchFamily="34" charset="0"/>
              </a:rPr>
              <a:t>Coniferous forest (evergreen) </a:t>
            </a:r>
            <a:r>
              <a:rPr lang="en-US" sz="4000" dirty="0">
                <a:solidFill>
                  <a:srgbClr val="000000"/>
                </a:solidFill>
                <a:latin typeface="Calibri" panose="020F0502020204030204" pitchFamily="34" charset="0"/>
              </a:rPr>
              <a:t>- Coniferous forests are made up mainly of cone-bearing or coniferous trees. The leaves of these trees are either small and needle-like or scale-like and most stay green all year around (evergreen). It has fewer animals as comparison to the deciduous forest, as cold weather makes life very difficult in these forests. Common trees of this biome are species of pine, Douglas fir, hemlock, cedar, redwood, while animals include lynx, moose, squirrel, hawk, owl etc. </a:t>
            </a:r>
            <a:endParaRPr lang="en-US" sz="4000" dirty="0"/>
          </a:p>
        </p:txBody>
      </p:sp>
    </p:spTree>
    <p:extLst>
      <p:ext uri="{BB962C8B-B14F-4D97-AF65-F5344CB8AC3E}">
        <p14:creationId xmlns:p14="http://schemas.microsoft.com/office/powerpoint/2010/main" val="2187330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63417"/>
          </a:xfrm>
          <a:prstGeom prst="rect">
            <a:avLst/>
          </a:prstGeom>
        </p:spPr>
        <p:txBody>
          <a:bodyPr wrap="square">
            <a:spAutoFit/>
          </a:bodyPr>
          <a:lstStyle/>
          <a:p>
            <a:pPr algn="just"/>
            <a:r>
              <a:rPr lang="en-US" sz="4000" b="1" dirty="0">
                <a:solidFill>
                  <a:srgbClr val="000000"/>
                </a:solidFill>
                <a:latin typeface="Calibri" panose="020F0502020204030204" pitchFamily="34" charset="0"/>
              </a:rPr>
              <a:t>Rainforest </a:t>
            </a:r>
            <a:r>
              <a:rPr lang="en-US" sz="4000" dirty="0">
                <a:solidFill>
                  <a:srgbClr val="000000"/>
                </a:solidFill>
                <a:latin typeface="Calibri" panose="020F0502020204030204" pitchFamily="34" charset="0"/>
              </a:rPr>
              <a:t>- The reason it is called a "rainforest” is because of the high amount of rainfall it gets per year. The rain forest has a constant temperature with very high humidity. Rainforests support a very broad array of fauna, including mammals, reptiles, birds and invertebrates. </a:t>
            </a:r>
            <a:r>
              <a:rPr lang="en-US" sz="4000" b="1" dirty="0">
                <a:solidFill>
                  <a:srgbClr val="000000"/>
                </a:solidFill>
                <a:latin typeface="Calibri" panose="020F0502020204030204" pitchFamily="34" charset="0"/>
              </a:rPr>
              <a:t>Tropical rainforests </a:t>
            </a:r>
            <a:r>
              <a:rPr lang="en-US" sz="4000" dirty="0">
                <a:solidFill>
                  <a:srgbClr val="000000"/>
                </a:solidFill>
                <a:latin typeface="Calibri" panose="020F0502020204030204" pitchFamily="34" charset="0"/>
              </a:rPr>
              <a:t>are characterized by a warm and wet climate with no substantial dry season. Mean monthly temperatures exceed 18 °C (64 °F) during all months of the year. Average annual rainfall can be higher than 380 cm (150 in). Rainforests can be found in locations like Southeast Asia, Papua New Guinea, Sri Lanka, etc. </a:t>
            </a:r>
            <a:endParaRPr lang="en-US" sz="4000" dirty="0"/>
          </a:p>
        </p:txBody>
      </p:sp>
    </p:spTree>
    <p:extLst>
      <p:ext uri="{BB962C8B-B14F-4D97-AF65-F5344CB8AC3E}">
        <p14:creationId xmlns:p14="http://schemas.microsoft.com/office/powerpoint/2010/main" val="660425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just"/>
            <a:r>
              <a:rPr lang="en-US" sz="4000" b="1" dirty="0">
                <a:solidFill>
                  <a:srgbClr val="000000"/>
                </a:solidFill>
                <a:latin typeface="Calibri" panose="020F0502020204030204" pitchFamily="34" charset="0"/>
              </a:rPr>
              <a:t>(iv) Tundra (Mountain Ecosystems) </a:t>
            </a:r>
            <a:endParaRPr lang="en-US" sz="4000" dirty="0">
              <a:solidFill>
                <a:srgbClr val="000000"/>
              </a:solidFill>
              <a:latin typeface="Calibri" panose="020F0502020204030204" pitchFamily="34" charset="0"/>
            </a:endParaRPr>
          </a:p>
          <a:p>
            <a:pPr algn="just"/>
            <a:r>
              <a:rPr lang="en-US" sz="4000" dirty="0">
                <a:solidFill>
                  <a:srgbClr val="000000"/>
                </a:solidFill>
                <a:latin typeface="Calibri" panose="020F0502020204030204" pitchFamily="34" charset="0"/>
              </a:rPr>
              <a:t>Tundra, a treeless landscape occurs at high latitudes or on mountaintops, has growing season of only two to three months, and it may have frost any month of the year. Compared to other biomes, tundra has relatively low diversity. </a:t>
            </a:r>
          </a:p>
          <a:p>
            <a:pPr algn="just"/>
            <a:r>
              <a:rPr lang="en-US" sz="4000" dirty="0">
                <a:solidFill>
                  <a:srgbClr val="000000"/>
                </a:solidFill>
                <a:latin typeface="Calibri" panose="020F0502020204030204" pitchFamily="34" charset="0"/>
              </a:rPr>
              <a:t>mosses and lichens tend to dominate the vegetation. Migratory musk-ox, caribou, or alpine mountain sheep and mountain goats live on the vegetation. </a:t>
            </a:r>
            <a:endParaRPr lang="en-US" sz="4000" dirty="0"/>
          </a:p>
        </p:txBody>
      </p:sp>
    </p:spTree>
    <p:extLst>
      <p:ext uri="{BB962C8B-B14F-4D97-AF65-F5344CB8AC3E}">
        <p14:creationId xmlns:p14="http://schemas.microsoft.com/office/powerpoint/2010/main" val="1946317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just"/>
            <a:r>
              <a:rPr lang="en-US" sz="4000" b="1" dirty="0">
                <a:solidFill>
                  <a:srgbClr val="000000"/>
                </a:solidFill>
                <a:latin typeface="Calibri" panose="020F0502020204030204" pitchFamily="34" charset="0"/>
              </a:rPr>
              <a:t>The freshwater habitat: </a:t>
            </a:r>
            <a:endParaRPr lang="en-US" sz="4000" dirty="0">
              <a:solidFill>
                <a:srgbClr val="000000"/>
              </a:solidFill>
              <a:latin typeface="Calibri" panose="020F0502020204030204" pitchFamily="34" charset="0"/>
            </a:endParaRPr>
          </a:p>
          <a:p>
            <a:pPr algn="just"/>
            <a:r>
              <a:rPr lang="en-US" sz="4000" dirty="0">
                <a:solidFill>
                  <a:srgbClr val="000000"/>
                </a:solidFill>
                <a:latin typeface="Calibri" panose="020F0502020204030204" pitchFamily="34" charset="0"/>
              </a:rPr>
              <a:t>Freshwater is defined as having a considerably low salt concentration. Freshwater can be divided into two main groups, namely the lentic (standing) and the lotic (running) water bodies. </a:t>
            </a:r>
          </a:p>
          <a:p>
            <a:pPr algn="just"/>
            <a:r>
              <a:rPr lang="en-US" sz="4000" b="1" dirty="0">
                <a:solidFill>
                  <a:srgbClr val="000000"/>
                </a:solidFill>
                <a:latin typeface="Calibri" panose="020F0502020204030204" pitchFamily="34" charset="0"/>
              </a:rPr>
              <a:t>The lentic water bodies </a:t>
            </a:r>
            <a:r>
              <a:rPr lang="en-US" sz="4000" dirty="0">
                <a:solidFill>
                  <a:srgbClr val="000000"/>
                </a:solidFill>
                <a:latin typeface="Calibri" panose="020F0502020204030204" pitchFamily="34" charset="0"/>
              </a:rPr>
              <a:t>are those that are relatively still, they are generally localized in a basin that is surrounded by land, although limited movement can occur as a result of wind action e.g. Lakes Ponds, Pot holes etc. Due to their lower velocity they have lower oxygen concentration. </a:t>
            </a:r>
            <a:endParaRPr lang="en-US" sz="4000" dirty="0"/>
          </a:p>
        </p:txBody>
      </p:sp>
    </p:spTree>
    <p:extLst>
      <p:ext uri="{BB962C8B-B14F-4D97-AF65-F5344CB8AC3E}">
        <p14:creationId xmlns:p14="http://schemas.microsoft.com/office/powerpoint/2010/main" val="962881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r>
              <a:rPr lang="en-US" sz="3200" b="1" dirty="0">
                <a:solidFill>
                  <a:srgbClr val="000000"/>
                </a:solidFill>
                <a:latin typeface="Calibri" panose="020F0502020204030204" pitchFamily="34" charset="0"/>
              </a:rPr>
              <a:t>The lotic water bodies </a:t>
            </a:r>
            <a:r>
              <a:rPr lang="en-US" sz="3200" dirty="0">
                <a:solidFill>
                  <a:srgbClr val="000000"/>
                </a:solidFill>
                <a:latin typeface="Calibri" panose="020F0502020204030204" pitchFamily="34" charset="0"/>
              </a:rPr>
              <a:t>are those in constant flow, some examples are Rivers, Streams, Mountain brooks, Waterfalls etc. They have high velocity water flow and a high oxygen concentration. </a:t>
            </a:r>
          </a:p>
          <a:p>
            <a:pPr algn="just"/>
            <a:r>
              <a:rPr lang="en-US" sz="3200" dirty="0">
                <a:solidFill>
                  <a:srgbClr val="000000"/>
                </a:solidFill>
                <a:latin typeface="Calibri" panose="020F0502020204030204" pitchFamily="34" charset="0"/>
              </a:rPr>
              <a:t>Some of the various types of freshwater under these two groups are described below: </a:t>
            </a:r>
          </a:p>
          <a:p>
            <a:pPr algn="just"/>
            <a:r>
              <a:rPr lang="en-US" sz="3200" b="1" dirty="0">
                <a:solidFill>
                  <a:srgbClr val="000000"/>
                </a:solidFill>
                <a:latin typeface="Calibri" panose="020F0502020204030204" pitchFamily="34" charset="0"/>
              </a:rPr>
              <a:t>(a) Ponds and lakes </a:t>
            </a:r>
            <a:endParaRPr lang="en-US" sz="3200" dirty="0">
              <a:solidFill>
                <a:srgbClr val="000000"/>
              </a:solidFill>
              <a:latin typeface="Calibri" panose="020F0502020204030204" pitchFamily="34" charset="0"/>
            </a:endParaRPr>
          </a:p>
          <a:p>
            <a:pPr algn="just"/>
            <a:r>
              <a:rPr lang="en-US" sz="3200" b="1" dirty="0">
                <a:solidFill>
                  <a:srgbClr val="000000"/>
                </a:solidFill>
                <a:latin typeface="Calibri" panose="020F0502020204030204" pitchFamily="34" charset="0"/>
              </a:rPr>
              <a:t>Ponds </a:t>
            </a:r>
            <a:r>
              <a:rPr lang="en-US" sz="3200" dirty="0">
                <a:solidFill>
                  <a:srgbClr val="000000"/>
                </a:solidFill>
                <a:latin typeface="Calibri" panose="020F0502020204030204" pitchFamily="34" charset="0"/>
              </a:rPr>
              <a:t>are generally considered to be small temporary or permanent bodies of water shallow enough for rooted plants to grow over most of the bottom. </a:t>
            </a:r>
            <a:r>
              <a:rPr lang="en-US" sz="3200" b="1" dirty="0">
                <a:solidFill>
                  <a:srgbClr val="000000"/>
                </a:solidFill>
                <a:latin typeface="Calibri" panose="020F0502020204030204" pitchFamily="34" charset="0"/>
              </a:rPr>
              <a:t>Lakes </a:t>
            </a:r>
            <a:r>
              <a:rPr lang="en-US" sz="3200" dirty="0">
                <a:solidFill>
                  <a:srgbClr val="000000"/>
                </a:solidFill>
                <a:latin typeface="Calibri" panose="020F0502020204030204" pitchFamily="34" charset="0"/>
              </a:rPr>
              <a:t>are inland depressions that hold standing fresh water year-round. </a:t>
            </a:r>
          </a:p>
          <a:p>
            <a:pPr algn="just"/>
            <a:r>
              <a:rPr lang="en-US" sz="3200" dirty="0">
                <a:solidFill>
                  <a:srgbClr val="000000"/>
                </a:solidFill>
                <a:latin typeface="Calibri" panose="020F0502020204030204" pitchFamily="34" charset="0"/>
              </a:rPr>
              <a:t>Lakes and ponds are divided into three different “zones” which are usually determined by depth and distance from the shoreline. </a:t>
            </a:r>
            <a:endParaRPr lang="en-US" sz="3200" dirty="0"/>
          </a:p>
        </p:txBody>
      </p:sp>
    </p:spTree>
    <p:extLst>
      <p:ext uri="{BB962C8B-B14F-4D97-AF65-F5344CB8AC3E}">
        <p14:creationId xmlns:p14="http://schemas.microsoft.com/office/powerpoint/2010/main" val="587569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r>
              <a:rPr lang="en-US" sz="3200" dirty="0">
                <a:solidFill>
                  <a:srgbClr val="000000"/>
                </a:solidFill>
                <a:latin typeface="Calibri" panose="020F0502020204030204" pitchFamily="34" charset="0"/>
              </a:rPr>
              <a:t>The zones are: </a:t>
            </a:r>
          </a:p>
          <a:p>
            <a:pPr algn="just"/>
            <a:r>
              <a:rPr lang="en-US" sz="3200" b="1" dirty="0">
                <a:solidFill>
                  <a:srgbClr val="000000"/>
                </a:solidFill>
                <a:latin typeface="Calibri" panose="020F0502020204030204" pitchFamily="34" charset="0"/>
              </a:rPr>
              <a:t>(</a:t>
            </a:r>
            <a:r>
              <a:rPr lang="en-US" sz="3200" b="1" dirty="0" err="1">
                <a:solidFill>
                  <a:srgbClr val="000000"/>
                </a:solidFill>
                <a:latin typeface="Calibri" panose="020F0502020204030204" pitchFamily="34" charset="0"/>
              </a:rPr>
              <a:t>i</a:t>
            </a:r>
            <a:r>
              <a:rPr lang="en-US" sz="3200" b="1" dirty="0">
                <a:solidFill>
                  <a:srgbClr val="000000"/>
                </a:solidFill>
                <a:latin typeface="Calibri" panose="020F0502020204030204" pitchFamily="34" charset="0"/>
              </a:rPr>
              <a:t>) Littoral Zone</a:t>
            </a:r>
            <a:r>
              <a:rPr lang="en-US" sz="3200" dirty="0">
                <a:solidFill>
                  <a:srgbClr val="000000"/>
                </a:solidFill>
                <a:latin typeface="Calibri" panose="020F0502020204030204" pitchFamily="34" charset="0"/>
              </a:rPr>
              <a:t>: - The topmost zone near the shore of a lake or pond is the littoral zone </a:t>
            </a:r>
          </a:p>
          <a:p>
            <a:pPr algn="just"/>
            <a:r>
              <a:rPr lang="en-US" sz="3200" b="1" dirty="0">
                <a:solidFill>
                  <a:srgbClr val="000000"/>
                </a:solidFill>
                <a:latin typeface="Calibri" panose="020F0502020204030204" pitchFamily="34" charset="0"/>
              </a:rPr>
              <a:t>(ii) Limnetic Zone</a:t>
            </a:r>
            <a:r>
              <a:rPr lang="en-US" sz="3200" dirty="0">
                <a:solidFill>
                  <a:srgbClr val="000000"/>
                </a:solidFill>
                <a:latin typeface="Calibri" panose="020F0502020204030204" pitchFamily="34" charset="0"/>
              </a:rPr>
              <a:t>: - The near surface open water surrounded by the littoral zone is the limnetic zone. </a:t>
            </a:r>
          </a:p>
          <a:p>
            <a:pPr algn="just"/>
            <a:r>
              <a:rPr lang="en-US" sz="3200" b="1" dirty="0">
                <a:solidFill>
                  <a:srgbClr val="000000"/>
                </a:solidFill>
                <a:latin typeface="Calibri" panose="020F0502020204030204" pitchFamily="34" charset="0"/>
              </a:rPr>
              <a:t>(iii) The </a:t>
            </a:r>
            <a:r>
              <a:rPr lang="en-US" sz="3200" b="1" dirty="0" err="1">
                <a:solidFill>
                  <a:srgbClr val="000000"/>
                </a:solidFill>
                <a:latin typeface="Calibri" panose="020F0502020204030204" pitchFamily="34" charset="0"/>
              </a:rPr>
              <a:t>Profundal</a:t>
            </a:r>
            <a:r>
              <a:rPr lang="en-US" sz="3200" b="1" dirty="0">
                <a:solidFill>
                  <a:srgbClr val="000000"/>
                </a:solidFill>
                <a:latin typeface="Calibri" panose="020F0502020204030204" pitchFamily="34" charset="0"/>
              </a:rPr>
              <a:t> Zone</a:t>
            </a:r>
            <a:r>
              <a:rPr lang="en-US" sz="3200" dirty="0">
                <a:solidFill>
                  <a:srgbClr val="000000"/>
                </a:solidFill>
                <a:latin typeface="Calibri" panose="020F0502020204030204" pitchFamily="34" charset="0"/>
              </a:rPr>
              <a:t>: - This zone is much colder and denser than the other two. Little light penetrates all the way through the limnetic zone into the </a:t>
            </a:r>
            <a:r>
              <a:rPr lang="en-US" sz="3200" dirty="0" err="1">
                <a:solidFill>
                  <a:srgbClr val="000000"/>
                </a:solidFill>
                <a:latin typeface="Calibri" panose="020F0502020204030204" pitchFamily="34" charset="0"/>
              </a:rPr>
              <a:t>profundal</a:t>
            </a:r>
            <a:r>
              <a:rPr lang="en-US" sz="3200" dirty="0">
                <a:solidFill>
                  <a:srgbClr val="000000"/>
                </a:solidFill>
                <a:latin typeface="Calibri" panose="020F0502020204030204" pitchFamily="34" charset="0"/>
              </a:rPr>
              <a:t> zone </a:t>
            </a:r>
          </a:p>
          <a:p>
            <a:pPr algn="just"/>
            <a:r>
              <a:rPr lang="en-US" sz="3200" dirty="0">
                <a:solidFill>
                  <a:srgbClr val="000000"/>
                </a:solidFill>
                <a:latin typeface="Calibri" panose="020F0502020204030204" pitchFamily="34" charset="0"/>
              </a:rPr>
              <a:t>Temperature varies in ponds and lakes seasonally. Most lakes (deep ones) have what is referred to as thermal stratification, leading to the formation of three (3) temperature layers. There is the </a:t>
            </a:r>
          </a:p>
          <a:p>
            <a:pPr algn="just"/>
            <a:r>
              <a:rPr lang="en-US" sz="3200" b="1" dirty="0" err="1">
                <a:solidFill>
                  <a:srgbClr val="000000"/>
                </a:solidFill>
                <a:latin typeface="Calibri" panose="020F0502020204030204" pitchFamily="34" charset="0"/>
              </a:rPr>
              <a:t>epilimnion</a:t>
            </a:r>
            <a:r>
              <a:rPr lang="en-US" sz="3200" b="1" dirty="0">
                <a:solidFill>
                  <a:srgbClr val="000000"/>
                </a:solidFill>
                <a:latin typeface="Calibri" panose="020F0502020204030204" pitchFamily="34" charset="0"/>
              </a:rPr>
              <a:t> layer </a:t>
            </a:r>
            <a:r>
              <a:rPr lang="en-US" sz="3200" dirty="0">
                <a:solidFill>
                  <a:srgbClr val="000000"/>
                </a:solidFill>
                <a:latin typeface="Calibri" panose="020F0502020204030204" pitchFamily="34" charset="0"/>
              </a:rPr>
              <a:t>at the top with warmer temperatures, while the colder temperature </a:t>
            </a:r>
            <a:r>
              <a:rPr lang="en-US" sz="3200" b="1" dirty="0" err="1">
                <a:solidFill>
                  <a:srgbClr val="000000"/>
                </a:solidFill>
                <a:latin typeface="Calibri" panose="020F0502020204030204" pitchFamily="34" charset="0"/>
              </a:rPr>
              <a:t>hypolimnion</a:t>
            </a:r>
            <a:r>
              <a:rPr lang="en-US" sz="3200" b="1" dirty="0">
                <a:solidFill>
                  <a:srgbClr val="000000"/>
                </a:solidFill>
                <a:latin typeface="Calibri" panose="020F0502020204030204" pitchFamily="34" charset="0"/>
              </a:rPr>
              <a:t> layer </a:t>
            </a:r>
            <a:r>
              <a:rPr lang="en-US" sz="3200" dirty="0">
                <a:solidFill>
                  <a:srgbClr val="000000"/>
                </a:solidFill>
                <a:latin typeface="Calibri" panose="020F0502020204030204" pitchFamily="34" charset="0"/>
              </a:rPr>
              <a:t>is at the bottom, and the </a:t>
            </a:r>
            <a:r>
              <a:rPr lang="en-US" sz="3200" b="1" dirty="0">
                <a:solidFill>
                  <a:srgbClr val="000000"/>
                </a:solidFill>
                <a:latin typeface="Calibri" panose="020F0502020204030204" pitchFamily="34" charset="0"/>
              </a:rPr>
              <a:t>thermocline layer (</a:t>
            </a:r>
            <a:r>
              <a:rPr lang="en-US" sz="3200" b="1" dirty="0" err="1">
                <a:solidFill>
                  <a:srgbClr val="000000"/>
                </a:solidFill>
                <a:latin typeface="Calibri" panose="020F0502020204030204" pitchFamily="34" charset="0"/>
              </a:rPr>
              <a:t>mesolimnion</a:t>
            </a:r>
            <a:r>
              <a:rPr lang="en-US" sz="3200" b="1" dirty="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in between them. </a:t>
            </a:r>
            <a:endParaRPr lang="en-US" sz="3200" dirty="0"/>
          </a:p>
        </p:txBody>
      </p:sp>
    </p:spTree>
    <p:extLst>
      <p:ext uri="{BB962C8B-B14F-4D97-AF65-F5344CB8AC3E}">
        <p14:creationId xmlns:p14="http://schemas.microsoft.com/office/powerpoint/2010/main" val="1407008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95400" cy="4060801"/>
          </a:xfrm>
          <a:prstGeom prst="rect">
            <a:avLst/>
          </a:prstGeom>
        </p:spPr>
      </p:pic>
      <p:pic>
        <p:nvPicPr>
          <p:cNvPr id="3" name="Picture 2"/>
          <p:cNvPicPr>
            <a:picLocks noChangeAspect="1"/>
          </p:cNvPicPr>
          <p:nvPr/>
        </p:nvPicPr>
        <p:blipFill>
          <a:blip r:embed="rId3"/>
          <a:stretch>
            <a:fillRect/>
          </a:stretch>
        </p:blipFill>
        <p:spPr>
          <a:xfrm>
            <a:off x="6026956" y="148051"/>
            <a:ext cx="5984255" cy="3912750"/>
          </a:xfrm>
          <a:prstGeom prst="rect">
            <a:avLst/>
          </a:prstGeom>
        </p:spPr>
      </p:pic>
      <p:sp>
        <p:nvSpPr>
          <p:cNvPr id="4" name="Rectangle 3"/>
          <p:cNvSpPr/>
          <p:nvPr/>
        </p:nvSpPr>
        <p:spPr>
          <a:xfrm>
            <a:off x="0" y="3922614"/>
            <a:ext cx="12192000" cy="3046988"/>
          </a:xfrm>
          <a:prstGeom prst="rect">
            <a:avLst/>
          </a:prstGeom>
        </p:spPr>
        <p:txBody>
          <a:bodyPr wrap="square">
            <a:spAutoFit/>
          </a:bodyPr>
          <a:lstStyle/>
          <a:p>
            <a:r>
              <a:rPr lang="en-US" sz="2400" b="1" dirty="0">
                <a:solidFill>
                  <a:srgbClr val="000000"/>
                </a:solidFill>
                <a:latin typeface="Calibri" panose="020F0502020204030204" pitchFamily="34" charset="0"/>
              </a:rPr>
              <a:t>(b) Streams and Rivers </a:t>
            </a:r>
            <a:endParaRPr lang="en-US" sz="2400"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These are bodies of water are always in constant motion. Precipitation that does not evaporate or infiltrate into the ground runs off over the surface, drawn by the force of gravity back to the sea. Rivulets accumulate to form streams, and streams join to form rivers. Streams are generally shallow when compared with rivers, and sometimes one can even walk across them if they are not so deep and there is no strong water current. </a:t>
            </a:r>
          </a:p>
          <a:p>
            <a:r>
              <a:rPr lang="en-US" sz="2400" b="1" dirty="0">
                <a:solidFill>
                  <a:srgbClr val="000000"/>
                </a:solidFill>
                <a:latin typeface="Calibri" panose="020F0502020204030204" pitchFamily="34" charset="0"/>
              </a:rPr>
              <a:t>The River Nile </a:t>
            </a:r>
            <a:r>
              <a:rPr lang="en-US" sz="2400" dirty="0">
                <a:solidFill>
                  <a:srgbClr val="000000"/>
                </a:solidFill>
                <a:latin typeface="Calibri" panose="020F0502020204030204" pitchFamily="34" charset="0"/>
              </a:rPr>
              <a:t>is the longest river in the world, while the </a:t>
            </a:r>
            <a:r>
              <a:rPr lang="en-US" sz="2400" b="1" dirty="0">
                <a:solidFill>
                  <a:srgbClr val="000000"/>
                </a:solidFill>
                <a:latin typeface="Calibri" panose="020F0502020204030204" pitchFamily="34" charset="0"/>
              </a:rPr>
              <a:t>Amazon River </a:t>
            </a:r>
            <a:r>
              <a:rPr lang="en-US" sz="2400" dirty="0">
                <a:solidFill>
                  <a:srgbClr val="000000"/>
                </a:solidFill>
                <a:latin typeface="Calibri" panose="020F0502020204030204" pitchFamily="34" charset="0"/>
              </a:rPr>
              <a:t>is the largest river in the world. The largest river in Africa is </a:t>
            </a:r>
            <a:r>
              <a:rPr lang="en-US" sz="2400" b="1" dirty="0">
                <a:solidFill>
                  <a:srgbClr val="000000"/>
                </a:solidFill>
                <a:latin typeface="Calibri" panose="020F0502020204030204" pitchFamily="34" charset="0"/>
              </a:rPr>
              <a:t>River Congo</a:t>
            </a:r>
            <a:r>
              <a:rPr lang="en-US" sz="2400" dirty="0">
                <a:solidFill>
                  <a:srgbClr val="000000"/>
                </a:solidFill>
                <a:latin typeface="Calibri" panose="020F0502020204030204" pitchFamily="34" charset="0"/>
              </a:rPr>
              <a:t>. </a:t>
            </a:r>
            <a:endParaRPr lang="en-US" sz="2400" dirty="0"/>
          </a:p>
        </p:txBody>
      </p:sp>
    </p:spTree>
    <p:extLst>
      <p:ext uri="{BB962C8B-B14F-4D97-AF65-F5344CB8AC3E}">
        <p14:creationId xmlns:p14="http://schemas.microsoft.com/office/powerpoint/2010/main" val="136310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just"/>
            <a:r>
              <a:rPr lang="en-US" sz="4000" dirty="0"/>
              <a:t>Animals feed on plants and on one another thereby playing an important role in the movement of matter and energy through the system. </a:t>
            </a:r>
          </a:p>
          <a:p>
            <a:pPr algn="just"/>
            <a:r>
              <a:rPr lang="en-US" sz="4000" dirty="0"/>
              <a:t>When plants and animals die the nutrients stored in their bodies are eventually released back into nature. By breaking down dead organic matter, decomposers release carbon back to the atmosphere and facilitate nutrient cycling by converting nutrients stored in dead biomass back to a form that can be readily used by plants and other microbes, thereby completing the cycle of life. </a:t>
            </a:r>
          </a:p>
        </p:txBody>
      </p:sp>
    </p:spTree>
    <p:extLst>
      <p:ext uri="{BB962C8B-B14F-4D97-AF65-F5344CB8AC3E}">
        <p14:creationId xmlns:p14="http://schemas.microsoft.com/office/powerpoint/2010/main" val="1666261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94085"/>
          </a:xfrm>
          <a:prstGeom prst="rect">
            <a:avLst/>
          </a:prstGeom>
        </p:spPr>
        <p:txBody>
          <a:bodyPr wrap="square">
            <a:spAutoFit/>
          </a:bodyPr>
          <a:lstStyle/>
          <a:p>
            <a:pPr algn="just"/>
            <a:r>
              <a:rPr lang="en-US" sz="3200" b="1" dirty="0">
                <a:solidFill>
                  <a:srgbClr val="000000"/>
                </a:solidFill>
                <a:latin typeface="Calibri" panose="020F0502020204030204" pitchFamily="34" charset="0"/>
              </a:rPr>
              <a:t>(c) Wetlands </a:t>
            </a:r>
            <a:endParaRPr lang="en-US" sz="3200" dirty="0">
              <a:solidFill>
                <a:srgbClr val="000000"/>
              </a:solidFill>
              <a:latin typeface="Calibri" panose="020F0502020204030204" pitchFamily="34" charset="0"/>
            </a:endParaRPr>
          </a:p>
          <a:p>
            <a:pPr algn="just"/>
            <a:r>
              <a:rPr lang="en-US" sz="3200" dirty="0">
                <a:solidFill>
                  <a:srgbClr val="000000"/>
                </a:solidFill>
                <a:latin typeface="Calibri" panose="020F0502020204030204" pitchFamily="34" charset="0"/>
              </a:rPr>
              <a:t>Wetlands are ecosystems of several types in which rooted vegetation is surrounded by standing water during part of the year. They are mostly found at the edges of ponds, lakes, rivers and streams. </a:t>
            </a:r>
          </a:p>
          <a:p>
            <a:pPr algn="just"/>
            <a:endParaRPr lang="en-US" sz="3200" dirty="0">
              <a:solidFill>
                <a:srgbClr val="000000"/>
              </a:solidFill>
              <a:latin typeface="Calibri" panose="020F0502020204030204" pitchFamily="34" charset="0"/>
            </a:endParaRPr>
          </a:p>
          <a:p>
            <a:pPr algn="just"/>
            <a:r>
              <a:rPr lang="en-US" sz="3200" dirty="0">
                <a:solidFill>
                  <a:srgbClr val="000000"/>
                </a:solidFill>
                <a:latin typeface="Calibri" panose="020F0502020204030204" pitchFamily="34" charset="0"/>
              </a:rPr>
              <a:t>Other terms for wetland include </a:t>
            </a:r>
            <a:r>
              <a:rPr lang="en-US" sz="3200" b="1" dirty="0">
                <a:solidFill>
                  <a:srgbClr val="000000"/>
                </a:solidFill>
                <a:latin typeface="Calibri" panose="020F0502020204030204" pitchFamily="34" charset="0"/>
              </a:rPr>
              <a:t>marsh (wetlands without trees)</a:t>
            </a:r>
            <a:r>
              <a:rPr lang="en-US" sz="3200" dirty="0">
                <a:solidFill>
                  <a:srgbClr val="000000"/>
                </a:solidFill>
                <a:latin typeface="Calibri" panose="020F0502020204030204" pitchFamily="34" charset="0"/>
              </a:rPr>
              <a:t>, bog, flood plain, prairie pothole and </a:t>
            </a:r>
            <a:r>
              <a:rPr lang="en-US" sz="3200" b="1" dirty="0">
                <a:solidFill>
                  <a:srgbClr val="000000"/>
                </a:solidFill>
                <a:latin typeface="Calibri" panose="020F0502020204030204" pitchFamily="34" charset="0"/>
              </a:rPr>
              <a:t>swamp (wetlands with trees)</a:t>
            </a:r>
            <a:r>
              <a:rPr lang="en-US" sz="3200" dirty="0">
                <a:solidFill>
                  <a:srgbClr val="000000"/>
                </a:solidFill>
                <a:latin typeface="Calibri" panose="020F0502020204030204" pitchFamily="34" charset="0"/>
              </a:rPr>
              <a:t>. </a:t>
            </a:r>
          </a:p>
          <a:p>
            <a:pPr algn="just"/>
            <a:endParaRPr lang="en-US" sz="3200" dirty="0">
              <a:solidFill>
                <a:srgbClr val="000000"/>
              </a:solidFill>
              <a:latin typeface="Calibri" panose="020F0502020204030204" pitchFamily="34" charset="0"/>
            </a:endParaRPr>
          </a:p>
          <a:p>
            <a:pPr algn="just"/>
            <a:r>
              <a:rPr lang="en-US" sz="3200" dirty="0">
                <a:solidFill>
                  <a:srgbClr val="000000"/>
                </a:solidFill>
                <a:latin typeface="Calibri" panose="020F0502020204030204" pitchFamily="34" charset="0"/>
              </a:rPr>
              <a:t>Some of the plants found in wetlands include water lilies, cattails, sedges and spruce. This habitat supports many animals like amphibians, exotic birds (such as ducks and waders), reptiles and some mammals and fish. </a:t>
            </a:r>
          </a:p>
          <a:p>
            <a:pPr algn="just"/>
            <a:r>
              <a:rPr lang="en-US" sz="3200" b="1" dirty="0">
                <a:solidFill>
                  <a:srgbClr val="000000"/>
                </a:solidFill>
                <a:latin typeface="Calibri" panose="020F0502020204030204" pitchFamily="34" charset="0"/>
              </a:rPr>
              <a:t>Mangroves </a:t>
            </a:r>
            <a:r>
              <a:rPr lang="en-US" sz="3200" dirty="0">
                <a:solidFill>
                  <a:srgbClr val="000000"/>
                </a:solidFill>
                <a:latin typeface="Calibri" panose="020F0502020204030204" pitchFamily="34" charset="0"/>
              </a:rPr>
              <a:t>are trees that grow in the coastal intertidal zone (salt water), with low oxygen soil. </a:t>
            </a:r>
          </a:p>
        </p:txBody>
      </p:sp>
    </p:spTree>
    <p:extLst>
      <p:ext uri="{BB962C8B-B14F-4D97-AF65-F5344CB8AC3E}">
        <p14:creationId xmlns:p14="http://schemas.microsoft.com/office/powerpoint/2010/main" val="2330054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
            <a:ext cx="12192000" cy="6986528"/>
          </a:xfrm>
          <a:prstGeom prst="rect">
            <a:avLst/>
          </a:prstGeom>
        </p:spPr>
        <p:txBody>
          <a:bodyPr wrap="square">
            <a:spAutoFit/>
          </a:bodyPr>
          <a:lstStyle/>
          <a:p>
            <a:pPr algn="just"/>
            <a:r>
              <a:rPr lang="en-US" sz="3200" b="1" dirty="0">
                <a:solidFill>
                  <a:srgbClr val="000000"/>
                </a:solidFill>
                <a:latin typeface="Calibri" panose="020F0502020204030204" pitchFamily="34" charset="0"/>
              </a:rPr>
              <a:t>Marine Habitat: </a:t>
            </a:r>
            <a:endParaRPr lang="en-US" sz="3200" dirty="0">
              <a:solidFill>
                <a:srgbClr val="000000"/>
              </a:solidFill>
              <a:latin typeface="Calibri" panose="020F0502020204030204" pitchFamily="34" charset="0"/>
            </a:endParaRPr>
          </a:p>
          <a:p>
            <a:pPr algn="just"/>
            <a:r>
              <a:rPr lang="en-US" sz="3200" dirty="0">
                <a:solidFill>
                  <a:srgbClr val="000000"/>
                </a:solidFill>
                <a:latin typeface="Calibri" panose="020F0502020204030204" pitchFamily="34" charset="0"/>
              </a:rPr>
              <a:t>Together, the oceans contain more than 97% of all liquid water in the world. Oceans are too salty for most human uses, but they contain 90% of the world’s living biomass. </a:t>
            </a:r>
          </a:p>
          <a:p>
            <a:pPr algn="just"/>
            <a:r>
              <a:rPr lang="en-US" sz="3200" dirty="0">
                <a:solidFill>
                  <a:srgbClr val="000000"/>
                </a:solidFill>
                <a:latin typeface="Calibri" panose="020F0502020204030204" pitchFamily="34" charset="0"/>
              </a:rPr>
              <a:t>Their salt content is considerably higher than of freshwater habitats (higher than 35 parts per thousand). </a:t>
            </a:r>
          </a:p>
          <a:p>
            <a:pPr algn="just"/>
            <a:endParaRPr lang="en-US" sz="3200" dirty="0">
              <a:solidFill>
                <a:srgbClr val="000000"/>
              </a:solidFill>
              <a:latin typeface="Calibri" panose="020F0502020204030204" pitchFamily="34" charset="0"/>
            </a:endParaRPr>
          </a:p>
          <a:p>
            <a:r>
              <a:rPr lang="en-US" sz="3200" dirty="0"/>
              <a:t>The marine habitat can be studies in terms of horizontal and vertical zones, namely: </a:t>
            </a:r>
          </a:p>
          <a:p>
            <a:pPr marL="571500" indent="-571500">
              <a:buAutoNum type="romanUcPeriod"/>
            </a:pPr>
            <a:r>
              <a:rPr lang="en-US" sz="3200" b="1" dirty="0"/>
              <a:t>Horizontal zones </a:t>
            </a:r>
          </a:p>
          <a:p>
            <a:r>
              <a:rPr lang="en-US" sz="3200" dirty="0"/>
              <a:t>The horizontal zones of the ocean are: </a:t>
            </a:r>
          </a:p>
          <a:p>
            <a:r>
              <a:rPr lang="en-US" sz="3200" b="1" dirty="0"/>
              <a:t>(a) Coastal Zone</a:t>
            </a:r>
            <a:r>
              <a:rPr lang="en-US" sz="3200" dirty="0"/>
              <a:t>: - It is made up of the </a:t>
            </a:r>
            <a:r>
              <a:rPr lang="en-US" sz="3200" b="1" dirty="0"/>
              <a:t>littoral </a:t>
            </a:r>
            <a:r>
              <a:rPr lang="en-US" sz="3200" dirty="0"/>
              <a:t>region which is where the sea meets the land; it is the richest of all marine environment but the harshest. </a:t>
            </a:r>
          </a:p>
        </p:txBody>
      </p:sp>
    </p:spTree>
    <p:extLst>
      <p:ext uri="{BB962C8B-B14F-4D97-AF65-F5344CB8AC3E}">
        <p14:creationId xmlns:p14="http://schemas.microsoft.com/office/powerpoint/2010/main" val="2888488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31"/>
            <a:ext cx="12192000" cy="3539430"/>
          </a:xfrm>
          <a:prstGeom prst="rect">
            <a:avLst/>
          </a:prstGeom>
        </p:spPr>
        <p:txBody>
          <a:bodyPr wrap="square">
            <a:spAutoFit/>
          </a:bodyPr>
          <a:lstStyle/>
          <a:p>
            <a:pPr lvl="0"/>
            <a:r>
              <a:rPr lang="en-US" sz="3200" dirty="0">
                <a:solidFill>
                  <a:prstClr val="black"/>
                </a:solidFill>
              </a:rPr>
              <a:t>The animals that live there are subjected to pounding, surf, sun, wind, rain, extreme temperature fluctuations, erosion and sedimentation. This zone consists of three subzones called the </a:t>
            </a:r>
            <a:r>
              <a:rPr lang="en-US" sz="3200" dirty="0" err="1">
                <a:solidFill>
                  <a:prstClr val="black"/>
                </a:solidFill>
              </a:rPr>
              <a:t>supralittoral</a:t>
            </a:r>
            <a:r>
              <a:rPr lang="en-US" sz="3200" dirty="0">
                <a:solidFill>
                  <a:prstClr val="black"/>
                </a:solidFill>
              </a:rPr>
              <a:t> zone, the intertidal zone and the </a:t>
            </a:r>
            <a:r>
              <a:rPr lang="en-US" sz="3200" dirty="0" err="1">
                <a:solidFill>
                  <a:prstClr val="black"/>
                </a:solidFill>
              </a:rPr>
              <a:t>sublittoral</a:t>
            </a:r>
            <a:r>
              <a:rPr lang="en-US" sz="3200" dirty="0">
                <a:solidFill>
                  <a:prstClr val="black"/>
                </a:solidFill>
              </a:rPr>
              <a:t> zone. </a:t>
            </a:r>
          </a:p>
          <a:p>
            <a:pPr lvl="0"/>
            <a:r>
              <a:rPr lang="en-US" sz="3200" dirty="0">
                <a:solidFill>
                  <a:prstClr val="black"/>
                </a:solidFill>
              </a:rPr>
              <a:t>The </a:t>
            </a:r>
            <a:r>
              <a:rPr lang="en-US" sz="3200" b="1" dirty="0" err="1">
                <a:solidFill>
                  <a:prstClr val="black"/>
                </a:solidFill>
              </a:rPr>
              <a:t>Supralittoral</a:t>
            </a:r>
            <a:r>
              <a:rPr lang="en-US" sz="3200" b="1" dirty="0">
                <a:solidFill>
                  <a:prstClr val="black"/>
                </a:solidFill>
              </a:rPr>
              <a:t> zone </a:t>
            </a:r>
            <a:r>
              <a:rPr lang="en-US" sz="3200" dirty="0">
                <a:solidFill>
                  <a:prstClr val="black"/>
                </a:solidFill>
              </a:rPr>
              <a:t>is only underwater during storms, and is located between the high-tide line and dry land. </a:t>
            </a:r>
          </a:p>
          <a:p>
            <a:pPr lvl="0"/>
            <a:r>
              <a:rPr lang="en-US" sz="3200" dirty="0">
                <a:solidFill>
                  <a:prstClr val="black"/>
                </a:solidFill>
              </a:rPr>
              <a:t>The </a:t>
            </a:r>
            <a:r>
              <a:rPr lang="en-US" sz="3200" b="1" dirty="0">
                <a:solidFill>
                  <a:prstClr val="black"/>
                </a:solidFill>
              </a:rPr>
              <a:t>Intertidal zone </a:t>
            </a:r>
            <a:r>
              <a:rPr lang="en-US" sz="3200" dirty="0">
                <a:solidFill>
                  <a:prstClr val="black"/>
                </a:solidFill>
              </a:rPr>
              <a:t>is located between high and low tides. </a:t>
            </a:r>
          </a:p>
        </p:txBody>
      </p:sp>
      <p:pic>
        <p:nvPicPr>
          <p:cNvPr id="3" name="Picture 2"/>
          <p:cNvPicPr>
            <a:picLocks noChangeAspect="1"/>
          </p:cNvPicPr>
          <p:nvPr/>
        </p:nvPicPr>
        <p:blipFill>
          <a:blip r:embed="rId2"/>
          <a:stretch>
            <a:fillRect/>
          </a:stretch>
        </p:blipFill>
        <p:spPr>
          <a:xfrm>
            <a:off x="3121275" y="3547280"/>
            <a:ext cx="5949450" cy="3324781"/>
          </a:xfrm>
          <a:prstGeom prst="rect">
            <a:avLst/>
          </a:prstGeom>
        </p:spPr>
      </p:pic>
    </p:spTree>
    <p:extLst>
      <p:ext uri="{BB962C8B-B14F-4D97-AF65-F5344CB8AC3E}">
        <p14:creationId xmlns:p14="http://schemas.microsoft.com/office/powerpoint/2010/main" val="2502884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494085"/>
          </a:xfrm>
          <a:prstGeom prst="rect">
            <a:avLst/>
          </a:prstGeom>
        </p:spPr>
        <p:txBody>
          <a:bodyPr wrap="square">
            <a:spAutoFit/>
          </a:bodyPr>
          <a:lstStyle/>
          <a:p>
            <a:pPr algn="just"/>
            <a:r>
              <a:rPr lang="en-US" sz="3200" dirty="0">
                <a:solidFill>
                  <a:srgbClr val="000000"/>
                </a:solidFill>
                <a:latin typeface="Calibri" panose="020F0502020204030204" pitchFamily="34" charset="0"/>
              </a:rPr>
              <a:t>The </a:t>
            </a:r>
            <a:r>
              <a:rPr lang="en-US" sz="3200" b="1" dirty="0" err="1">
                <a:solidFill>
                  <a:srgbClr val="000000"/>
                </a:solidFill>
                <a:latin typeface="Calibri" panose="020F0502020204030204" pitchFamily="34" charset="0"/>
              </a:rPr>
              <a:t>Sublittoral</a:t>
            </a:r>
            <a:r>
              <a:rPr lang="en-US" sz="3200" b="1" dirty="0">
                <a:solidFill>
                  <a:srgbClr val="000000"/>
                </a:solidFill>
                <a:latin typeface="Calibri" panose="020F0502020204030204" pitchFamily="34" charset="0"/>
              </a:rPr>
              <a:t> zone </a:t>
            </a:r>
            <a:r>
              <a:rPr lang="en-US" sz="3200" dirty="0">
                <a:solidFill>
                  <a:srgbClr val="000000"/>
                </a:solidFill>
                <a:latin typeface="Calibri" panose="020F0502020204030204" pitchFamily="34" charset="0"/>
              </a:rPr>
              <a:t>is always underwater and is below the low tide line. This zone extends all the way to where the continental shelf drops off into the abyssal plane. </a:t>
            </a:r>
          </a:p>
          <a:p>
            <a:pPr algn="just"/>
            <a:r>
              <a:rPr lang="en-US" sz="3200" b="1" dirty="0">
                <a:solidFill>
                  <a:srgbClr val="000000"/>
                </a:solidFill>
                <a:latin typeface="Calibri" panose="020F0502020204030204" pitchFamily="34" charset="0"/>
              </a:rPr>
              <a:t>(b) Pelagic Zone</a:t>
            </a:r>
            <a:r>
              <a:rPr lang="en-US" sz="3200" dirty="0">
                <a:solidFill>
                  <a:srgbClr val="000000"/>
                </a:solidFill>
                <a:latin typeface="Calibri" panose="020F0502020204030204" pitchFamily="34" charset="0"/>
              </a:rPr>
              <a:t>: - located seaward of the coastal zone’s low-tide mark, this contains the vast open waters of the ocean. Everything except areas near the coast and the sea floor is called the pelagic zone. Two subdivisions are recognized: </a:t>
            </a:r>
          </a:p>
          <a:p>
            <a:pPr algn="just"/>
            <a:r>
              <a:rPr lang="en-US" sz="3200" b="1" dirty="0" err="1">
                <a:solidFill>
                  <a:srgbClr val="000000"/>
                </a:solidFill>
                <a:latin typeface="Calibri" panose="020F0502020204030204" pitchFamily="34" charset="0"/>
              </a:rPr>
              <a:t>i</a:t>
            </a:r>
            <a:r>
              <a:rPr lang="en-US" sz="3200" b="1" dirty="0">
                <a:solidFill>
                  <a:srgbClr val="000000"/>
                </a:solidFill>
                <a:latin typeface="Calibri" panose="020F0502020204030204" pitchFamily="34" charset="0"/>
              </a:rPr>
              <a:t>. </a:t>
            </a:r>
            <a:r>
              <a:rPr lang="en-US" sz="3200" b="1" dirty="0" err="1">
                <a:solidFill>
                  <a:srgbClr val="000000"/>
                </a:solidFill>
                <a:latin typeface="Calibri" panose="020F0502020204030204" pitchFamily="34" charset="0"/>
              </a:rPr>
              <a:t>Neretic</a:t>
            </a:r>
            <a:r>
              <a:rPr lang="en-US" sz="3200" b="1" dirty="0">
                <a:solidFill>
                  <a:srgbClr val="000000"/>
                </a:solidFill>
                <a:latin typeface="Calibri" panose="020F0502020204030204" pitchFamily="34" charset="0"/>
              </a:rPr>
              <a:t> Zone: </a:t>
            </a:r>
            <a:r>
              <a:rPr lang="en-US" sz="3200" dirty="0">
                <a:solidFill>
                  <a:srgbClr val="000000"/>
                </a:solidFill>
                <a:latin typeface="Calibri" panose="020F0502020204030204" pitchFamily="34" charset="0"/>
              </a:rPr>
              <a:t>the water overlying the continental shelf. With the exception of Antarctica, these waters usually extend to a depth of 600 ft. Light penetrates the entire water column. </a:t>
            </a:r>
          </a:p>
          <a:p>
            <a:pPr algn="just"/>
            <a:r>
              <a:rPr lang="en-US" sz="3200" b="1" dirty="0">
                <a:solidFill>
                  <a:srgbClr val="000000"/>
                </a:solidFill>
                <a:latin typeface="Calibri" panose="020F0502020204030204" pitchFamily="34" charset="0"/>
              </a:rPr>
              <a:t>ii. Oceanic Zone: </a:t>
            </a:r>
            <a:r>
              <a:rPr lang="en-US" sz="3200" dirty="0">
                <a:solidFill>
                  <a:srgbClr val="000000"/>
                </a:solidFill>
                <a:latin typeface="Calibri" panose="020F0502020204030204" pitchFamily="34" charset="0"/>
              </a:rPr>
              <a:t>It extends from the edge of the continental shelf, over the continental slope, and over ocean floor. It is characterized by darkness and tremendous pressure. </a:t>
            </a:r>
            <a:endParaRPr lang="en-US" sz="3200" dirty="0"/>
          </a:p>
        </p:txBody>
      </p:sp>
    </p:spTree>
    <p:extLst>
      <p:ext uri="{BB962C8B-B14F-4D97-AF65-F5344CB8AC3E}">
        <p14:creationId xmlns:p14="http://schemas.microsoft.com/office/powerpoint/2010/main" val="1911144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478"/>
            <a:ext cx="12192000" cy="6986528"/>
          </a:xfrm>
          <a:prstGeom prst="rect">
            <a:avLst/>
          </a:prstGeom>
        </p:spPr>
        <p:txBody>
          <a:bodyPr wrap="square">
            <a:spAutoFit/>
          </a:bodyPr>
          <a:lstStyle/>
          <a:p>
            <a:r>
              <a:rPr lang="en-US" sz="2800" b="1" dirty="0">
                <a:solidFill>
                  <a:srgbClr val="000000"/>
                </a:solidFill>
                <a:latin typeface="Calibri" panose="020F0502020204030204" pitchFamily="34" charset="0"/>
              </a:rPr>
              <a:t>Ii. Vertical zones. </a:t>
            </a:r>
            <a:endParaRPr lang="en-US" sz="2800" dirty="0">
              <a:solidFill>
                <a:srgbClr val="000000"/>
              </a:solidFill>
              <a:latin typeface="Calibri" panose="020F0502020204030204" pitchFamily="34" charset="0"/>
            </a:endParaRPr>
          </a:p>
          <a:p>
            <a:r>
              <a:rPr lang="en-US" sz="2800" b="1" dirty="0">
                <a:solidFill>
                  <a:srgbClr val="000000"/>
                </a:solidFill>
                <a:latin typeface="Calibri" panose="020F0502020204030204" pitchFamily="34" charset="0"/>
              </a:rPr>
              <a:t>(a) </a:t>
            </a:r>
            <a:r>
              <a:rPr lang="en-US" sz="2800" b="1" dirty="0" err="1">
                <a:solidFill>
                  <a:srgbClr val="000000"/>
                </a:solidFill>
                <a:latin typeface="Calibri" panose="020F0502020204030204" pitchFamily="34" charset="0"/>
              </a:rPr>
              <a:t>Neustic</a:t>
            </a:r>
            <a:r>
              <a:rPr lang="en-US" sz="2800" b="1" dirty="0">
                <a:solidFill>
                  <a:srgbClr val="000000"/>
                </a:solidFill>
                <a:latin typeface="Calibri" panose="020F0502020204030204" pitchFamily="34" charset="0"/>
              </a:rPr>
              <a:t> Zone: </a:t>
            </a:r>
            <a:r>
              <a:rPr lang="en-US" sz="2800" dirty="0">
                <a:solidFill>
                  <a:srgbClr val="000000"/>
                </a:solidFill>
                <a:latin typeface="Calibri" panose="020F0502020204030204" pitchFamily="34" charset="0"/>
              </a:rPr>
              <a:t>the thin film formed by surface tension at the surface of the water </a:t>
            </a:r>
          </a:p>
          <a:p>
            <a:r>
              <a:rPr lang="en-US" sz="2800" b="1" dirty="0">
                <a:solidFill>
                  <a:srgbClr val="000000"/>
                </a:solidFill>
                <a:latin typeface="Calibri" panose="020F0502020204030204" pitchFamily="34" charset="0"/>
              </a:rPr>
              <a:t>(b) Euphotic Zone (epipelagic zone): </a:t>
            </a:r>
            <a:r>
              <a:rPr lang="en-US" sz="2800" dirty="0">
                <a:solidFill>
                  <a:srgbClr val="000000"/>
                </a:solidFill>
                <a:latin typeface="Calibri" panose="020F0502020204030204" pitchFamily="34" charset="0"/>
              </a:rPr>
              <a:t>It is home to the greatest biodiversity in the sea, largely because of the availability of sunlight that allows photosynthesis. Depending upon water clarity, the bottom of the euphotic zone is about 500 ft. below sea level. </a:t>
            </a:r>
          </a:p>
          <a:p>
            <a:r>
              <a:rPr lang="en-US" sz="2800" b="1" dirty="0">
                <a:solidFill>
                  <a:srgbClr val="000000"/>
                </a:solidFill>
                <a:latin typeface="Calibri" panose="020F0502020204030204" pitchFamily="34" charset="0"/>
              </a:rPr>
              <a:t>(c) Aphotic Zone: </a:t>
            </a:r>
            <a:r>
              <a:rPr lang="en-US" sz="2800" dirty="0">
                <a:solidFill>
                  <a:srgbClr val="000000"/>
                </a:solidFill>
                <a:latin typeface="Calibri" panose="020F0502020204030204" pitchFamily="34" charset="0"/>
              </a:rPr>
              <a:t>this is the remainder of the water column, and is below the euphotic zone. Food chains usually begin with detritus or living algae and bacteria sinking from above. This zone is further subdivided by depth as follows: </a:t>
            </a:r>
          </a:p>
          <a:p>
            <a:r>
              <a:rPr lang="en-US" sz="2800" b="1" dirty="0" err="1">
                <a:solidFill>
                  <a:srgbClr val="000000"/>
                </a:solidFill>
                <a:latin typeface="Calibri" panose="020F0502020204030204" pitchFamily="34" charset="0"/>
              </a:rPr>
              <a:t>i</a:t>
            </a:r>
            <a:r>
              <a:rPr lang="en-US" sz="2800" b="1" dirty="0">
                <a:solidFill>
                  <a:srgbClr val="000000"/>
                </a:solidFill>
                <a:latin typeface="Calibri" panose="020F0502020204030204" pitchFamily="34" charset="0"/>
              </a:rPr>
              <a:t>. Mesopelagic zone: </a:t>
            </a:r>
            <a:r>
              <a:rPr lang="en-US" sz="2800" dirty="0">
                <a:solidFill>
                  <a:srgbClr val="000000"/>
                </a:solidFill>
                <a:latin typeface="Calibri" panose="020F0502020204030204" pitchFamily="34" charset="0"/>
              </a:rPr>
              <a:t>It ranges from a depth of about 500 to 3,280 ft. below the sea surface. This zone is a twilight zone where some light filters through but does not reach a level of brightness enough for photosynthesis to occur. </a:t>
            </a:r>
          </a:p>
          <a:p>
            <a:r>
              <a:rPr lang="en-US" sz="2800" b="1" dirty="0">
                <a:solidFill>
                  <a:srgbClr val="000000"/>
                </a:solidFill>
                <a:latin typeface="Calibri" panose="020F0502020204030204" pitchFamily="34" charset="0"/>
              </a:rPr>
              <a:t>ii. Bathypelagic zone: </a:t>
            </a:r>
            <a:r>
              <a:rPr lang="en-US" sz="2800" dirty="0">
                <a:solidFill>
                  <a:srgbClr val="000000"/>
                </a:solidFill>
                <a:latin typeface="Calibri" panose="020F0502020204030204" pitchFamily="34" charset="0"/>
              </a:rPr>
              <a:t>this zone ranges from a distance of 3,280 to 13,000 ft., and is completely dark. Bioluminescent organisms, some of the strangest marine creatures of the deep live here. </a:t>
            </a:r>
            <a:endParaRPr lang="en-US" sz="2800" dirty="0"/>
          </a:p>
        </p:txBody>
      </p:sp>
    </p:spTree>
    <p:extLst>
      <p:ext uri="{BB962C8B-B14F-4D97-AF65-F5344CB8AC3E}">
        <p14:creationId xmlns:p14="http://schemas.microsoft.com/office/powerpoint/2010/main" val="1334253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90"/>
            <a:ext cx="12192000" cy="6001643"/>
          </a:xfrm>
          <a:prstGeom prst="rect">
            <a:avLst/>
          </a:prstGeom>
        </p:spPr>
        <p:txBody>
          <a:bodyPr wrap="square">
            <a:spAutoFit/>
          </a:bodyPr>
          <a:lstStyle/>
          <a:p>
            <a:pPr lvl="0"/>
            <a:r>
              <a:rPr lang="en-US" sz="3200" dirty="0">
                <a:solidFill>
                  <a:srgbClr val="000000"/>
                </a:solidFill>
                <a:latin typeface="Calibri" panose="020F0502020204030204" pitchFamily="34" charset="0"/>
              </a:rPr>
              <a:t>Plants are non-existent in the bathypelagic zone. The giant squid is a resident of the bathypelagic zone and serve as a food source for deep-diving sperm whales. </a:t>
            </a:r>
          </a:p>
          <a:p>
            <a:pPr lvl="0"/>
            <a:r>
              <a:rPr lang="en-US" sz="3200" b="1" dirty="0">
                <a:solidFill>
                  <a:srgbClr val="000000"/>
                </a:solidFill>
                <a:latin typeface="Calibri" panose="020F0502020204030204" pitchFamily="34" charset="0"/>
              </a:rPr>
              <a:t>iii. Abyssopelagic zone: </a:t>
            </a:r>
            <a:r>
              <a:rPr lang="en-US" sz="3200" dirty="0">
                <a:solidFill>
                  <a:srgbClr val="000000"/>
                </a:solidFill>
                <a:latin typeface="Calibri" panose="020F0502020204030204" pitchFamily="34" charset="0"/>
              </a:rPr>
              <a:t>Ranges from about 13,000 to 20,000 ft. below the sea surface. Most animals in the abyssopelagic zone are blind and </a:t>
            </a:r>
            <a:r>
              <a:rPr lang="en-US" sz="3200" dirty="0" err="1">
                <a:solidFill>
                  <a:srgbClr val="000000"/>
                </a:solidFill>
                <a:latin typeface="Calibri" panose="020F0502020204030204" pitchFamily="34" charset="0"/>
              </a:rPr>
              <a:t>colourless</a:t>
            </a:r>
            <a:r>
              <a:rPr lang="en-US" sz="3200" dirty="0">
                <a:solidFill>
                  <a:srgbClr val="000000"/>
                </a:solidFill>
                <a:latin typeface="Calibri" panose="020F0502020204030204" pitchFamily="34" charset="0"/>
              </a:rPr>
              <a:t> due to the complete lack of light. The name, “abyssopelagic” comes from the Greek meaning "bottomless abyss". </a:t>
            </a:r>
          </a:p>
          <a:p>
            <a:pPr lvl="0"/>
            <a:r>
              <a:rPr lang="en-US" sz="3200" b="1" dirty="0">
                <a:solidFill>
                  <a:srgbClr val="000000"/>
                </a:solidFill>
                <a:latin typeface="Calibri" panose="020F0502020204030204" pitchFamily="34" charset="0"/>
              </a:rPr>
              <a:t>iv. </a:t>
            </a:r>
            <a:r>
              <a:rPr lang="en-US" sz="3200" b="1" dirty="0" err="1">
                <a:solidFill>
                  <a:srgbClr val="000000"/>
                </a:solidFill>
                <a:latin typeface="Calibri" panose="020F0502020204030204" pitchFamily="34" charset="0"/>
              </a:rPr>
              <a:t>Hadal</a:t>
            </a:r>
            <a:r>
              <a:rPr lang="en-US" sz="3200" b="1" dirty="0">
                <a:solidFill>
                  <a:srgbClr val="000000"/>
                </a:solidFill>
                <a:latin typeface="Calibri" panose="020F0502020204030204" pitchFamily="34" charset="0"/>
              </a:rPr>
              <a:t> zone: </a:t>
            </a:r>
            <a:r>
              <a:rPr lang="en-US" sz="3200" dirty="0">
                <a:solidFill>
                  <a:srgbClr val="000000"/>
                </a:solidFill>
                <a:latin typeface="Calibri" panose="020F0502020204030204" pitchFamily="34" charset="0"/>
              </a:rPr>
              <a:t>20,000 to 35,000 ft. below the sea surface. The name is from the Greek “Hades”, or the Greek underworld. </a:t>
            </a:r>
          </a:p>
          <a:p>
            <a:pPr lvl="0" algn="just"/>
            <a:r>
              <a:rPr lang="en-US" sz="3200" b="1" dirty="0">
                <a:solidFill>
                  <a:srgbClr val="000000"/>
                </a:solidFill>
                <a:latin typeface="Calibri" panose="020F0502020204030204" pitchFamily="34" charset="0"/>
              </a:rPr>
              <a:t>III. Benthic Zone: </a:t>
            </a:r>
            <a:r>
              <a:rPr lang="en-US" sz="3200" dirty="0">
                <a:solidFill>
                  <a:srgbClr val="000000"/>
                </a:solidFill>
                <a:latin typeface="Calibri" panose="020F0502020204030204" pitchFamily="34" charset="0"/>
              </a:rPr>
              <a:t>This zone contains all the habitats of the sea bottom, whether in coastal, continental shelf, or deep sea environments. Organisms may live within the bottom material or on its surface. </a:t>
            </a:r>
            <a:endParaRPr lang="en-US" sz="3200" dirty="0">
              <a:solidFill>
                <a:prstClr val="black"/>
              </a:solidFill>
            </a:endParaRPr>
          </a:p>
        </p:txBody>
      </p:sp>
    </p:spTree>
    <p:extLst>
      <p:ext uri="{BB962C8B-B14F-4D97-AF65-F5344CB8AC3E}">
        <p14:creationId xmlns:p14="http://schemas.microsoft.com/office/powerpoint/2010/main" val="901221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5545" y="0"/>
            <a:ext cx="9306838" cy="6772090"/>
          </a:xfrm>
          <a:prstGeom prst="rect">
            <a:avLst/>
          </a:prstGeom>
        </p:spPr>
      </p:pic>
    </p:spTree>
    <p:extLst>
      <p:ext uri="{BB962C8B-B14F-4D97-AF65-F5344CB8AC3E}">
        <p14:creationId xmlns:p14="http://schemas.microsoft.com/office/powerpoint/2010/main" val="1387966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just"/>
            <a:r>
              <a:rPr lang="en-US" sz="3200" b="1" dirty="0">
                <a:solidFill>
                  <a:srgbClr val="000000"/>
                </a:solidFill>
                <a:latin typeface="Calibri" panose="020F0502020204030204" pitchFamily="34" charset="0"/>
              </a:rPr>
              <a:t>Brackish water: </a:t>
            </a:r>
            <a:endParaRPr lang="en-US" sz="3200" dirty="0">
              <a:solidFill>
                <a:srgbClr val="000000"/>
              </a:solidFill>
              <a:latin typeface="Calibri" panose="020F0502020204030204" pitchFamily="34" charset="0"/>
            </a:endParaRPr>
          </a:p>
          <a:p>
            <a:pPr algn="just"/>
            <a:r>
              <a:rPr lang="en-US" sz="3200" dirty="0">
                <a:solidFill>
                  <a:srgbClr val="000000"/>
                </a:solidFill>
                <a:latin typeface="Calibri" panose="020F0502020204030204" pitchFamily="34" charset="0"/>
              </a:rPr>
              <a:t>This environment is actually a meeting point between the fresh water and the marine water habitat. It occurs in places like </a:t>
            </a:r>
            <a:r>
              <a:rPr lang="en-US" sz="3200" b="1" dirty="0">
                <a:solidFill>
                  <a:srgbClr val="000000"/>
                </a:solidFill>
                <a:latin typeface="Calibri" panose="020F0502020204030204" pitchFamily="34" charset="0"/>
              </a:rPr>
              <a:t>estuaries</a:t>
            </a:r>
            <a:r>
              <a:rPr lang="en-US" sz="3200" dirty="0">
                <a:solidFill>
                  <a:srgbClr val="000000"/>
                </a:solidFill>
                <a:latin typeface="Calibri" panose="020F0502020204030204" pitchFamily="34" charset="0"/>
              </a:rPr>
              <a:t>, where rivers drain into the ocean, where there is therefore a mixture of fresh and marine water. The salt content of the water is normally higher than that of fresh water and lower than that of marine water due to mixing of both waters (between 0.5 to 35 parts per thousand). The plant and animal species found in this environment are adapted to tolerate a wider range of salinity. Some of the animals include some species of prawns, oyster, mud crabs, birds etc. </a:t>
            </a:r>
            <a:endParaRPr lang="en-US" sz="3200" dirty="0"/>
          </a:p>
        </p:txBody>
      </p:sp>
    </p:spTree>
    <p:extLst>
      <p:ext uri="{BB962C8B-B14F-4D97-AF65-F5344CB8AC3E}">
        <p14:creationId xmlns:p14="http://schemas.microsoft.com/office/powerpoint/2010/main" val="3634378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r>
              <a:rPr lang="en-US" sz="3200" b="1" dirty="0">
                <a:solidFill>
                  <a:srgbClr val="000000"/>
                </a:solidFill>
                <a:latin typeface="Calibri" panose="020F0502020204030204" pitchFamily="34" charset="0"/>
              </a:rPr>
              <a:t>TERRESTRIAL AND AQUATIC HABITAT BIOMASS </a:t>
            </a:r>
            <a:endParaRPr lang="en-US" sz="3200" dirty="0">
              <a:solidFill>
                <a:srgbClr val="000000"/>
              </a:solidFill>
              <a:latin typeface="Calibri" panose="020F0502020204030204" pitchFamily="34" charset="0"/>
            </a:endParaRPr>
          </a:p>
          <a:p>
            <a:pPr algn="just"/>
            <a:r>
              <a:rPr lang="en-US" sz="3200" b="1" dirty="0">
                <a:solidFill>
                  <a:srgbClr val="000000"/>
                </a:solidFill>
                <a:latin typeface="Calibri" panose="020F0502020204030204" pitchFamily="34" charset="0"/>
              </a:rPr>
              <a:t>Food Chains, Food Webs, and Trophic Levels </a:t>
            </a:r>
            <a:endParaRPr lang="en-US" sz="3200" dirty="0">
              <a:solidFill>
                <a:srgbClr val="000000"/>
              </a:solidFill>
              <a:latin typeface="Calibri" panose="020F0502020204030204" pitchFamily="34" charset="0"/>
            </a:endParaRPr>
          </a:p>
          <a:p>
            <a:pPr algn="just"/>
            <a:r>
              <a:rPr lang="en-US" sz="3200" dirty="0">
                <a:solidFill>
                  <a:srgbClr val="000000"/>
                </a:solidFill>
                <a:latin typeface="Calibri" panose="020F0502020204030204" pitchFamily="34" charset="0"/>
              </a:rPr>
              <a:t>Photosynthetic organisms, mainly green plants and algae, are known as </a:t>
            </a:r>
            <a:r>
              <a:rPr lang="en-US" sz="3200" b="1" dirty="0">
                <a:solidFill>
                  <a:srgbClr val="000000"/>
                </a:solidFill>
                <a:latin typeface="Calibri" panose="020F0502020204030204" pitchFamily="34" charset="0"/>
              </a:rPr>
              <a:t>producers</a:t>
            </a:r>
            <a:r>
              <a:rPr lang="en-US" sz="3200" dirty="0">
                <a:solidFill>
                  <a:srgbClr val="000000"/>
                </a:solidFill>
                <a:latin typeface="Calibri" panose="020F0502020204030204" pitchFamily="34" charset="0"/>
              </a:rPr>
              <a:t>; with photosynthesis (and rarely chemosynthesis, being the base of all ecosystems). </a:t>
            </a:r>
          </a:p>
          <a:p>
            <a:pPr algn="just"/>
            <a:r>
              <a:rPr lang="en-US" sz="3200" dirty="0">
                <a:solidFill>
                  <a:srgbClr val="000000"/>
                </a:solidFill>
                <a:latin typeface="Calibri" panose="020F0502020204030204" pitchFamily="34" charset="0"/>
              </a:rPr>
              <a:t>One important properties of an ecosystem is its productivity, the amount of biomass (biological material) produced in a given area during a given period of time. Photosynthesis is described as primary productivity because it is the basis for almost all other growth in an ecosystem. </a:t>
            </a:r>
          </a:p>
          <a:p>
            <a:pPr algn="just"/>
            <a:r>
              <a:rPr lang="en-US" sz="3200" dirty="0">
                <a:solidFill>
                  <a:srgbClr val="000000"/>
                </a:solidFill>
                <a:latin typeface="Calibri" panose="020F0502020204030204" pitchFamily="34" charset="0"/>
              </a:rPr>
              <a:t>Manufacture of biomass by organisms that eat plants is termed secondary productivity. A given ecosystem may have very high total productivity, but if decomposers decompose organic material as rapidly as it is formed, the net primary productivity will be low. </a:t>
            </a:r>
            <a:endParaRPr lang="en-US" sz="3200" dirty="0"/>
          </a:p>
        </p:txBody>
      </p:sp>
    </p:spTree>
    <p:extLst>
      <p:ext uri="{BB962C8B-B14F-4D97-AF65-F5344CB8AC3E}">
        <p14:creationId xmlns:p14="http://schemas.microsoft.com/office/powerpoint/2010/main" val="3656358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r>
              <a:rPr lang="en-US" sz="3200" b="1" dirty="0">
                <a:solidFill>
                  <a:srgbClr val="000000"/>
                </a:solidFill>
                <a:latin typeface="Calibri" panose="020F0502020204030204" pitchFamily="34" charset="0"/>
              </a:rPr>
              <a:t>Biomass </a:t>
            </a:r>
            <a:r>
              <a:rPr lang="en-US" sz="3200" dirty="0">
                <a:solidFill>
                  <a:srgbClr val="000000"/>
                </a:solidFill>
                <a:latin typeface="Calibri" panose="020F0502020204030204" pitchFamily="34" charset="0"/>
              </a:rPr>
              <a:t>is the total mass or weight of living organisms in a given population or area at a given time. Biomass can refer to species biomass, which is the mass of one or more species, or to community biomass, which is the mass of all the species in the community. It can include microorganisms, plants or animals. </a:t>
            </a:r>
          </a:p>
          <a:p>
            <a:pPr algn="just"/>
            <a:r>
              <a:rPr lang="en-US" sz="3200" dirty="0">
                <a:solidFill>
                  <a:srgbClr val="000000"/>
                </a:solidFill>
                <a:latin typeface="Calibri" panose="020F0502020204030204" pitchFamily="34" charset="0"/>
              </a:rPr>
              <a:t>The mass can be expressed as the average mass per unit area, or as the total mass in the community. Sometimes, the biomass is regarded as the natural mass or organisms, in situ, just as they are. For example, in salmon fishery, the salmon biomass might be regarded as the total wet weight the salmon would have if they were taken out of the water. In order contexts, biomass can be measured in terms of the dried organic mass, so perhaps only 30% of the total weight might count, the rest being water. For other purpose, only biological tissues count, teeth, bones and shell are excluded. </a:t>
            </a:r>
            <a:endParaRPr lang="en-US" sz="3200" dirty="0"/>
          </a:p>
        </p:txBody>
      </p:sp>
    </p:spTree>
    <p:extLst>
      <p:ext uri="{BB962C8B-B14F-4D97-AF65-F5344CB8AC3E}">
        <p14:creationId xmlns:p14="http://schemas.microsoft.com/office/powerpoint/2010/main" val="349684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just"/>
            <a:r>
              <a:rPr lang="en-US" sz="4000" dirty="0"/>
              <a:t>The study of ecosystems helps us to understand two key processes, the flow of energy and the cycling of materials through biological channels. The largest ecosystem is the biosphere, the layer of land, water and atmosphere that envelope the great mass of the planet and that supports life on earth.</a:t>
            </a:r>
          </a:p>
          <a:p>
            <a:pPr algn="just"/>
            <a:r>
              <a:rPr lang="en-US" sz="4000" dirty="0"/>
              <a:t>There are certain internal and external factors that control ecosystems. Some of the external factors include climate, the parent material that forms the soil, and topography. Other factors include time and biota. </a:t>
            </a:r>
          </a:p>
        </p:txBody>
      </p:sp>
    </p:spTree>
    <p:extLst>
      <p:ext uri="{BB962C8B-B14F-4D97-AF65-F5344CB8AC3E}">
        <p14:creationId xmlns:p14="http://schemas.microsoft.com/office/powerpoint/2010/main" val="269974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45737"/>
          </a:xfrm>
          <a:prstGeom prst="rect">
            <a:avLst/>
          </a:prstGeom>
        </p:spPr>
      </p:pic>
    </p:spTree>
    <p:extLst>
      <p:ext uri="{BB962C8B-B14F-4D97-AF65-F5344CB8AC3E}">
        <p14:creationId xmlns:p14="http://schemas.microsoft.com/office/powerpoint/2010/main" val="3768901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r>
              <a:rPr lang="en-US" sz="3200" dirty="0">
                <a:solidFill>
                  <a:srgbClr val="000000"/>
                </a:solidFill>
                <a:latin typeface="Calibri" panose="020F0502020204030204" pitchFamily="34" charset="0"/>
              </a:rPr>
              <a:t>In the study of biomass is relevant for us to always trace whatever have eaten to its very photosynthetic source. If you have eaten an egg, it can be traced to a chicken which in turn ate a corn. This is an example of a </a:t>
            </a:r>
            <a:r>
              <a:rPr lang="en-US" sz="3200" b="1" dirty="0">
                <a:solidFill>
                  <a:srgbClr val="000000"/>
                </a:solidFill>
                <a:latin typeface="Calibri" panose="020F0502020204030204" pitchFamily="34" charset="0"/>
              </a:rPr>
              <a:t>food chain</a:t>
            </a:r>
            <a:r>
              <a:rPr lang="en-US" sz="3200" dirty="0">
                <a:solidFill>
                  <a:srgbClr val="000000"/>
                </a:solidFill>
                <a:latin typeface="Calibri" panose="020F0502020204030204" pitchFamily="34" charset="0"/>
              </a:rPr>
              <a:t>; a linked feeding series. There is however a more complex food chain involving man, a chicken, a corn plant, and a grasshopper. The chicken could eat grasshoppers that had eaten the corn leaves. Man can also eat the grasshopper directly, or also eat corn directly (a short food chain). </a:t>
            </a:r>
          </a:p>
          <a:p>
            <a:pPr algn="just"/>
            <a:r>
              <a:rPr lang="en-US" sz="3200" dirty="0">
                <a:solidFill>
                  <a:srgbClr val="000000"/>
                </a:solidFill>
                <a:latin typeface="Calibri" panose="020F0502020204030204" pitchFamily="34" charset="0"/>
              </a:rPr>
              <a:t>Humans have several options of fitting into the food web). </a:t>
            </a:r>
          </a:p>
          <a:p>
            <a:pPr algn="just"/>
            <a:r>
              <a:rPr lang="en-US" sz="3200" dirty="0">
                <a:solidFill>
                  <a:srgbClr val="000000"/>
                </a:solidFill>
                <a:latin typeface="Calibri" panose="020F0502020204030204" pitchFamily="34" charset="0"/>
              </a:rPr>
              <a:t>Some consumers are known to feed on a single species, while most consumers have multiple sources of food. Similarly some species are prey to a single predator while others are beset by man predators and parasites. In this way individual food chains gets interconnected to form a food web. </a:t>
            </a:r>
            <a:endParaRPr lang="en-US" sz="3200" dirty="0"/>
          </a:p>
        </p:txBody>
      </p:sp>
    </p:spTree>
    <p:extLst>
      <p:ext uri="{BB962C8B-B14F-4D97-AF65-F5344CB8AC3E}">
        <p14:creationId xmlns:p14="http://schemas.microsoft.com/office/powerpoint/2010/main" val="318862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62" y="156413"/>
            <a:ext cx="5563959" cy="4428114"/>
          </a:xfrm>
          <a:prstGeom prst="rect">
            <a:avLst/>
          </a:prstGeom>
        </p:spPr>
      </p:pic>
      <p:pic>
        <p:nvPicPr>
          <p:cNvPr id="3" name="Picture 2"/>
          <p:cNvPicPr>
            <a:picLocks noChangeAspect="1"/>
          </p:cNvPicPr>
          <p:nvPr/>
        </p:nvPicPr>
        <p:blipFill>
          <a:blip r:embed="rId3"/>
          <a:stretch>
            <a:fillRect/>
          </a:stretch>
        </p:blipFill>
        <p:spPr>
          <a:xfrm>
            <a:off x="6363222" y="156413"/>
            <a:ext cx="5774498" cy="4428113"/>
          </a:xfrm>
          <a:prstGeom prst="rect">
            <a:avLst/>
          </a:prstGeom>
        </p:spPr>
      </p:pic>
      <p:sp>
        <p:nvSpPr>
          <p:cNvPr id="4" name="Rectangle 3"/>
          <p:cNvSpPr/>
          <p:nvPr/>
        </p:nvSpPr>
        <p:spPr>
          <a:xfrm>
            <a:off x="6662" y="4584526"/>
            <a:ext cx="12131058" cy="2092881"/>
          </a:xfrm>
          <a:prstGeom prst="rect">
            <a:avLst/>
          </a:prstGeom>
        </p:spPr>
        <p:txBody>
          <a:bodyPr wrap="square">
            <a:spAutoFit/>
          </a:bodyPr>
          <a:lstStyle/>
          <a:p>
            <a:pPr algn="just"/>
            <a:r>
              <a:rPr lang="en-US" sz="2600" dirty="0">
                <a:solidFill>
                  <a:srgbClr val="000000"/>
                </a:solidFill>
                <a:latin typeface="Calibri" panose="020F0502020204030204" pitchFamily="34" charset="0"/>
              </a:rPr>
              <a:t>An organisms feeding status in an ecosystem can be expressed as its </a:t>
            </a:r>
            <a:r>
              <a:rPr lang="en-US" sz="2600" b="1" dirty="0">
                <a:solidFill>
                  <a:srgbClr val="000000"/>
                </a:solidFill>
                <a:latin typeface="Calibri" panose="020F0502020204030204" pitchFamily="34" charset="0"/>
              </a:rPr>
              <a:t>trophic level </a:t>
            </a:r>
            <a:r>
              <a:rPr lang="en-US" sz="2600" dirty="0">
                <a:solidFill>
                  <a:srgbClr val="000000"/>
                </a:solidFill>
                <a:latin typeface="Calibri" panose="020F0502020204030204" pitchFamily="34" charset="0"/>
              </a:rPr>
              <a:t>(from the Greek word </a:t>
            </a:r>
            <a:r>
              <a:rPr lang="en-US" sz="2600" i="1" dirty="0" err="1">
                <a:solidFill>
                  <a:srgbClr val="000000"/>
                </a:solidFill>
                <a:latin typeface="Calibri" panose="020F0502020204030204" pitchFamily="34" charset="0"/>
              </a:rPr>
              <a:t>trophe</a:t>
            </a:r>
            <a:r>
              <a:rPr lang="en-US" sz="2600" dirty="0">
                <a:solidFill>
                  <a:srgbClr val="000000"/>
                </a:solidFill>
                <a:latin typeface="Calibri" panose="020F0502020204030204" pitchFamily="34" charset="0"/>
              </a:rPr>
              <a:t>, food). In our first example, the corn plant is at the producer level; it transforms solar energy into chemical energy, producing food molecules. Other organisms in the ecosystem are consumers of the chemical energy harnessed by the producers. An organism that eats producers is a primary consumer. </a:t>
            </a:r>
            <a:endParaRPr lang="en-US" sz="2600" dirty="0"/>
          </a:p>
        </p:txBody>
      </p:sp>
    </p:spTree>
    <p:extLst>
      <p:ext uri="{BB962C8B-B14F-4D97-AF65-F5344CB8AC3E}">
        <p14:creationId xmlns:p14="http://schemas.microsoft.com/office/powerpoint/2010/main" val="2925263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92990"/>
          </a:xfrm>
          <a:prstGeom prst="rect">
            <a:avLst/>
          </a:prstGeom>
        </p:spPr>
        <p:txBody>
          <a:bodyPr wrap="square">
            <a:spAutoFit/>
          </a:bodyPr>
          <a:lstStyle/>
          <a:p>
            <a:pPr algn="just"/>
            <a:r>
              <a:rPr lang="en-US" sz="2600" dirty="0">
                <a:solidFill>
                  <a:srgbClr val="000000"/>
                </a:solidFill>
                <a:latin typeface="Calibri" panose="020F0502020204030204" pitchFamily="34" charset="0"/>
              </a:rPr>
              <a:t>An organism that eats primary consumers is a secondary consumer, which may in turn be eaten by a tertiary consumer, and so on. Most terrestrial food chains are relatively short (seeds </a:t>
            </a:r>
            <a:r>
              <a:rPr lang="en-US" sz="2600" dirty="0">
                <a:solidFill>
                  <a:srgbClr val="000000"/>
                </a:solidFill>
                <a:latin typeface="Cambria Math" panose="02040503050406030204" pitchFamily="18" charset="0"/>
              </a:rPr>
              <a:t>→ </a:t>
            </a:r>
            <a:r>
              <a:rPr lang="en-US" sz="2600" dirty="0">
                <a:solidFill>
                  <a:srgbClr val="000000"/>
                </a:solidFill>
                <a:latin typeface="Calibri" panose="020F0502020204030204" pitchFamily="34" charset="0"/>
              </a:rPr>
              <a:t>mouse </a:t>
            </a:r>
            <a:r>
              <a:rPr lang="en-US" sz="2600" dirty="0">
                <a:solidFill>
                  <a:srgbClr val="000000"/>
                </a:solidFill>
                <a:latin typeface="Cambria Math" panose="02040503050406030204" pitchFamily="18" charset="0"/>
              </a:rPr>
              <a:t>→ </a:t>
            </a:r>
            <a:r>
              <a:rPr lang="en-US" sz="2600" dirty="0">
                <a:solidFill>
                  <a:srgbClr val="000000"/>
                </a:solidFill>
                <a:latin typeface="Calibri" panose="020F0502020204030204" pitchFamily="34" charset="0"/>
              </a:rPr>
              <a:t>owl), but aquatic food chains may be quite long </a:t>
            </a:r>
          </a:p>
          <a:p>
            <a:pPr algn="just"/>
            <a:r>
              <a:rPr lang="en-US" sz="2600" dirty="0">
                <a:solidFill>
                  <a:srgbClr val="000000"/>
                </a:solidFill>
                <a:latin typeface="Calibri" panose="020F0502020204030204" pitchFamily="34" charset="0"/>
              </a:rPr>
              <a:t>(microscopic algae → copepod → minnow → crayfish → bass → osprey). The length of a food chain also may reflect the physical characteristics of a particular ecosystem. A harsh arctic landscape has a much shorter food chain than a temperate or tropical one. </a:t>
            </a:r>
            <a:endParaRPr lang="en-US" sz="2600" dirty="0"/>
          </a:p>
        </p:txBody>
      </p:sp>
      <p:pic>
        <p:nvPicPr>
          <p:cNvPr id="4" name="Picture 3"/>
          <p:cNvPicPr>
            <a:picLocks noChangeAspect="1"/>
          </p:cNvPicPr>
          <p:nvPr/>
        </p:nvPicPr>
        <p:blipFill>
          <a:blip r:embed="rId2"/>
          <a:stretch>
            <a:fillRect/>
          </a:stretch>
        </p:blipFill>
        <p:spPr>
          <a:xfrm>
            <a:off x="2630467" y="2480455"/>
            <a:ext cx="6150279" cy="4326967"/>
          </a:xfrm>
          <a:prstGeom prst="rect">
            <a:avLst/>
          </a:prstGeom>
        </p:spPr>
      </p:pic>
    </p:spTree>
    <p:extLst>
      <p:ext uri="{BB962C8B-B14F-4D97-AF65-F5344CB8AC3E}">
        <p14:creationId xmlns:p14="http://schemas.microsoft.com/office/powerpoint/2010/main" val="1485299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954107"/>
          </a:xfrm>
          <a:prstGeom prst="rect">
            <a:avLst/>
          </a:prstGeom>
        </p:spPr>
        <p:txBody>
          <a:bodyPr wrap="square">
            <a:spAutoFit/>
          </a:bodyPr>
          <a:lstStyle/>
          <a:p>
            <a:pPr algn="just"/>
            <a:r>
              <a:rPr lang="en-US" sz="2800" dirty="0">
                <a:solidFill>
                  <a:srgbClr val="000000"/>
                </a:solidFill>
                <a:latin typeface="Calibri" panose="020F0502020204030204" pitchFamily="34" charset="0"/>
              </a:rPr>
              <a:t>Organisms can be identified both by the trophic level at which they feed and by the kinds of food they eat. </a:t>
            </a:r>
            <a:endParaRPr lang="en-US" sz="2800" dirty="0"/>
          </a:p>
        </p:txBody>
      </p:sp>
      <p:pic>
        <p:nvPicPr>
          <p:cNvPr id="3" name="Picture 2"/>
          <p:cNvPicPr>
            <a:picLocks noChangeAspect="1"/>
          </p:cNvPicPr>
          <p:nvPr/>
        </p:nvPicPr>
        <p:blipFill>
          <a:blip r:embed="rId2"/>
          <a:stretch>
            <a:fillRect/>
          </a:stretch>
        </p:blipFill>
        <p:spPr>
          <a:xfrm>
            <a:off x="2917875" y="923001"/>
            <a:ext cx="6356250" cy="5938921"/>
          </a:xfrm>
          <a:prstGeom prst="rect">
            <a:avLst/>
          </a:prstGeom>
        </p:spPr>
      </p:pic>
      <p:sp>
        <p:nvSpPr>
          <p:cNvPr id="4" name="Rectangle 3"/>
          <p:cNvSpPr/>
          <p:nvPr/>
        </p:nvSpPr>
        <p:spPr>
          <a:xfrm>
            <a:off x="9480083" y="6300678"/>
            <a:ext cx="1574149" cy="369332"/>
          </a:xfrm>
          <a:prstGeom prst="rect">
            <a:avLst/>
          </a:prstGeom>
        </p:spPr>
        <p:txBody>
          <a:bodyPr wrap="none">
            <a:spAutoFit/>
          </a:bodyPr>
          <a:lstStyle/>
          <a:p>
            <a:r>
              <a:rPr lang="en-US" b="1" i="1" dirty="0">
                <a:solidFill>
                  <a:srgbClr val="000000"/>
                </a:solidFill>
                <a:latin typeface="Calibri" panose="020F0502020204030204" pitchFamily="34" charset="0"/>
              </a:rPr>
              <a:t>Trophic Levels </a:t>
            </a:r>
            <a:endParaRPr lang="en-US" dirty="0"/>
          </a:p>
        </p:txBody>
      </p:sp>
    </p:spTree>
    <p:extLst>
      <p:ext uri="{BB962C8B-B14F-4D97-AF65-F5344CB8AC3E}">
        <p14:creationId xmlns:p14="http://schemas.microsoft.com/office/powerpoint/2010/main" val="3448083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8649" y="-35371"/>
            <a:ext cx="9254701" cy="6928741"/>
          </a:xfrm>
          <a:prstGeom prst="rect">
            <a:avLst/>
          </a:prstGeom>
        </p:spPr>
      </p:pic>
    </p:spTree>
    <p:extLst>
      <p:ext uri="{BB962C8B-B14F-4D97-AF65-F5344CB8AC3E}">
        <p14:creationId xmlns:p14="http://schemas.microsoft.com/office/powerpoint/2010/main" val="4285595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r>
              <a:rPr lang="en-US" sz="2800" b="1" dirty="0">
                <a:solidFill>
                  <a:srgbClr val="000000"/>
                </a:solidFill>
                <a:latin typeface="Calibri" panose="020F0502020204030204" pitchFamily="34" charset="0"/>
              </a:rPr>
              <a:t>Herbivores </a:t>
            </a:r>
            <a:r>
              <a:rPr lang="en-US" sz="2800" dirty="0">
                <a:solidFill>
                  <a:srgbClr val="000000"/>
                </a:solidFill>
                <a:latin typeface="Calibri" panose="020F0502020204030204" pitchFamily="34" charset="0"/>
              </a:rPr>
              <a:t>are plant eaters, </a:t>
            </a:r>
            <a:r>
              <a:rPr lang="en-US" sz="2800" b="1" dirty="0">
                <a:solidFill>
                  <a:srgbClr val="000000"/>
                </a:solidFill>
                <a:latin typeface="Calibri" panose="020F0502020204030204" pitchFamily="34" charset="0"/>
              </a:rPr>
              <a:t>carnivores </a:t>
            </a:r>
            <a:r>
              <a:rPr lang="en-US" sz="2800" dirty="0">
                <a:solidFill>
                  <a:srgbClr val="000000"/>
                </a:solidFill>
                <a:latin typeface="Calibri" panose="020F0502020204030204" pitchFamily="34" charset="0"/>
              </a:rPr>
              <a:t>and flesh eaters, and </a:t>
            </a:r>
            <a:r>
              <a:rPr lang="en-US" sz="2800" b="1" dirty="0">
                <a:solidFill>
                  <a:srgbClr val="000000"/>
                </a:solidFill>
                <a:latin typeface="Calibri" panose="020F0502020204030204" pitchFamily="34" charset="0"/>
              </a:rPr>
              <a:t>omnivores </a:t>
            </a:r>
            <a:r>
              <a:rPr lang="en-US" sz="2800" dirty="0">
                <a:solidFill>
                  <a:srgbClr val="000000"/>
                </a:solidFill>
                <a:latin typeface="Calibri" panose="020F0502020204030204" pitchFamily="34" charset="0"/>
              </a:rPr>
              <a:t>eat both plant and animal matter. Man is a natural omnivore, by history and by habit. Tooth structure is an important clue to understanding animal food preferences, and humans are no exception. Our teeth are suited for an omnivorous diet, with a combination of cutting and crushing surfaces that are not highly adapted for one specific kind of food, as are the teeth of a wolf (carnivore) or a horse (herbivore). </a:t>
            </a:r>
          </a:p>
          <a:p>
            <a:pPr algn="just"/>
            <a:r>
              <a:rPr lang="en-US" sz="2800" dirty="0">
                <a:solidFill>
                  <a:srgbClr val="000000"/>
                </a:solidFill>
                <a:latin typeface="Calibri" panose="020F0502020204030204" pitchFamily="34" charset="0"/>
              </a:rPr>
              <a:t>One of the important trophic levels is that occupied by many kinds of organisms that remove and recycle the dead bodies and waste products of others. </a:t>
            </a:r>
            <a:r>
              <a:rPr lang="en-US" sz="2800" b="1" dirty="0">
                <a:solidFill>
                  <a:srgbClr val="000000"/>
                </a:solidFill>
                <a:latin typeface="Calibri" panose="020F0502020204030204" pitchFamily="34" charset="0"/>
              </a:rPr>
              <a:t>Scavengers </a:t>
            </a:r>
            <a:r>
              <a:rPr lang="en-US" sz="2800" dirty="0">
                <a:solidFill>
                  <a:srgbClr val="000000"/>
                </a:solidFill>
                <a:latin typeface="Calibri" panose="020F0502020204030204" pitchFamily="34" charset="0"/>
              </a:rPr>
              <a:t>such as crows, jackals and vultures clean up dead carcasses of larger animals. </a:t>
            </a:r>
            <a:r>
              <a:rPr lang="en-US" sz="2800" b="1" dirty="0">
                <a:solidFill>
                  <a:srgbClr val="000000"/>
                </a:solidFill>
                <a:latin typeface="Calibri" panose="020F0502020204030204" pitchFamily="34" charset="0"/>
              </a:rPr>
              <a:t>Detritivores </a:t>
            </a:r>
            <a:r>
              <a:rPr lang="en-US" sz="2800" dirty="0">
                <a:solidFill>
                  <a:srgbClr val="000000"/>
                </a:solidFill>
                <a:latin typeface="Calibri" panose="020F0502020204030204" pitchFamily="34" charset="0"/>
              </a:rPr>
              <a:t>such as ants and beetles consume litter, debris, and dung, while decomposer organisms such as fungi and bacteria complete the final breakdown and recycling of organic materials. It could be argued that these microorganisms are second in importance only to producers, because without their activity nutrients would remain locked up in the organic compounds of dead organisms and discarded body wastes, rather than being made available to successive generations of organisms. </a:t>
            </a:r>
            <a:endParaRPr lang="en-US" sz="2800" dirty="0"/>
          </a:p>
        </p:txBody>
      </p:sp>
    </p:spTree>
    <p:extLst>
      <p:ext uri="{BB962C8B-B14F-4D97-AF65-F5344CB8AC3E}">
        <p14:creationId xmlns:p14="http://schemas.microsoft.com/office/powerpoint/2010/main" val="3788308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246769"/>
          </a:xfrm>
          <a:prstGeom prst="rect">
            <a:avLst/>
          </a:prstGeom>
        </p:spPr>
        <p:txBody>
          <a:bodyPr wrap="square">
            <a:spAutoFit/>
          </a:bodyPr>
          <a:lstStyle/>
          <a:p>
            <a:pPr algn="just"/>
            <a:r>
              <a:rPr lang="en-US" sz="2800" b="1" dirty="0">
                <a:solidFill>
                  <a:srgbClr val="000000"/>
                </a:solidFill>
                <a:latin typeface="Calibri" panose="020F0502020204030204" pitchFamily="34" charset="0"/>
              </a:rPr>
              <a:t>Ecological Pyramids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If we arrange the organisms in a food chain according to trophic levels, they often forma pyramid with a broad base representing primary producers and only a few individuals in the highest trophic levels. This pyramid arrangement is especially true if we look at the energy content of an ecosystem </a:t>
            </a:r>
            <a:endParaRPr lang="en-US" sz="2800" dirty="0"/>
          </a:p>
        </p:txBody>
      </p:sp>
      <p:pic>
        <p:nvPicPr>
          <p:cNvPr id="3" name="Picture 2"/>
          <p:cNvPicPr>
            <a:picLocks noChangeAspect="1"/>
          </p:cNvPicPr>
          <p:nvPr/>
        </p:nvPicPr>
        <p:blipFill>
          <a:blip r:embed="rId2"/>
          <a:stretch>
            <a:fillRect/>
          </a:stretch>
        </p:blipFill>
        <p:spPr>
          <a:xfrm>
            <a:off x="1828799" y="2246769"/>
            <a:ext cx="8337885" cy="4611488"/>
          </a:xfrm>
          <a:prstGeom prst="rect">
            <a:avLst/>
          </a:prstGeom>
        </p:spPr>
      </p:pic>
    </p:spTree>
    <p:extLst>
      <p:ext uri="{BB962C8B-B14F-4D97-AF65-F5344CB8AC3E}">
        <p14:creationId xmlns:p14="http://schemas.microsoft.com/office/powerpoint/2010/main" val="3514692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r>
              <a:rPr lang="en-US" sz="2800" dirty="0">
                <a:solidFill>
                  <a:srgbClr val="000000"/>
                </a:solidFill>
                <a:latin typeface="Calibri" panose="020F0502020204030204" pitchFamily="34" charset="0"/>
              </a:rPr>
              <a:t>True to the second principle of thermodynamics, less food is available to the top trophic levels than is available to preceding levels. For example, it takes a huge number of plants to support a modest colony of grazers such as prairie dogs. Several colonies of prairie dogs, in turn might be required to feed a single Wolfe. And a very large top carnivore like a tiger may need a home range of hundreds of square kilometers to survive. </a:t>
            </a:r>
          </a:p>
          <a:p>
            <a:pPr algn="just"/>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Why is there so much less energy in each successive level? In the first place, some of the food that organisms eat is undigested and does not provide usable energy. Much of the energy that is absorbed is used in the daily processes of living or lost as heat when it is transformed from one form to another and thus is not stored as biomass that can be eaten. </a:t>
            </a:r>
          </a:p>
          <a:p>
            <a:pPr algn="just"/>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Furthermore predators do not operate at 100% efficiency. If there were enough foxes to catch all the rabbits available in the summer when supply is abundant, there would be too many foxes in the middle of the winter when rabbits are scarce. </a:t>
            </a:r>
            <a:endParaRPr lang="en-US" sz="2800" dirty="0"/>
          </a:p>
        </p:txBody>
      </p:sp>
    </p:spTree>
    <p:extLst>
      <p:ext uri="{BB962C8B-B14F-4D97-AF65-F5344CB8AC3E}">
        <p14:creationId xmlns:p14="http://schemas.microsoft.com/office/powerpoint/2010/main" val="3451714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815882"/>
          </a:xfrm>
          <a:prstGeom prst="rect">
            <a:avLst/>
          </a:prstGeom>
        </p:spPr>
        <p:txBody>
          <a:bodyPr wrap="square">
            <a:spAutoFit/>
          </a:bodyPr>
          <a:lstStyle/>
          <a:p>
            <a:r>
              <a:rPr lang="en-US" sz="2800" dirty="0">
                <a:solidFill>
                  <a:srgbClr val="000000"/>
                </a:solidFill>
                <a:latin typeface="Calibri" panose="020F0502020204030204" pitchFamily="34" charset="0"/>
              </a:rPr>
              <a:t>A general rule of thumb is that only about 10% of the energy in one consumer level is represented in the next higher level. The amount of energy available is often expressed in biomass. For example, it generally takes about 100 kg of clover to make 10 kg of rabbit and 10 kg of rabbit to make 1 kg of fox. </a:t>
            </a:r>
            <a:endParaRPr lang="en-US" dirty="0"/>
          </a:p>
        </p:txBody>
      </p:sp>
      <p:pic>
        <p:nvPicPr>
          <p:cNvPr id="3" name="Picture 2"/>
          <p:cNvPicPr>
            <a:picLocks noChangeAspect="1"/>
          </p:cNvPicPr>
          <p:nvPr/>
        </p:nvPicPr>
        <p:blipFill>
          <a:blip r:embed="rId2"/>
          <a:stretch>
            <a:fillRect/>
          </a:stretch>
        </p:blipFill>
        <p:spPr>
          <a:xfrm>
            <a:off x="2298032" y="1734884"/>
            <a:ext cx="6015789" cy="5073966"/>
          </a:xfrm>
          <a:prstGeom prst="rect">
            <a:avLst/>
          </a:prstGeom>
        </p:spPr>
      </p:pic>
      <p:sp>
        <p:nvSpPr>
          <p:cNvPr id="4" name="Rectangle 3"/>
          <p:cNvSpPr/>
          <p:nvPr/>
        </p:nvSpPr>
        <p:spPr>
          <a:xfrm>
            <a:off x="8612965" y="6444741"/>
            <a:ext cx="1751890" cy="369332"/>
          </a:xfrm>
          <a:prstGeom prst="rect">
            <a:avLst/>
          </a:prstGeom>
        </p:spPr>
        <p:txBody>
          <a:bodyPr wrap="none">
            <a:spAutoFit/>
          </a:bodyPr>
          <a:lstStyle/>
          <a:p>
            <a:r>
              <a:rPr lang="en-US" b="1" i="1" dirty="0">
                <a:solidFill>
                  <a:srgbClr val="000000"/>
                </a:solidFill>
                <a:latin typeface="Calibri" panose="020F0502020204030204" pitchFamily="34" charset="0"/>
              </a:rPr>
              <a:t>Energy Pyramid </a:t>
            </a:r>
            <a:endParaRPr lang="en-US" dirty="0"/>
          </a:p>
        </p:txBody>
      </p:sp>
    </p:spTree>
    <p:extLst>
      <p:ext uri="{BB962C8B-B14F-4D97-AF65-F5344CB8AC3E}">
        <p14:creationId xmlns:p14="http://schemas.microsoft.com/office/powerpoint/2010/main" val="274327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just"/>
            <a:r>
              <a:rPr lang="en-US" sz="4000" dirty="0"/>
              <a:t>Ecosystems are not as resilient as was once thought, and have been known to go through certain periods of disturbances and stress, sometimes due to natural or man-made activities. In some cases recovery from such activities have been swift, slow or even nearly impossible.</a:t>
            </a:r>
          </a:p>
          <a:p>
            <a:pPr algn="just"/>
            <a:endParaRPr lang="en-US" sz="4000" dirty="0"/>
          </a:p>
          <a:p>
            <a:r>
              <a:rPr lang="en-US" sz="4000" b="1" dirty="0"/>
              <a:t>ECOLOGY AT COMMUNITY LEVEL</a:t>
            </a:r>
            <a:endParaRPr lang="en-US" sz="4000" dirty="0"/>
          </a:p>
          <a:p>
            <a:r>
              <a:rPr lang="en-US" sz="4000" dirty="0"/>
              <a:t>A </a:t>
            </a:r>
            <a:r>
              <a:rPr lang="en-US" sz="4000" b="1" dirty="0"/>
              <a:t>community</a:t>
            </a:r>
            <a:r>
              <a:rPr lang="en-US" sz="4000" dirty="0"/>
              <a:t> is an assemblage of populations of different species of organisms occupying and interacting in the same habitat, e.g. community of plants and animals in a pond or desert. </a:t>
            </a:r>
          </a:p>
        </p:txBody>
      </p:sp>
    </p:spTree>
    <p:extLst>
      <p:ext uri="{BB962C8B-B14F-4D97-AF65-F5344CB8AC3E}">
        <p14:creationId xmlns:p14="http://schemas.microsoft.com/office/powerpoint/2010/main" val="3075521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62979"/>
          </a:xfrm>
          <a:prstGeom prst="rect">
            <a:avLst/>
          </a:prstGeom>
        </p:spPr>
        <p:txBody>
          <a:bodyPr wrap="square">
            <a:spAutoFit/>
          </a:bodyPr>
          <a:lstStyle/>
          <a:p>
            <a:pPr algn="just"/>
            <a:r>
              <a:rPr lang="en-US" sz="2800" dirty="0">
                <a:solidFill>
                  <a:srgbClr val="000000"/>
                </a:solidFill>
                <a:latin typeface="Calibri" panose="020F0502020204030204" pitchFamily="34" charset="0"/>
              </a:rPr>
              <a:t>The total number of organism and the total amount of biomass in each successive trophic level of an ecosystem also may form pyramids similar to those describing energy content. </a:t>
            </a:r>
          </a:p>
          <a:p>
            <a:pPr algn="just"/>
            <a:r>
              <a:rPr lang="en-US" sz="2800" dirty="0">
                <a:solidFill>
                  <a:srgbClr val="000000"/>
                </a:solidFill>
                <a:latin typeface="Calibri" panose="020F0502020204030204" pitchFamily="34" charset="0"/>
              </a:rPr>
              <a:t>The relationship between biomass and numbers in not as dependable as energy, however. </a:t>
            </a:r>
          </a:p>
          <a:p>
            <a:pPr algn="just"/>
            <a:r>
              <a:rPr lang="en-US" sz="2800" dirty="0">
                <a:solidFill>
                  <a:srgbClr val="000000"/>
                </a:solidFill>
                <a:latin typeface="Calibri" panose="020F0502020204030204" pitchFamily="34" charset="0"/>
              </a:rPr>
              <a:t>The biomass pyramid, for instance, can be inverted by periodic fluctuations in producer populations (for example, low plant and algal biomass present during winter in temperate aquatic ecosystems). </a:t>
            </a:r>
          </a:p>
          <a:p>
            <a:pPr algn="just"/>
            <a:r>
              <a:rPr lang="en-US" sz="2800" dirty="0">
                <a:solidFill>
                  <a:srgbClr val="000000"/>
                </a:solidFill>
                <a:latin typeface="Calibri" panose="020F0502020204030204" pitchFamily="34" charset="0"/>
              </a:rPr>
              <a:t>The numbers pyramid also can be inverted. One pig can support numerous tapeworms, for example. </a:t>
            </a:r>
          </a:p>
          <a:p>
            <a:pPr algn="just"/>
            <a:r>
              <a:rPr lang="en-US" sz="2800" dirty="0">
                <a:solidFill>
                  <a:srgbClr val="000000"/>
                </a:solidFill>
                <a:latin typeface="Calibri" panose="020F0502020204030204" pitchFamily="34" charset="0"/>
              </a:rPr>
              <a:t>Numbers inversion also occurs at lower trophic levels (for example, one large tree can support thousands of caterpillars). </a:t>
            </a:r>
            <a:endParaRPr lang="en-US" sz="2800" dirty="0"/>
          </a:p>
        </p:txBody>
      </p:sp>
    </p:spTree>
    <p:extLst>
      <p:ext uri="{BB962C8B-B14F-4D97-AF65-F5344CB8AC3E}">
        <p14:creationId xmlns:p14="http://schemas.microsoft.com/office/powerpoint/2010/main" val="27570382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221"/>
            <a:ext cx="12284242" cy="6555641"/>
          </a:xfrm>
          <a:prstGeom prst="rect">
            <a:avLst/>
          </a:prstGeom>
        </p:spPr>
        <p:txBody>
          <a:bodyPr wrap="square">
            <a:spAutoFit/>
          </a:bodyPr>
          <a:lstStyle/>
          <a:p>
            <a:pPr algn="just"/>
            <a:r>
              <a:rPr lang="en-US" sz="2800" b="1" dirty="0">
                <a:solidFill>
                  <a:srgbClr val="000000"/>
                </a:solidFill>
                <a:latin typeface="Calibri" panose="020F0502020204030204" pitchFamily="34" charset="0"/>
              </a:rPr>
              <a:t>SPECIFIC FEATURES OF AQUATIC AND TERRESTRIAL HABITAT </a:t>
            </a:r>
            <a:endParaRPr lang="en-US" sz="2800" dirty="0">
              <a:solidFill>
                <a:srgbClr val="000000"/>
              </a:solidFill>
              <a:latin typeface="Calibri" panose="020F0502020204030204" pitchFamily="34" charset="0"/>
            </a:endParaRPr>
          </a:p>
          <a:p>
            <a:pPr algn="just"/>
            <a:r>
              <a:rPr lang="en-US" sz="2800" b="1" dirty="0">
                <a:solidFill>
                  <a:srgbClr val="000000"/>
                </a:solidFill>
                <a:latin typeface="Calibri" panose="020F0502020204030204" pitchFamily="34" charset="0"/>
              </a:rPr>
              <a:t>Ecological Factors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Any factor which are liable to cause changes in a habitat are called ecological factors. For each of the different habitats, the important factors differ, but there are a number of ecological factors which are common to all. They will be considered first. </a:t>
            </a:r>
          </a:p>
          <a:p>
            <a:pPr algn="just"/>
            <a:r>
              <a:rPr lang="en-US" sz="2800" b="1" dirty="0">
                <a:solidFill>
                  <a:srgbClr val="000000"/>
                </a:solidFill>
                <a:latin typeface="Calibri" panose="020F0502020204030204" pitchFamily="34" charset="0"/>
              </a:rPr>
              <a:t>Ecological factors common to all habitats </a:t>
            </a:r>
            <a:endParaRPr lang="en-US" sz="2800" dirty="0">
              <a:solidFill>
                <a:srgbClr val="000000"/>
              </a:solidFill>
              <a:latin typeface="Calibri" panose="020F0502020204030204" pitchFamily="34" charset="0"/>
            </a:endParaRPr>
          </a:p>
          <a:p>
            <a:pPr algn="just"/>
            <a:r>
              <a:rPr lang="en-US" sz="2800" b="1" i="1" dirty="0">
                <a:solidFill>
                  <a:srgbClr val="000000"/>
                </a:solidFill>
                <a:latin typeface="Calibri" panose="020F0502020204030204" pitchFamily="34" charset="0"/>
              </a:rPr>
              <a:t>Rainfall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The direct effect of rainfall is that it soaks the soil, after the soil has become saturated, the excess water flows into streams, rivers, lakes, lagoons, and thence into the sea. In West Africa, the rivers are drained into three main basins; the </a:t>
            </a:r>
            <a:r>
              <a:rPr lang="en-US" sz="2800" b="1" dirty="0">
                <a:solidFill>
                  <a:srgbClr val="000000"/>
                </a:solidFill>
                <a:latin typeface="Calibri" panose="020F0502020204030204" pitchFamily="34" charset="0"/>
              </a:rPr>
              <a:t>Chad basin</a:t>
            </a:r>
            <a:r>
              <a:rPr lang="en-US" sz="2800" dirty="0">
                <a:solidFill>
                  <a:srgbClr val="000000"/>
                </a:solidFill>
                <a:latin typeface="Calibri" panose="020F0502020204030204" pitchFamily="34" charset="0"/>
              </a:rPr>
              <a:t>, the </a:t>
            </a:r>
            <a:r>
              <a:rPr lang="en-US" sz="2800" b="1" dirty="0">
                <a:solidFill>
                  <a:srgbClr val="000000"/>
                </a:solidFill>
                <a:latin typeface="Calibri" panose="020F0502020204030204" pitchFamily="34" charset="0"/>
              </a:rPr>
              <a:t>Niger basin</a:t>
            </a:r>
            <a:r>
              <a:rPr lang="en-US" sz="2800" dirty="0">
                <a:solidFill>
                  <a:srgbClr val="000000"/>
                </a:solidFill>
                <a:latin typeface="Calibri" panose="020F0502020204030204" pitchFamily="34" charset="0"/>
              </a:rPr>
              <a:t>, and </a:t>
            </a:r>
            <a:r>
              <a:rPr lang="en-US" sz="2800" b="1" dirty="0">
                <a:solidFill>
                  <a:srgbClr val="000000"/>
                </a:solidFill>
                <a:latin typeface="Calibri" panose="020F0502020204030204" pitchFamily="34" charset="0"/>
              </a:rPr>
              <a:t>the coastal lagoons and the sea</a:t>
            </a:r>
            <a:r>
              <a:rPr lang="en-US" sz="2800" dirty="0">
                <a:solidFill>
                  <a:srgbClr val="000000"/>
                </a:solidFill>
                <a:latin typeface="Calibri" panose="020F0502020204030204" pitchFamily="34" charset="0"/>
              </a:rPr>
              <a:t>. For life in freshwater habitat, rainfall is of utmost importance. Without rain the body of water gradually dries up, and only the lung fish and some small invertebrates have developed means of survival when this happens. </a:t>
            </a:r>
            <a:endParaRPr lang="en-US" sz="2800" dirty="0"/>
          </a:p>
        </p:txBody>
      </p:sp>
    </p:spTree>
    <p:extLst>
      <p:ext uri="{BB962C8B-B14F-4D97-AF65-F5344CB8AC3E}">
        <p14:creationId xmlns:p14="http://schemas.microsoft.com/office/powerpoint/2010/main" val="110133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24754"/>
          </a:xfrm>
          <a:prstGeom prst="rect">
            <a:avLst/>
          </a:prstGeom>
        </p:spPr>
        <p:txBody>
          <a:bodyPr wrap="square">
            <a:spAutoFit/>
          </a:bodyPr>
          <a:lstStyle/>
          <a:p>
            <a:pPr algn="just"/>
            <a:r>
              <a:rPr lang="en-US" sz="2800" dirty="0">
                <a:solidFill>
                  <a:srgbClr val="000000"/>
                </a:solidFill>
                <a:latin typeface="Calibri" panose="020F0502020204030204" pitchFamily="34" charset="0"/>
              </a:rPr>
              <a:t>The former builds a mud cocoon round itself, and is able to make use of atmospheric air; whilst the latter have resting eggs which can survive dryness, and may in fact be blown about by wind. </a:t>
            </a:r>
          </a:p>
          <a:p>
            <a:pPr algn="just"/>
            <a:r>
              <a:rPr lang="en-US" sz="2800" dirty="0">
                <a:solidFill>
                  <a:srgbClr val="000000"/>
                </a:solidFill>
                <a:latin typeface="Calibri" panose="020F0502020204030204" pitchFamily="34" charset="0"/>
              </a:rPr>
              <a:t>Nevertheless, the period through which they are able to survive in this way is limited; and furthermore, these animals are only a very small fraction of the total of aquatic animals. </a:t>
            </a:r>
          </a:p>
          <a:p>
            <a:pPr algn="just"/>
            <a:r>
              <a:rPr lang="en-US" sz="2800" dirty="0"/>
              <a:t>It is interesting to know the way water level do not rise at the start of the rains, due no doubt to the fact that the early rains saturate the soil first before draining into rivers; and how the highest water level lags behind the pick in rainfall. With marine habitats there is no danger of drying up as in freshwater. </a:t>
            </a:r>
          </a:p>
          <a:p>
            <a:pPr algn="just"/>
            <a:r>
              <a:rPr lang="en-US" sz="2800" dirty="0"/>
              <a:t>The salt content of the water, however, may be greatly reduced locally because of the freshwater flowing into the sea. </a:t>
            </a:r>
          </a:p>
          <a:p>
            <a:pPr algn="just"/>
            <a:r>
              <a:rPr lang="en-US" sz="2800" dirty="0"/>
              <a:t>On the other hand, lack of rainfall may also lead to increase in the percentage salt content of enclosed marine waters. </a:t>
            </a:r>
          </a:p>
        </p:txBody>
      </p:sp>
    </p:spTree>
    <p:extLst>
      <p:ext uri="{BB962C8B-B14F-4D97-AF65-F5344CB8AC3E}">
        <p14:creationId xmlns:p14="http://schemas.microsoft.com/office/powerpoint/2010/main" val="25999259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12"/>
            <a:ext cx="12192000" cy="6986528"/>
          </a:xfrm>
          <a:prstGeom prst="rect">
            <a:avLst/>
          </a:prstGeom>
        </p:spPr>
        <p:txBody>
          <a:bodyPr wrap="square">
            <a:spAutoFit/>
          </a:bodyPr>
          <a:lstStyle/>
          <a:p>
            <a:pPr lvl="0" algn="just"/>
            <a:r>
              <a:rPr lang="en-US" sz="2800" dirty="0">
                <a:solidFill>
                  <a:prstClr val="black"/>
                </a:solidFill>
              </a:rPr>
              <a:t>Terrestrial habitats too are greatly affected by rain, and although water in the soil is usually primarily associated with plants, it is also important for most animals. It should be remembered that certain animals, including almost all amphibian, are tied to water for their reproduction. </a:t>
            </a:r>
          </a:p>
          <a:p>
            <a:pPr lvl="0" algn="just"/>
            <a:r>
              <a:rPr lang="en-US" sz="2800" dirty="0">
                <a:solidFill>
                  <a:prstClr val="black"/>
                </a:solidFill>
              </a:rPr>
              <a:t>Many forest and grassland animals must go to streams, rivers and water holes to drink; and certain insects like termite require a rain-soaked soil before they can start their new colonies. </a:t>
            </a:r>
          </a:p>
          <a:p>
            <a:pPr lvl="0" algn="just"/>
            <a:r>
              <a:rPr lang="en-US" sz="2800" dirty="0">
                <a:solidFill>
                  <a:prstClr val="black"/>
                </a:solidFill>
              </a:rPr>
              <a:t>Measurement of rainfall is with a </a:t>
            </a:r>
            <a:r>
              <a:rPr lang="en-US" sz="2800" b="1" dirty="0">
                <a:solidFill>
                  <a:prstClr val="black"/>
                </a:solidFill>
              </a:rPr>
              <a:t>rain gauge</a:t>
            </a:r>
            <a:r>
              <a:rPr lang="en-US" sz="2800" dirty="0">
                <a:solidFill>
                  <a:prstClr val="black"/>
                </a:solidFill>
              </a:rPr>
              <a:t>, while measurement of water level in a standing or running water is with a </a:t>
            </a:r>
            <a:r>
              <a:rPr lang="en-US" sz="2800" b="1" dirty="0">
                <a:solidFill>
                  <a:prstClr val="black"/>
                </a:solidFill>
              </a:rPr>
              <a:t>depth gauge</a:t>
            </a:r>
            <a:r>
              <a:rPr lang="en-US" sz="2800" dirty="0">
                <a:solidFill>
                  <a:prstClr val="black"/>
                </a:solidFill>
              </a:rPr>
              <a:t>.</a:t>
            </a:r>
          </a:p>
          <a:p>
            <a:pPr lvl="0" algn="just"/>
            <a:endParaRPr lang="en-US" sz="2800" dirty="0">
              <a:solidFill>
                <a:prstClr val="black"/>
              </a:solidFill>
            </a:endParaRPr>
          </a:p>
          <a:p>
            <a:r>
              <a:rPr lang="en-US" sz="2800" b="1" i="1" dirty="0"/>
              <a:t>Temperature </a:t>
            </a:r>
            <a:endParaRPr lang="en-US" sz="2800" dirty="0"/>
          </a:p>
          <a:p>
            <a:r>
              <a:rPr lang="en-US" sz="2800" dirty="0"/>
              <a:t>Temperatures of 30oC in summer and below freezing point in winter are commonplace in temperate regions. The temperature range is even wider in far inland than in coastal areas. Although temperature variation in tropical waters is not so pronounced, it would be wrong to suppose that there is no seasonal variation worth considering. </a:t>
            </a:r>
            <a:endParaRPr lang="en-US" sz="2800" dirty="0">
              <a:solidFill>
                <a:prstClr val="black"/>
              </a:solidFill>
            </a:endParaRPr>
          </a:p>
        </p:txBody>
      </p:sp>
    </p:spTree>
    <p:extLst>
      <p:ext uri="{BB962C8B-B14F-4D97-AF65-F5344CB8AC3E}">
        <p14:creationId xmlns:p14="http://schemas.microsoft.com/office/powerpoint/2010/main" val="22893181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67"/>
            <a:ext cx="12192000" cy="4832092"/>
          </a:xfrm>
          <a:prstGeom prst="rect">
            <a:avLst/>
          </a:prstGeom>
        </p:spPr>
        <p:txBody>
          <a:bodyPr wrap="square">
            <a:spAutoFit/>
          </a:bodyPr>
          <a:lstStyle/>
          <a:p>
            <a:pPr lvl="0"/>
            <a:r>
              <a:rPr lang="en-US" sz="2800" dirty="0">
                <a:solidFill>
                  <a:prstClr val="black"/>
                </a:solidFill>
              </a:rPr>
              <a:t>We also have seasonal and diurnal variation in air and water temperature during dry and rainy seasons. </a:t>
            </a:r>
          </a:p>
          <a:p>
            <a:pPr lvl="0"/>
            <a:r>
              <a:rPr lang="en-US" sz="2800" dirty="0">
                <a:solidFill>
                  <a:prstClr val="black"/>
                </a:solidFill>
              </a:rPr>
              <a:t>Another important temperature variation in aquatic habitats is a vertical one, temperatures tending to fall with depth. </a:t>
            </a:r>
          </a:p>
          <a:p>
            <a:pPr lvl="0"/>
            <a:r>
              <a:rPr lang="en-US" sz="2800" dirty="0">
                <a:solidFill>
                  <a:prstClr val="black"/>
                </a:solidFill>
              </a:rPr>
              <a:t>At a depth of 1500 meters in tropical marine waters, temperature is about 4oC compared with 30oC at the surface. </a:t>
            </a:r>
          </a:p>
          <a:p>
            <a:pPr lvl="0"/>
            <a:r>
              <a:rPr lang="en-US" sz="2800" dirty="0">
                <a:solidFill>
                  <a:prstClr val="black"/>
                </a:solidFill>
              </a:rPr>
              <a:t>Also in lakes, it is quite clear that there is a marked difference between </a:t>
            </a:r>
          </a:p>
          <a:p>
            <a:pPr lvl="0"/>
            <a:r>
              <a:rPr lang="en-US" sz="2800" dirty="0">
                <a:solidFill>
                  <a:prstClr val="black"/>
                </a:solidFill>
              </a:rPr>
              <a:t>the temperature at the surface and at the bottom. </a:t>
            </a:r>
          </a:p>
          <a:p>
            <a:pPr lvl="0"/>
            <a:r>
              <a:rPr lang="en-US" sz="2800" dirty="0">
                <a:solidFill>
                  <a:prstClr val="black"/>
                </a:solidFill>
              </a:rPr>
              <a:t>More important is that the fall is not uniform, but there is a sharp fall at a depth of about 2 meters in shallow lakes, so that there are two bodies of water, the one above of higher temperature and the one below. </a:t>
            </a:r>
          </a:p>
        </p:txBody>
      </p:sp>
    </p:spTree>
    <p:extLst>
      <p:ext uri="{BB962C8B-B14F-4D97-AF65-F5344CB8AC3E}">
        <p14:creationId xmlns:p14="http://schemas.microsoft.com/office/powerpoint/2010/main" val="660448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6115493" cy="4860758"/>
          </a:xfrm>
          <a:prstGeom prst="rect">
            <a:avLst/>
          </a:prstGeom>
        </p:spPr>
      </p:pic>
      <p:sp>
        <p:nvSpPr>
          <p:cNvPr id="3" name="Rectangle 2"/>
          <p:cNvSpPr/>
          <p:nvPr/>
        </p:nvSpPr>
        <p:spPr>
          <a:xfrm>
            <a:off x="6092000" y="5928"/>
            <a:ext cx="6096000" cy="5016758"/>
          </a:xfrm>
          <a:prstGeom prst="rect">
            <a:avLst/>
          </a:prstGeom>
        </p:spPr>
        <p:txBody>
          <a:bodyPr>
            <a:spAutoFit/>
          </a:bodyPr>
          <a:lstStyle/>
          <a:p>
            <a:r>
              <a:rPr lang="en-US" sz="2000" dirty="0">
                <a:solidFill>
                  <a:srgbClr val="000000"/>
                </a:solidFill>
                <a:latin typeface="Calibri" panose="020F0502020204030204" pitchFamily="34" charset="0"/>
              </a:rPr>
              <a:t>The upper water is called the </a:t>
            </a:r>
            <a:r>
              <a:rPr lang="en-US" sz="2000" b="1" dirty="0" err="1">
                <a:solidFill>
                  <a:srgbClr val="000000"/>
                </a:solidFill>
                <a:latin typeface="Calibri" panose="020F0502020204030204" pitchFamily="34" charset="0"/>
              </a:rPr>
              <a:t>epilimnion</a:t>
            </a:r>
            <a:r>
              <a:rPr lang="en-US" sz="2000" b="1" dirty="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and the lower one the </a:t>
            </a:r>
            <a:r>
              <a:rPr lang="en-US" sz="2000" b="1" dirty="0" err="1">
                <a:solidFill>
                  <a:srgbClr val="000000"/>
                </a:solidFill>
                <a:latin typeface="Calibri" panose="020F0502020204030204" pitchFamily="34" charset="0"/>
              </a:rPr>
              <a:t>hypolimnion</a:t>
            </a:r>
            <a:r>
              <a:rPr lang="en-US" sz="2000" dirty="0">
                <a:solidFill>
                  <a:srgbClr val="000000"/>
                </a:solidFill>
                <a:latin typeface="Calibri" panose="020F0502020204030204" pitchFamily="34" charset="0"/>
              </a:rPr>
              <a:t>; the narrow zone between them is the </a:t>
            </a:r>
            <a:r>
              <a:rPr lang="en-US" sz="2000" b="1" dirty="0">
                <a:solidFill>
                  <a:srgbClr val="000000"/>
                </a:solidFill>
                <a:latin typeface="Calibri" panose="020F0502020204030204" pitchFamily="34" charset="0"/>
              </a:rPr>
              <a:t>thermocline</a:t>
            </a:r>
            <a:r>
              <a:rPr lang="en-US" sz="2000" dirty="0">
                <a:solidFill>
                  <a:srgbClr val="000000"/>
                </a:solidFill>
                <a:latin typeface="Calibri" panose="020F0502020204030204" pitchFamily="34" charset="0"/>
              </a:rPr>
              <a:t>. This is a very important phenomenon in aquatic biology, occurring both in marine and freshwater habitat, not only in tropical water but also in temperate waters during the warm summer months. Mixing usually occurs; and this can be caused by winds and storms, and could also be due to </a:t>
            </a:r>
            <a:r>
              <a:rPr lang="en-US" sz="2000" b="1" dirty="0">
                <a:solidFill>
                  <a:srgbClr val="000000"/>
                </a:solidFill>
                <a:latin typeface="Calibri" panose="020F0502020204030204" pitchFamily="34" charset="0"/>
              </a:rPr>
              <a:t>convection currents</a:t>
            </a:r>
            <a:r>
              <a:rPr lang="en-US" sz="2000" dirty="0">
                <a:solidFill>
                  <a:srgbClr val="000000"/>
                </a:solidFill>
                <a:latin typeface="Calibri" panose="020F0502020204030204" pitchFamily="34" charset="0"/>
              </a:rPr>
              <a:t>. For mixing of this type to occur, the surface water has to be at a lower temperature and therefore of higher density. During the night, atmospheric temperature usually falls, and this affects the surface waters so that the </a:t>
            </a:r>
            <a:r>
              <a:rPr lang="en-US" sz="2000" dirty="0" err="1">
                <a:solidFill>
                  <a:srgbClr val="000000"/>
                </a:solidFill>
                <a:latin typeface="Calibri" panose="020F0502020204030204" pitchFamily="34" charset="0"/>
              </a:rPr>
              <a:t>epilimnion</a:t>
            </a:r>
            <a:r>
              <a:rPr lang="en-US" sz="2000" dirty="0">
                <a:solidFill>
                  <a:srgbClr val="000000"/>
                </a:solidFill>
                <a:latin typeface="Calibri" panose="020F0502020204030204" pitchFamily="34" charset="0"/>
              </a:rPr>
              <a:t> becomes lower in temperature, tending to sink to the bottom. This </a:t>
            </a:r>
            <a:r>
              <a:rPr lang="en-US" sz="2000" dirty="0" err="1">
                <a:solidFill>
                  <a:srgbClr val="000000"/>
                </a:solidFill>
                <a:latin typeface="Calibri" panose="020F0502020204030204" pitchFamily="34" charset="0"/>
              </a:rPr>
              <a:t>hypolimnion</a:t>
            </a:r>
            <a:r>
              <a:rPr lang="en-US" sz="2000" dirty="0">
                <a:solidFill>
                  <a:srgbClr val="000000"/>
                </a:solidFill>
                <a:latin typeface="Calibri" panose="020F0502020204030204" pitchFamily="34" charset="0"/>
              </a:rPr>
              <a:t> does the opposite. The result is that a current is set up and an overturn occurs, particularly in shallow lakes. </a:t>
            </a:r>
            <a:endParaRPr lang="en-US" sz="2000" dirty="0"/>
          </a:p>
        </p:txBody>
      </p:sp>
    </p:spTree>
    <p:extLst>
      <p:ext uri="{BB962C8B-B14F-4D97-AF65-F5344CB8AC3E}">
        <p14:creationId xmlns:p14="http://schemas.microsoft.com/office/powerpoint/2010/main" val="25420173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986528"/>
          </a:xfrm>
          <a:prstGeom prst="rect">
            <a:avLst/>
          </a:prstGeom>
        </p:spPr>
        <p:txBody>
          <a:bodyPr wrap="square">
            <a:spAutoFit/>
          </a:bodyPr>
          <a:lstStyle/>
          <a:p>
            <a:pPr algn="just"/>
            <a:r>
              <a:rPr lang="en-US" sz="2800" dirty="0">
                <a:solidFill>
                  <a:srgbClr val="000000"/>
                </a:solidFill>
                <a:latin typeface="Calibri" panose="020F0502020204030204" pitchFamily="34" charset="0"/>
              </a:rPr>
              <a:t>In oceans, convection currents are very common. The </a:t>
            </a:r>
            <a:r>
              <a:rPr lang="en-US" sz="2800" b="1" dirty="0">
                <a:solidFill>
                  <a:srgbClr val="000000"/>
                </a:solidFill>
                <a:latin typeface="Calibri" panose="020F0502020204030204" pitchFamily="34" charset="0"/>
              </a:rPr>
              <a:t>cold </a:t>
            </a:r>
            <a:r>
              <a:rPr lang="en-US" sz="2800" b="1" dirty="0" err="1">
                <a:solidFill>
                  <a:srgbClr val="000000"/>
                </a:solidFill>
                <a:latin typeface="Calibri" panose="020F0502020204030204" pitchFamily="34" charset="0"/>
              </a:rPr>
              <a:t>Benguella</a:t>
            </a:r>
            <a:r>
              <a:rPr lang="en-US" sz="2800" b="1" dirty="0">
                <a:solidFill>
                  <a:srgbClr val="000000"/>
                </a:solidFill>
                <a:latin typeface="Calibri" panose="020F0502020204030204" pitchFamily="34" charset="0"/>
              </a:rPr>
              <a:t> currents </a:t>
            </a:r>
            <a:r>
              <a:rPr lang="en-US" sz="2800" dirty="0">
                <a:solidFill>
                  <a:srgbClr val="000000"/>
                </a:solidFill>
                <a:latin typeface="Calibri" panose="020F0502020204030204" pitchFamily="34" charset="0"/>
              </a:rPr>
              <a:t>from the south and the </a:t>
            </a:r>
            <a:r>
              <a:rPr lang="en-US" sz="2800" b="1" dirty="0">
                <a:solidFill>
                  <a:srgbClr val="000000"/>
                </a:solidFill>
                <a:latin typeface="Calibri" panose="020F0502020204030204" pitchFamily="34" charset="0"/>
              </a:rPr>
              <a:t>Guinea currents </a:t>
            </a:r>
            <a:r>
              <a:rPr lang="en-US" sz="2800" dirty="0">
                <a:solidFill>
                  <a:srgbClr val="000000"/>
                </a:solidFill>
                <a:latin typeface="Calibri" panose="020F0502020204030204" pitchFamily="34" charset="0"/>
              </a:rPr>
              <a:t>from the west to the east are the important currents in the West African coast; but these are only two of several to be found in the oceans of the world. For the terrestrial habitat, both atmospheric and soil temperature are important. We also know that temperature falls with altitude, hence there are snow-capped mountains even in the tropics. Soil temperature is less variable that atmospheric temperature; and subsoil temperature less variable that surface soil temperature. </a:t>
            </a:r>
          </a:p>
          <a:p>
            <a:pPr algn="just"/>
            <a:endParaRPr lang="en-US" sz="2800" b="1" i="1" dirty="0">
              <a:solidFill>
                <a:srgbClr val="000000"/>
              </a:solidFill>
              <a:latin typeface="Calibri" panose="020F0502020204030204" pitchFamily="34" charset="0"/>
            </a:endParaRPr>
          </a:p>
          <a:p>
            <a:pPr algn="just"/>
            <a:r>
              <a:rPr lang="en-US" sz="2800" b="1" i="1" dirty="0">
                <a:solidFill>
                  <a:srgbClr val="000000"/>
                </a:solidFill>
                <a:latin typeface="Calibri" panose="020F0502020204030204" pitchFamily="34" charset="0"/>
              </a:rPr>
              <a:t>Winds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For both aquatic and terrestrial habitats, winds are an important climatic factor. Apart from the effects of wind on stratified water in lakes, they also play a part in the creation of water currents and waves, which are in turn important ecological factors in aquatic habitats. In terrestrial habitats such as mountain zones, winds are also important. For example areas on the windward side of a mountain may differ from those on the leeward side in flora and fauna. </a:t>
            </a:r>
            <a:endParaRPr lang="en-US" sz="2800" dirty="0"/>
          </a:p>
        </p:txBody>
      </p:sp>
    </p:spTree>
    <p:extLst>
      <p:ext uri="{BB962C8B-B14F-4D97-AF65-F5344CB8AC3E}">
        <p14:creationId xmlns:p14="http://schemas.microsoft.com/office/powerpoint/2010/main" val="31690657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93866"/>
          </a:xfrm>
          <a:prstGeom prst="rect">
            <a:avLst/>
          </a:prstGeom>
        </p:spPr>
        <p:txBody>
          <a:bodyPr wrap="square">
            <a:spAutoFit/>
          </a:bodyPr>
          <a:lstStyle/>
          <a:p>
            <a:pPr algn="just"/>
            <a:r>
              <a:rPr lang="en-US" sz="2800" b="1" i="1" dirty="0">
                <a:solidFill>
                  <a:srgbClr val="000000"/>
                </a:solidFill>
                <a:latin typeface="Calibri" panose="020F0502020204030204" pitchFamily="34" charset="0"/>
              </a:rPr>
              <a:t>Lights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This is a factor of prime importance in plant ecology; because without light the fundamental process of photosynthesis cannot take place. Since animals eventually depends on plants for all their food, light is equally important to them. Some animals feed and are more active in daylight and rest at night, whilst others, particularly many carnivorous ones, especially mammals, do the reverse. </a:t>
            </a:r>
          </a:p>
          <a:p>
            <a:pPr algn="just"/>
            <a:endParaRPr lang="en-US" sz="2800" b="1" i="1" dirty="0">
              <a:solidFill>
                <a:srgbClr val="000000"/>
              </a:solidFill>
              <a:latin typeface="Calibri" panose="020F0502020204030204" pitchFamily="34" charset="0"/>
            </a:endParaRPr>
          </a:p>
          <a:p>
            <a:pPr algn="just"/>
            <a:r>
              <a:rPr lang="en-US" sz="2800" b="1" i="1" dirty="0">
                <a:solidFill>
                  <a:srgbClr val="000000"/>
                </a:solidFill>
                <a:latin typeface="Calibri" panose="020F0502020204030204" pitchFamily="34" charset="0"/>
              </a:rPr>
              <a:t>Pressure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This is a climatic factor great importance in aquatic habitats, but operates in terrestrial habitats as well. The pressure of the atmosphere is reduced as we ascend from sea level, so that in mountain areas pressure is relatively less than in lowlands. In oceans and deep freshwater habitats, the pressure increases at a rate of one atmosphere (1.03 kg/m3) for every 10 meters or so increase in depth. </a:t>
            </a:r>
            <a:endParaRPr lang="en-US" sz="2800" dirty="0"/>
          </a:p>
        </p:txBody>
      </p:sp>
    </p:spTree>
    <p:extLst>
      <p:ext uri="{BB962C8B-B14F-4D97-AF65-F5344CB8AC3E}">
        <p14:creationId xmlns:p14="http://schemas.microsoft.com/office/powerpoint/2010/main" val="31406973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lvl="0" algn="just"/>
            <a:r>
              <a:rPr lang="en-US" sz="2800" dirty="0">
                <a:solidFill>
                  <a:srgbClr val="000000"/>
                </a:solidFill>
                <a:latin typeface="Calibri" panose="020F0502020204030204" pitchFamily="34" charset="0"/>
              </a:rPr>
              <a:t>Animals that are dwell in the abyssal and </a:t>
            </a:r>
            <a:r>
              <a:rPr lang="en-US" sz="2800" dirty="0" err="1">
                <a:solidFill>
                  <a:srgbClr val="000000"/>
                </a:solidFill>
                <a:latin typeface="Calibri" panose="020F0502020204030204" pitchFamily="34" charset="0"/>
              </a:rPr>
              <a:t>hadal</a:t>
            </a:r>
            <a:r>
              <a:rPr lang="en-US" sz="2800" dirty="0">
                <a:solidFill>
                  <a:srgbClr val="000000"/>
                </a:solidFill>
                <a:latin typeface="Calibri" panose="020F0502020204030204" pitchFamily="34" charset="0"/>
              </a:rPr>
              <a:t> zone and have adjusted their lives to the very high pressures of these zones are usually dead by the time they are brought to the water surface. Conversely, surface dwelling animals die as they are exposed to high pressures of deep water. The measurement of atmospheric pressure by a </a:t>
            </a:r>
            <a:r>
              <a:rPr lang="en-US" sz="2800" b="1" dirty="0">
                <a:solidFill>
                  <a:srgbClr val="000000"/>
                </a:solidFill>
                <a:latin typeface="Calibri" panose="020F0502020204030204" pitchFamily="34" charset="0"/>
              </a:rPr>
              <a:t>barometer</a:t>
            </a:r>
            <a:r>
              <a:rPr lang="en-US" sz="2800" dirty="0">
                <a:solidFill>
                  <a:srgbClr val="000000"/>
                </a:solidFill>
                <a:latin typeface="Calibri" panose="020F0502020204030204" pitchFamily="34" charset="0"/>
              </a:rPr>
              <a:t>. Below water surface, special </a:t>
            </a:r>
            <a:r>
              <a:rPr lang="en-US" sz="2800" b="1" dirty="0">
                <a:solidFill>
                  <a:srgbClr val="000000"/>
                </a:solidFill>
                <a:latin typeface="Calibri" panose="020F0502020204030204" pitchFamily="34" charset="0"/>
              </a:rPr>
              <a:t>pressure gauges </a:t>
            </a:r>
            <a:r>
              <a:rPr lang="en-US" sz="2800" dirty="0">
                <a:solidFill>
                  <a:srgbClr val="000000"/>
                </a:solidFill>
                <a:latin typeface="Calibri" panose="020F0502020204030204" pitchFamily="34" charset="0"/>
              </a:rPr>
              <a:t>are used.</a:t>
            </a:r>
          </a:p>
          <a:p>
            <a:pPr lvl="0" algn="just"/>
            <a:endParaRPr lang="en-US" sz="2800" dirty="0">
              <a:solidFill>
                <a:srgbClr val="000000"/>
              </a:solidFill>
              <a:latin typeface="Calibri" panose="020F0502020204030204" pitchFamily="34" charset="0"/>
            </a:endParaRPr>
          </a:p>
          <a:p>
            <a:r>
              <a:rPr lang="en-US" sz="2800" b="1" i="1" dirty="0"/>
              <a:t>Hydrogen ion concentration (pH) </a:t>
            </a:r>
            <a:endParaRPr lang="en-US" sz="2800" dirty="0"/>
          </a:p>
          <a:p>
            <a:r>
              <a:rPr lang="en-US" sz="2800" dirty="0"/>
              <a:t>A measure of the hydrogen ion concentration affords a measure of the acidity or alkalinity of the water in aquatic habitats, or the soil in terrestrial habitats, pH is closely related to the amount of carbonate present, because the carbonate act as a buffer tending to neutralize any acidity. When enough carbonates are available, the pH tends to be neutral, with a value of approximately pH 7.0; and when no carbonates are available as buffering material the medium tends to be acid, with values less that pH 7.0. In aquatic habitats, pH varies with salinity and oxygen content, sea water tending to be alkaline, with values of pH 8.0 – 8.5 in surface water. </a:t>
            </a:r>
            <a:r>
              <a:rPr lang="en-US" sz="2800" dirty="0">
                <a:solidFill>
                  <a:srgbClr val="000000"/>
                </a:solidFill>
                <a:latin typeface="Calibri" panose="020F0502020204030204" pitchFamily="34" charset="0"/>
              </a:rPr>
              <a:t> </a:t>
            </a:r>
            <a:endParaRPr lang="en-US" sz="2800" dirty="0">
              <a:solidFill>
                <a:prstClr val="black"/>
              </a:solidFill>
            </a:endParaRPr>
          </a:p>
        </p:txBody>
      </p:sp>
    </p:spTree>
    <p:extLst>
      <p:ext uri="{BB962C8B-B14F-4D97-AF65-F5344CB8AC3E}">
        <p14:creationId xmlns:p14="http://schemas.microsoft.com/office/powerpoint/2010/main" val="1021946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r>
              <a:rPr lang="en-US" sz="2800" b="1" dirty="0">
                <a:solidFill>
                  <a:srgbClr val="000000"/>
                </a:solidFill>
                <a:latin typeface="Calibri" panose="020F0502020204030204" pitchFamily="34" charset="0"/>
              </a:rPr>
              <a:t>Aquatic Ecological factors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In additional to the physical factors listed above, there are a number of ecological factors which apply only to aquatic habitats, and these will be considered </a:t>
            </a:r>
          </a:p>
          <a:p>
            <a:pPr algn="just"/>
            <a:r>
              <a:rPr lang="en-US" sz="2800" b="1" i="1" dirty="0">
                <a:solidFill>
                  <a:srgbClr val="000000"/>
                </a:solidFill>
                <a:latin typeface="Calibri" panose="020F0502020204030204" pitchFamily="34" charset="0"/>
              </a:rPr>
              <a:t>Salinity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Salinity is the measure of the amount of dissolved salts in the water. The importance of salinity is in its relation to the maintenance of osmotic balance by aquatic animals. Salinity influences the type of organisms that live in a water body. As well, salinity has an influence of the kind of fauna that grow either in a body of water or on land fed by water In general, the range of salinity in the oceans does not raise problems for most marine forms; but the sudden changes in the brackish water zone and lagoons create particular problems. </a:t>
            </a:r>
          </a:p>
          <a:p>
            <a:pPr algn="just"/>
            <a:r>
              <a:rPr lang="en-US" sz="2800" dirty="0">
                <a:solidFill>
                  <a:srgbClr val="000000"/>
                </a:solidFill>
                <a:latin typeface="Calibri" panose="020F0502020204030204" pitchFamily="34" charset="0"/>
              </a:rPr>
              <a:t>A plant adapted to saline conditions is called a </a:t>
            </a:r>
            <a:r>
              <a:rPr lang="en-US" sz="2800" b="1" dirty="0">
                <a:solidFill>
                  <a:srgbClr val="000000"/>
                </a:solidFill>
                <a:latin typeface="Calibri" panose="020F0502020204030204" pitchFamily="34" charset="0"/>
              </a:rPr>
              <a:t>halophyte</a:t>
            </a:r>
            <a:r>
              <a:rPr lang="en-US" sz="2800" dirty="0">
                <a:solidFill>
                  <a:srgbClr val="000000"/>
                </a:solidFill>
                <a:latin typeface="Calibri" panose="020F0502020204030204" pitchFamily="34" charset="0"/>
              </a:rPr>
              <a:t>. A halophyte which is tolerant to residual sodium carbonate salinity are called glasswort or saltwort or barilla plants. Organism (mostly bacteria) that can live in very salty conditions are classified as </a:t>
            </a:r>
            <a:r>
              <a:rPr lang="en-US" sz="2800" b="1" dirty="0">
                <a:solidFill>
                  <a:srgbClr val="000000"/>
                </a:solidFill>
                <a:latin typeface="Calibri" panose="020F0502020204030204" pitchFamily="34" charset="0"/>
              </a:rPr>
              <a:t>extremophiles</a:t>
            </a:r>
            <a:r>
              <a:rPr lang="en-US" sz="2800" dirty="0">
                <a:solidFill>
                  <a:srgbClr val="000000"/>
                </a:solidFill>
                <a:latin typeface="Calibri" panose="020F0502020204030204" pitchFamily="34" charset="0"/>
              </a:rPr>
              <a:t>, or </a:t>
            </a:r>
            <a:r>
              <a:rPr lang="en-US" sz="2800" b="1" dirty="0">
                <a:solidFill>
                  <a:srgbClr val="000000"/>
                </a:solidFill>
                <a:latin typeface="Calibri" panose="020F0502020204030204" pitchFamily="34" charset="0"/>
              </a:rPr>
              <a:t>halophiles </a:t>
            </a:r>
            <a:r>
              <a:rPr lang="en-US" sz="2800" dirty="0">
                <a:solidFill>
                  <a:srgbClr val="000000"/>
                </a:solidFill>
                <a:latin typeface="Calibri" panose="020F0502020204030204" pitchFamily="34" charset="0"/>
              </a:rPr>
              <a:t>specifically. An organism that can withstand a wide range of salinities is </a:t>
            </a:r>
            <a:r>
              <a:rPr lang="en-US" sz="2800" b="1" dirty="0" err="1">
                <a:solidFill>
                  <a:srgbClr val="000000"/>
                </a:solidFill>
                <a:latin typeface="Calibri" panose="020F0502020204030204" pitchFamily="34" charset="0"/>
              </a:rPr>
              <a:t>euryhaline</a:t>
            </a:r>
            <a:r>
              <a:rPr lang="en-US" sz="2800" dirty="0">
                <a:solidFill>
                  <a:srgbClr val="000000"/>
                </a:solidFill>
                <a:latin typeface="Calibri" panose="020F0502020204030204" pitchFamily="34" charset="0"/>
              </a:rPr>
              <a:t>. </a:t>
            </a:r>
            <a:endParaRPr lang="en-US" sz="2800" dirty="0"/>
          </a:p>
        </p:txBody>
      </p:sp>
    </p:spTree>
    <p:extLst>
      <p:ext uri="{BB962C8B-B14F-4D97-AF65-F5344CB8AC3E}">
        <p14:creationId xmlns:p14="http://schemas.microsoft.com/office/powerpoint/2010/main" val="386723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284242" cy="6863417"/>
          </a:xfrm>
          <a:prstGeom prst="rect">
            <a:avLst/>
          </a:prstGeom>
        </p:spPr>
        <p:txBody>
          <a:bodyPr wrap="square">
            <a:spAutoFit/>
          </a:bodyPr>
          <a:lstStyle/>
          <a:p>
            <a:pPr algn="just"/>
            <a:r>
              <a:rPr lang="en-US" sz="4000" dirty="0"/>
              <a:t>Variety of a community is measured as species diversity. The population of species in a community interact with each other in many ways, the most prevalent of which are predation, parasitism and competition. </a:t>
            </a:r>
          </a:p>
          <a:p>
            <a:pPr algn="just"/>
            <a:r>
              <a:rPr lang="en-US" sz="4000" dirty="0"/>
              <a:t>Predators obtain energy and nutrient by killing and eating their prey. Parasites derive similar benefits from their hosts but usually do not kill the hosts. </a:t>
            </a:r>
          </a:p>
          <a:p>
            <a:pPr algn="just"/>
            <a:r>
              <a:rPr lang="en-US" sz="4000" dirty="0"/>
              <a:t>Competition occurs when food, mates, space etc. are limited in supply and members of the same or different species interfere with each other’s use of their shared resources.</a:t>
            </a:r>
          </a:p>
        </p:txBody>
      </p:sp>
    </p:spTree>
    <p:extLst>
      <p:ext uri="{BB962C8B-B14F-4D97-AF65-F5344CB8AC3E}">
        <p14:creationId xmlns:p14="http://schemas.microsoft.com/office/powerpoint/2010/main" val="6553864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380494" cy="6986528"/>
          </a:xfrm>
          <a:prstGeom prst="rect">
            <a:avLst/>
          </a:prstGeom>
        </p:spPr>
        <p:txBody>
          <a:bodyPr wrap="square">
            <a:spAutoFit/>
          </a:bodyPr>
          <a:lstStyle/>
          <a:p>
            <a:pPr algn="just"/>
            <a:r>
              <a:rPr lang="en-US" sz="2800" b="1" i="1" dirty="0">
                <a:solidFill>
                  <a:srgbClr val="000000"/>
                </a:solidFill>
                <a:latin typeface="Calibri" panose="020F0502020204030204" pitchFamily="34" charset="0"/>
              </a:rPr>
              <a:t>Density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The density and viscosity of a medium are factors of great biological significance in relation to the movement of organisms in it. The density of pure freshwater is 1.00 and the density of sea water of salinity 35o/</a:t>
            </a:r>
            <a:r>
              <a:rPr lang="en-US" sz="2800" dirty="0" err="1">
                <a:solidFill>
                  <a:srgbClr val="000000"/>
                </a:solidFill>
                <a:latin typeface="Calibri" panose="020F0502020204030204" pitchFamily="34" charset="0"/>
              </a:rPr>
              <a:t>oo</a:t>
            </a:r>
            <a:r>
              <a:rPr lang="en-US" sz="2800" dirty="0">
                <a:solidFill>
                  <a:srgbClr val="000000"/>
                </a:solidFill>
                <a:latin typeface="Calibri" panose="020F0502020204030204" pitchFamily="34" charset="0"/>
              </a:rPr>
              <a:t> at atmospheric pressure and 0oC is about 1.028. The specific gravity of most soft tissues is close to this, and in the open ocean it is doubtful whether the distribution of any organisms are limited by this factor. Forms which are modified for floating on the surface, such as planktonic organisms may be particularly sensitive to small changes in the density and viscosity of the water. Measurement of density is done with the aid of a hydrometer. </a:t>
            </a:r>
          </a:p>
          <a:p>
            <a:pPr algn="just"/>
            <a:endParaRPr lang="en-US" sz="2800" b="1" i="1" dirty="0">
              <a:solidFill>
                <a:srgbClr val="000000"/>
              </a:solidFill>
              <a:latin typeface="Calibri" panose="020F0502020204030204" pitchFamily="34" charset="0"/>
            </a:endParaRPr>
          </a:p>
          <a:p>
            <a:pPr algn="just"/>
            <a:r>
              <a:rPr lang="en-US" sz="2800" b="1" i="1" dirty="0">
                <a:solidFill>
                  <a:srgbClr val="000000"/>
                </a:solidFill>
                <a:latin typeface="Calibri" panose="020F0502020204030204" pitchFamily="34" charset="0"/>
              </a:rPr>
              <a:t>Transparency and turbidity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The transparency of water is another important factor, since it determines the depth to which light, essential for photosynthesis, can penetrate. It varies directly with rainfall in the freshwater habitat, transparency falling in the freshwater habitat, transparency falling in the rainy season when a lot of salt and debris are washed from the soil by rainwater. </a:t>
            </a:r>
            <a:endParaRPr lang="en-US" sz="2800" dirty="0"/>
          </a:p>
        </p:txBody>
      </p:sp>
    </p:spTree>
    <p:extLst>
      <p:ext uri="{BB962C8B-B14F-4D97-AF65-F5344CB8AC3E}">
        <p14:creationId xmlns:p14="http://schemas.microsoft.com/office/powerpoint/2010/main" val="31545345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555641"/>
          </a:xfrm>
          <a:prstGeom prst="rect">
            <a:avLst/>
          </a:prstGeom>
        </p:spPr>
        <p:txBody>
          <a:bodyPr wrap="square">
            <a:spAutoFit/>
          </a:bodyPr>
          <a:lstStyle/>
          <a:p>
            <a:pPr algn="just"/>
            <a:r>
              <a:rPr lang="en-US" sz="2800" dirty="0">
                <a:solidFill>
                  <a:srgbClr val="000000"/>
                </a:solidFill>
                <a:latin typeface="Calibri" panose="020F0502020204030204" pitchFamily="34" charset="0"/>
              </a:rPr>
              <a:t>The measurement of transparency is carried out using a weighted disc about 10 to 15 cm in diameter, called a </a:t>
            </a:r>
            <a:r>
              <a:rPr lang="en-US" sz="2800" b="1" dirty="0" err="1">
                <a:solidFill>
                  <a:srgbClr val="000000"/>
                </a:solidFill>
                <a:latin typeface="Calibri" panose="020F0502020204030204" pitchFamily="34" charset="0"/>
              </a:rPr>
              <a:t>Secchi</a:t>
            </a:r>
            <a:r>
              <a:rPr lang="en-US" sz="2800" b="1" dirty="0">
                <a:solidFill>
                  <a:srgbClr val="000000"/>
                </a:solidFill>
                <a:latin typeface="Calibri" panose="020F0502020204030204" pitchFamily="34" charset="0"/>
              </a:rPr>
              <a:t> disc</a:t>
            </a:r>
            <a:r>
              <a:rPr lang="en-US" sz="2800" dirty="0">
                <a:solidFill>
                  <a:srgbClr val="000000"/>
                </a:solidFill>
                <a:latin typeface="Calibri" panose="020F0502020204030204" pitchFamily="34" charset="0"/>
              </a:rPr>
              <a:t>. It is painted white and carefully observed as it is lowered through the water. The point at which it just disappears from sight when lowered, and reappears when hauled in, can be measured on a graduated cord, and this gives a comparative measure of transparency. </a:t>
            </a:r>
            <a:r>
              <a:rPr lang="en-US" sz="2800" b="1" dirty="0">
                <a:solidFill>
                  <a:srgbClr val="000000"/>
                </a:solidFill>
                <a:latin typeface="Calibri" panose="020F0502020204030204" pitchFamily="34" charset="0"/>
              </a:rPr>
              <a:t>Turbidity </a:t>
            </a:r>
            <a:r>
              <a:rPr lang="en-US" sz="2800" dirty="0">
                <a:solidFill>
                  <a:srgbClr val="000000"/>
                </a:solidFill>
                <a:latin typeface="Calibri" panose="020F0502020204030204" pitchFamily="34" charset="0"/>
              </a:rPr>
              <a:t>is the presence of suspended and dissolved solids in a water body. An increase in transparency leads to a decrease in turbidity and vice versa. </a:t>
            </a:r>
          </a:p>
          <a:p>
            <a:pPr algn="just"/>
            <a:endParaRPr lang="en-US" sz="2800" b="1" i="1" dirty="0">
              <a:solidFill>
                <a:srgbClr val="000000"/>
              </a:solidFill>
              <a:latin typeface="Calibri" panose="020F0502020204030204" pitchFamily="34" charset="0"/>
            </a:endParaRPr>
          </a:p>
          <a:p>
            <a:pPr algn="just"/>
            <a:r>
              <a:rPr lang="en-US" sz="2800" b="1" i="1" dirty="0">
                <a:solidFill>
                  <a:srgbClr val="000000"/>
                </a:solidFill>
                <a:latin typeface="Calibri" panose="020F0502020204030204" pitchFamily="34" charset="0"/>
              </a:rPr>
              <a:t>Currents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Water currents which are a feature of aquatic habitats may originate in a number of ways. In lotic freshwater, rainfall plays an important part, causing fast currents during the rainy season when the river is flooding, compared with the trickle of slowly moving water during the dry season. Currents in lentic freshwater and the sea, however, are not due to rainfall but mainly due to temperature difference between parts of the water body in question, thus setting up convection currents. </a:t>
            </a:r>
            <a:endParaRPr lang="en-US" sz="2800" dirty="0"/>
          </a:p>
        </p:txBody>
      </p:sp>
    </p:spTree>
    <p:extLst>
      <p:ext uri="{BB962C8B-B14F-4D97-AF65-F5344CB8AC3E}">
        <p14:creationId xmlns:p14="http://schemas.microsoft.com/office/powerpoint/2010/main" val="1962934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12192003" cy="6986528"/>
          </a:xfrm>
          <a:prstGeom prst="rect">
            <a:avLst/>
          </a:prstGeom>
        </p:spPr>
        <p:txBody>
          <a:bodyPr wrap="square">
            <a:spAutoFit/>
          </a:bodyPr>
          <a:lstStyle/>
          <a:p>
            <a:pPr algn="just"/>
            <a:r>
              <a:rPr lang="en-US" sz="2800" dirty="0">
                <a:solidFill>
                  <a:srgbClr val="000000"/>
                </a:solidFill>
                <a:latin typeface="Calibri" panose="020F0502020204030204" pitchFamily="34" charset="0"/>
              </a:rPr>
              <a:t>Currents may reduce transparency (and increase turbidity) by agitating the sediments. Currents may also cause constant shifting of the bottom if it is soft, causing a reduction in the number of fauna and flora. Currents play an important part in distribution of animals, the ocean currents in particular being important for this. For example, the Gulf Stream carries warm water up the eastern coast of North America, and the cold </a:t>
            </a:r>
            <a:r>
              <a:rPr lang="en-US" sz="2800" dirty="0" err="1">
                <a:solidFill>
                  <a:srgbClr val="000000"/>
                </a:solidFill>
                <a:latin typeface="Calibri" panose="020F0502020204030204" pitchFamily="34" charset="0"/>
              </a:rPr>
              <a:t>Benguella</a:t>
            </a:r>
            <a:r>
              <a:rPr lang="en-US" sz="2800" dirty="0">
                <a:solidFill>
                  <a:srgbClr val="000000"/>
                </a:solidFill>
                <a:latin typeface="Calibri" panose="020F0502020204030204" pitchFamily="34" charset="0"/>
              </a:rPr>
              <a:t> currents from the south spread several organisms beyond their normal limits of distribution along the coast of Southern Africa. </a:t>
            </a:r>
          </a:p>
          <a:p>
            <a:pPr algn="just"/>
            <a:r>
              <a:rPr lang="en-US" sz="2800" b="1" i="1" dirty="0">
                <a:solidFill>
                  <a:srgbClr val="000000"/>
                </a:solidFill>
                <a:latin typeface="Calibri" panose="020F0502020204030204" pitchFamily="34" charset="0"/>
              </a:rPr>
              <a:t>Dissolved gases </a:t>
            </a:r>
            <a:endParaRPr lang="en-US" sz="28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All aquatic animals require oxygen in solution and the amount available is an important ecological factor. Unlike the atmosphere where the amount of the different gases are constant under normal conditions, there is a great deal of variation in the amount of gases dissolved in water. Oxygen, for example is present in much smaller quantity in solution than in the atmosphere. </a:t>
            </a:r>
          </a:p>
          <a:p>
            <a:pPr algn="just"/>
            <a:r>
              <a:rPr lang="en-US" sz="2800" dirty="0">
                <a:solidFill>
                  <a:srgbClr val="000000"/>
                </a:solidFill>
                <a:latin typeface="Calibri" panose="020F0502020204030204" pitchFamily="34" charset="0"/>
              </a:rPr>
              <a:t>100 cm3 of air would contain 20 cm3 of oxygen, but 100 cm3 of water at the most would contain only 1-2 cm3 of oxygen. </a:t>
            </a:r>
            <a:endParaRPr lang="en-US" sz="2800" dirty="0"/>
          </a:p>
        </p:txBody>
      </p:sp>
    </p:spTree>
    <p:extLst>
      <p:ext uri="{BB962C8B-B14F-4D97-AF65-F5344CB8AC3E}">
        <p14:creationId xmlns:p14="http://schemas.microsoft.com/office/powerpoint/2010/main" val="23271181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 y="-4199"/>
            <a:ext cx="12192005" cy="6986528"/>
          </a:xfrm>
          <a:prstGeom prst="rect">
            <a:avLst/>
          </a:prstGeom>
        </p:spPr>
        <p:txBody>
          <a:bodyPr wrap="square">
            <a:spAutoFit/>
          </a:bodyPr>
          <a:lstStyle/>
          <a:p>
            <a:pPr lvl="0" algn="just"/>
            <a:r>
              <a:rPr lang="en-US" sz="2800" dirty="0">
                <a:solidFill>
                  <a:srgbClr val="000000"/>
                </a:solidFill>
                <a:latin typeface="Calibri" panose="020F0502020204030204" pitchFamily="34" charset="0"/>
              </a:rPr>
              <a:t>The amount also varies at different depths, and the oxygen content of the </a:t>
            </a:r>
            <a:r>
              <a:rPr lang="en-US" sz="2800" dirty="0" err="1">
                <a:solidFill>
                  <a:srgbClr val="000000"/>
                </a:solidFill>
                <a:latin typeface="Calibri" panose="020F0502020204030204" pitchFamily="34" charset="0"/>
              </a:rPr>
              <a:t>epilimnion</a:t>
            </a:r>
            <a:r>
              <a:rPr lang="en-US" sz="2800" dirty="0">
                <a:solidFill>
                  <a:srgbClr val="000000"/>
                </a:solidFill>
                <a:latin typeface="Calibri" panose="020F0502020204030204" pitchFamily="34" charset="0"/>
              </a:rPr>
              <a:t> and </a:t>
            </a:r>
            <a:r>
              <a:rPr lang="en-US" sz="2800" dirty="0" err="1">
                <a:solidFill>
                  <a:srgbClr val="000000"/>
                </a:solidFill>
                <a:latin typeface="Calibri" panose="020F0502020204030204" pitchFamily="34" charset="0"/>
              </a:rPr>
              <a:t>hypolimnion</a:t>
            </a:r>
            <a:r>
              <a:rPr lang="en-US" sz="2800" dirty="0">
                <a:solidFill>
                  <a:srgbClr val="000000"/>
                </a:solidFill>
                <a:latin typeface="Calibri" panose="020F0502020204030204" pitchFamily="34" charset="0"/>
              </a:rPr>
              <a:t> is usually different. Some other factors that affect the amount of oxygen in solution include temperature, the presence of dissolved salts, and the abundance of organic matter. The higher the temperature or salinity of the water, for example, the less its oxygen content. Biological activities affect oxygen content. </a:t>
            </a:r>
          </a:p>
          <a:p>
            <a:pPr lvl="0" algn="just"/>
            <a:endParaRPr lang="en-US" sz="2800" b="1" i="1" dirty="0">
              <a:solidFill>
                <a:srgbClr val="000000"/>
              </a:solidFill>
              <a:latin typeface="Calibri" panose="020F0502020204030204" pitchFamily="34" charset="0"/>
            </a:endParaRPr>
          </a:p>
          <a:p>
            <a:pPr lvl="0" algn="just"/>
            <a:r>
              <a:rPr lang="en-US" sz="2800" b="1" i="1" dirty="0">
                <a:solidFill>
                  <a:srgbClr val="000000"/>
                </a:solidFill>
                <a:latin typeface="Calibri" panose="020F0502020204030204" pitchFamily="34" charset="0"/>
              </a:rPr>
              <a:t>Tides and waves </a:t>
            </a:r>
            <a:endParaRPr lang="en-US" sz="2800" dirty="0">
              <a:solidFill>
                <a:srgbClr val="000000"/>
              </a:solidFill>
              <a:latin typeface="Calibri" panose="020F0502020204030204" pitchFamily="34" charset="0"/>
            </a:endParaRPr>
          </a:p>
          <a:p>
            <a:pPr lvl="0" algn="just"/>
            <a:r>
              <a:rPr lang="en-US" sz="2800" dirty="0">
                <a:solidFill>
                  <a:srgbClr val="000000"/>
                </a:solidFill>
                <a:latin typeface="Calibri" panose="020F0502020204030204" pitchFamily="34" charset="0"/>
              </a:rPr>
              <a:t>Although waves and tides may be associated, they are two different things. If you go to a coastal city like Lagos and mark the water level against a jetty (a place where boats come together) or concrete pillar, and you return in about 6 hours, you will find that the level has either increased or decreased, as regards your initial marking. The level of water in the sea or lagoon is changing all the time; and </a:t>
            </a:r>
            <a:r>
              <a:rPr lang="en-US" sz="2800" b="1" dirty="0">
                <a:solidFill>
                  <a:srgbClr val="000000"/>
                </a:solidFill>
                <a:latin typeface="Calibri" panose="020F0502020204030204" pitchFamily="34" charset="0"/>
              </a:rPr>
              <a:t>it is this continuous diurnal variation in water level that is referred to as tide</a:t>
            </a:r>
            <a:r>
              <a:rPr lang="en-US" sz="2800" dirty="0">
                <a:solidFill>
                  <a:srgbClr val="000000"/>
                </a:solidFill>
                <a:latin typeface="Calibri" panose="020F0502020204030204" pitchFamily="34" charset="0"/>
              </a:rPr>
              <a:t>. If you take a particular day, the highest point which the water level reaches is called </a:t>
            </a:r>
            <a:r>
              <a:rPr lang="en-US" sz="2800" b="1" dirty="0">
                <a:solidFill>
                  <a:srgbClr val="000000"/>
                </a:solidFill>
                <a:latin typeface="Calibri" panose="020F0502020204030204" pitchFamily="34" charset="0"/>
              </a:rPr>
              <a:t>high water level </a:t>
            </a:r>
            <a:r>
              <a:rPr lang="en-US" sz="2800" dirty="0">
                <a:solidFill>
                  <a:srgbClr val="000000"/>
                </a:solidFill>
                <a:latin typeface="Calibri" panose="020F0502020204030204" pitchFamily="34" charset="0"/>
              </a:rPr>
              <a:t>(high tide), and the lowest, </a:t>
            </a:r>
            <a:r>
              <a:rPr lang="en-US" sz="2800" b="1" dirty="0">
                <a:solidFill>
                  <a:srgbClr val="000000"/>
                </a:solidFill>
                <a:latin typeface="Calibri" panose="020F0502020204030204" pitchFamily="34" charset="0"/>
              </a:rPr>
              <a:t>low water level </a:t>
            </a:r>
            <a:r>
              <a:rPr lang="en-US" sz="2800" dirty="0">
                <a:solidFill>
                  <a:srgbClr val="000000"/>
                </a:solidFill>
                <a:latin typeface="Calibri" panose="020F0502020204030204" pitchFamily="34" charset="0"/>
              </a:rPr>
              <a:t>(low tide). </a:t>
            </a:r>
            <a:endParaRPr lang="en-US" sz="2800" dirty="0">
              <a:solidFill>
                <a:prstClr val="black"/>
              </a:solidFill>
            </a:endParaRPr>
          </a:p>
        </p:txBody>
      </p:sp>
    </p:spTree>
    <p:extLst>
      <p:ext uri="{BB962C8B-B14F-4D97-AF65-F5344CB8AC3E}">
        <p14:creationId xmlns:p14="http://schemas.microsoft.com/office/powerpoint/2010/main" val="22825817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70"/>
            <a:ext cx="12192000" cy="6986528"/>
          </a:xfrm>
          <a:prstGeom prst="rect">
            <a:avLst/>
          </a:prstGeom>
        </p:spPr>
        <p:txBody>
          <a:bodyPr wrap="square">
            <a:spAutoFit/>
          </a:bodyPr>
          <a:lstStyle/>
          <a:p>
            <a:pPr lvl="0" algn="just"/>
            <a:r>
              <a:rPr lang="en-US" sz="2800" dirty="0">
                <a:solidFill>
                  <a:srgbClr val="000000"/>
                </a:solidFill>
                <a:latin typeface="Calibri" panose="020F0502020204030204" pitchFamily="34" charset="0"/>
              </a:rPr>
              <a:t>The explanation for this changing water level is based on the gravitational pull of the sun and moon on the earth. An instrument which continuously records the variation in tide level is a </a:t>
            </a:r>
            <a:r>
              <a:rPr lang="en-US" sz="2800" b="1" dirty="0">
                <a:solidFill>
                  <a:srgbClr val="000000"/>
                </a:solidFill>
                <a:latin typeface="Calibri" panose="020F0502020204030204" pitchFamily="34" charset="0"/>
              </a:rPr>
              <a:t>tide gauge</a:t>
            </a:r>
            <a:r>
              <a:rPr lang="en-US" sz="2800" dirty="0">
                <a:solidFill>
                  <a:srgbClr val="000000"/>
                </a:solidFill>
                <a:latin typeface="Calibri" panose="020F0502020204030204" pitchFamily="34" charset="0"/>
              </a:rPr>
              <a:t>. </a:t>
            </a:r>
          </a:p>
          <a:p>
            <a:pPr lvl="0" algn="just"/>
            <a:r>
              <a:rPr lang="en-US" sz="2800" dirty="0">
                <a:solidFill>
                  <a:srgbClr val="000000"/>
                </a:solidFill>
                <a:latin typeface="Calibri" panose="020F0502020204030204" pitchFamily="34" charset="0"/>
              </a:rPr>
              <a:t>Unlike the tide, </a:t>
            </a:r>
            <a:r>
              <a:rPr lang="en-US" sz="2800" b="1" dirty="0">
                <a:solidFill>
                  <a:srgbClr val="000000"/>
                </a:solidFill>
                <a:latin typeface="Calibri" panose="020F0502020204030204" pitchFamily="34" charset="0"/>
              </a:rPr>
              <a:t>wave action </a:t>
            </a:r>
            <a:r>
              <a:rPr lang="en-US" sz="2800" dirty="0">
                <a:solidFill>
                  <a:srgbClr val="000000"/>
                </a:solidFill>
                <a:latin typeface="Calibri" panose="020F0502020204030204" pitchFamily="34" charset="0"/>
              </a:rPr>
              <a:t>is difficult to define or measure as an ecological factor. Nevertheless, it is known that waves are produced by winds, and their height and period depends on the velocity of the wind, its duration, and the distance over which it is operating. Waves are an important factor in the intertidal zone and the splash zone just above it. In the open waters they influence </a:t>
            </a:r>
            <a:r>
              <a:rPr lang="en-US" sz="2800" b="1" dirty="0">
                <a:solidFill>
                  <a:srgbClr val="000000"/>
                </a:solidFill>
                <a:latin typeface="Calibri" panose="020F0502020204030204" pitchFamily="34" charset="0"/>
              </a:rPr>
              <a:t>aeration </a:t>
            </a:r>
            <a:r>
              <a:rPr lang="en-US" sz="2800" dirty="0">
                <a:solidFill>
                  <a:srgbClr val="000000"/>
                </a:solidFill>
                <a:latin typeface="Calibri" panose="020F0502020204030204" pitchFamily="34" charset="0"/>
              </a:rPr>
              <a:t>and </a:t>
            </a:r>
            <a:r>
              <a:rPr lang="en-US" sz="2800" b="1" dirty="0">
                <a:solidFill>
                  <a:srgbClr val="000000"/>
                </a:solidFill>
                <a:latin typeface="Calibri" panose="020F0502020204030204" pitchFamily="34" charset="0"/>
              </a:rPr>
              <a:t>light penetration </a:t>
            </a:r>
            <a:r>
              <a:rPr lang="en-US" sz="2800" dirty="0">
                <a:solidFill>
                  <a:srgbClr val="000000"/>
                </a:solidFill>
                <a:latin typeface="Calibri" panose="020F0502020204030204" pitchFamily="34" charset="0"/>
              </a:rPr>
              <a:t>at the surface and considerable </a:t>
            </a:r>
            <a:r>
              <a:rPr lang="en-US" sz="2800" b="1" dirty="0">
                <a:solidFill>
                  <a:srgbClr val="000000"/>
                </a:solidFill>
                <a:latin typeface="Calibri" panose="020F0502020204030204" pitchFamily="34" charset="0"/>
              </a:rPr>
              <a:t>mixing of water </a:t>
            </a:r>
            <a:r>
              <a:rPr lang="en-US" sz="2800" dirty="0">
                <a:solidFill>
                  <a:srgbClr val="000000"/>
                </a:solidFill>
                <a:latin typeface="Calibri" panose="020F0502020204030204" pitchFamily="34" charset="0"/>
              </a:rPr>
              <a:t>to varying depths. </a:t>
            </a:r>
          </a:p>
          <a:p>
            <a:r>
              <a:rPr lang="en-US" sz="2800" b="1" dirty="0"/>
              <a:t>Terrestrial Ecological Factors </a:t>
            </a:r>
            <a:endParaRPr lang="en-US" sz="2800" dirty="0"/>
          </a:p>
          <a:p>
            <a:r>
              <a:rPr lang="en-US" sz="2800" dirty="0"/>
              <a:t>There are a number of ecological factors which operate only on land. These factors, most of which are associated with the soil, are called </a:t>
            </a:r>
            <a:r>
              <a:rPr lang="en-US" sz="2800" b="1" dirty="0"/>
              <a:t>edaphic factors </a:t>
            </a:r>
            <a:r>
              <a:rPr lang="en-US" sz="2800" dirty="0"/>
              <a:t>and are of great significance in plant ecology, since plants are the only sessile land organisms. Soil varies greatly in </a:t>
            </a:r>
            <a:r>
              <a:rPr lang="en-US" sz="2800" b="1" dirty="0"/>
              <a:t>chemical composition</a:t>
            </a:r>
            <a:r>
              <a:rPr lang="en-US" sz="2800" dirty="0"/>
              <a:t>, its </a:t>
            </a:r>
            <a:r>
              <a:rPr lang="en-US" sz="2800" b="1" dirty="0"/>
              <a:t>physical composition</a:t>
            </a:r>
            <a:r>
              <a:rPr lang="en-US" sz="2800" dirty="0"/>
              <a:t>, its </a:t>
            </a:r>
            <a:r>
              <a:rPr lang="en-US" sz="2800" b="1" dirty="0"/>
              <a:t>moisture content</a:t>
            </a:r>
            <a:r>
              <a:rPr lang="en-US" sz="2800" dirty="0"/>
              <a:t>, and its </a:t>
            </a:r>
            <a:r>
              <a:rPr lang="en-US" sz="2800" b="1" dirty="0"/>
              <a:t>thickness</a:t>
            </a:r>
            <a:r>
              <a:rPr lang="en-US" sz="2800" dirty="0"/>
              <a:t>; and these constitute edaphic factors. Thus variability is reflected in the type and richness of plant life which it supports. </a:t>
            </a:r>
            <a:endParaRPr lang="en-US" sz="2800" dirty="0">
              <a:solidFill>
                <a:prstClr val="black"/>
              </a:solidFill>
            </a:endParaRPr>
          </a:p>
        </p:txBody>
      </p:sp>
    </p:spTree>
    <p:extLst>
      <p:ext uri="{BB962C8B-B14F-4D97-AF65-F5344CB8AC3E}">
        <p14:creationId xmlns:p14="http://schemas.microsoft.com/office/powerpoint/2010/main" val="40963259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986528"/>
          </a:xfrm>
          <a:prstGeom prst="rect">
            <a:avLst/>
          </a:prstGeom>
        </p:spPr>
        <p:txBody>
          <a:bodyPr wrap="square">
            <a:spAutoFit/>
          </a:bodyPr>
          <a:lstStyle/>
          <a:p>
            <a:r>
              <a:rPr lang="en-US" sz="2800" dirty="0">
                <a:solidFill>
                  <a:prstClr val="black"/>
                </a:solidFill>
              </a:rPr>
              <a:t>Then nature of plant life in turn affects the animal life.</a:t>
            </a:r>
          </a:p>
          <a:p>
            <a:r>
              <a:rPr lang="en-US" sz="2800" dirty="0"/>
              <a:t>The composition of soil may be affected directly by animals which burrow into it, such as ants, earth worms, and beetles, and by micro-organisms which hasten the decay process. In this respect, the activity of animals constitute and edaphic factor. One other important ecological factor which operates only on terrestrial habitat is </a:t>
            </a:r>
            <a:r>
              <a:rPr lang="en-US" sz="2800" b="1" dirty="0"/>
              <a:t>relative humidity</a:t>
            </a:r>
            <a:r>
              <a:rPr lang="en-US" sz="2800" dirty="0"/>
              <a:t>. Which is </a:t>
            </a:r>
            <a:r>
              <a:rPr lang="en-US" sz="2800" b="1" dirty="0"/>
              <a:t>the measure of the amount of water in the atmosphere</a:t>
            </a:r>
            <a:r>
              <a:rPr lang="en-US" sz="2800" dirty="0"/>
              <a:t>. </a:t>
            </a:r>
          </a:p>
          <a:p>
            <a:r>
              <a:rPr lang="en-US" sz="2800" dirty="0"/>
              <a:t>The distribution and life of many living organisms is influenced by the relative humidity of atmosphere or, as with termites, the relative humidity within their nests. Relative humidity varies with temperature and wind, and its measurement is by the use of a variety of </a:t>
            </a:r>
            <a:r>
              <a:rPr lang="en-US" sz="2800" b="1" dirty="0"/>
              <a:t>hygrometers</a:t>
            </a:r>
            <a:r>
              <a:rPr lang="en-US" sz="2800" dirty="0"/>
              <a:t>. The simplest method for estimating relative humidity is by the use of the </a:t>
            </a:r>
            <a:r>
              <a:rPr lang="en-US" sz="2800" b="1" dirty="0"/>
              <a:t>wet and dry bulb hygrometers</a:t>
            </a:r>
            <a:r>
              <a:rPr lang="en-US" sz="2800" dirty="0"/>
              <a:t>. </a:t>
            </a:r>
          </a:p>
          <a:p>
            <a:endParaRPr lang="en-US" sz="2800" dirty="0"/>
          </a:p>
          <a:p>
            <a:r>
              <a:rPr lang="en-US" sz="2800" dirty="0"/>
              <a:t>Finally, a variety of </a:t>
            </a:r>
            <a:r>
              <a:rPr lang="en-US" sz="2800" b="1" dirty="0"/>
              <a:t>topographic factors </a:t>
            </a:r>
            <a:r>
              <a:rPr lang="en-US" sz="2800" dirty="0"/>
              <a:t>may affect the life of animals in a terrestrial habitat; for example an area may be hilly or flat, it may be poorly drained or well drained, it may include a ravine or highly eroded areas.</a:t>
            </a:r>
            <a:r>
              <a:rPr lang="en-US" sz="2800" dirty="0">
                <a:solidFill>
                  <a:prstClr val="black"/>
                </a:solidFill>
              </a:rPr>
              <a:t> </a:t>
            </a:r>
            <a:endParaRPr lang="en-US" dirty="0"/>
          </a:p>
        </p:txBody>
      </p:sp>
    </p:spTree>
    <p:extLst>
      <p:ext uri="{BB962C8B-B14F-4D97-AF65-F5344CB8AC3E}">
        <p14:creationId xmlns:p14="http://schemas.microsoft.com/office/powerpoint/2010/main" val="28967188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62979"/>
          </a:xfrm>
          <a:prstGeom prst="rect">
            <a:avLst/>
          </a:prstGeom>
        </p:spPr>
        <p:txBody>
          <a:bodyPr wrap="square">
            <a:spAutoFit/>
          </a:bodyPr>
          <a:lstStyle/>
          <a:p>
            <a:pPr algn="just"/>
            <a:r>
              <a:rPr lang="en-US" sz="2800" b="1" dirty="0">
                <a:solidFill>
                  <a:srgbClr val="000000"/>
                </a:solidFill>
                <a:latin typeface="Calibri" panose="020F0502020204030204" pitchFamily="34" charset="0"/>
              </a:rPr>
              <a:t>BIOTIC COMPONENTS OF HABITAT </a:t>
            </a:r>
            <a:endParaRPr lang="en-US" sz="2800" dirty="0">
              <a:solidFill>
                <a:srgbClr val="000000"/>
              </a:solidFill>
              <a:latin typeface="Calibri" panose="020F0502020204030204" pitchFamily="34" charset="0"/>
            </a:endParaRPr>
          </a:p>
          <a:p>
            <a:pPr algn="just"/>
            <a:r>
              <a:rPr lang="en-US" sz="2800" b="1" dirty="0">
                <a:solidFill>
                  <a:srgbClr val="000000"/>
                </a:solidFill>
                <a:latin typeface="Calibri" panose="020F0502020204030204" pitchFamily="34" charset="0"/>
              </a:rPr>
              <a:t>Biotic component </a:t>
            </a:r>
            <a:endParaRPr lang="en-US" sz="2800" dirty="0">
              <a:solidFill>
                <a:srgbClr val="000000"/>
              </a:solidFill>
              <a:latin typeface="Calibri" panose="020F0502020204030204" pitchFamily="34" charset="0"/>
            </a:endParaRPr>
          </a:p>
          <a:p>
            <a:pPr algn="just"/>
            <a:r>
              <a:rPr lang="en-US" sz="2800" b="1" dirty="0">
                <a:solidFill>
                  <a:srgbClr val="000000"/>
                </a:solidFill>
                <a:latin typeface="Calibri" panose="020F0502020204030204" pitchFamily="34" charset="0"/>
              </a:rPr>
              <a:t>Biotic components </a:t>
            </a:r>
            <a:r>
              <a:rPr lang="en-US" sz="2800" dirty="0">
                <a:solidFill>
                  <a:srgbClr val="000000"/>
                </a:solidFill>
                <a:latin typeface="Calibri" panose="020F0502020204030204" pitchFamily="34" charset="0"/>
              </a:rPr>
              <a:t>are the living things that shape an ecosystem. </a:t>
            </a:r>
          </a:p>
          <a:p>
            <a:pPr algn="just"/>
            <a:r>
              <a:rPr lang="en-US" sz="2800" dirty="0">
                <a:solidFill>
                  <a:srgbClr val="000000"/>
                </a:solidFill>
                <a:latin typeface="Calibri" panose="020F0502020204030204" pitchFamily="34" charset="0"/>
              </a:rPr>
              <a:t>Biotic components usually include: </a:t>
            </a:r>
          </a:p>
          <a:p>
            <a:pPr algn="just"/>
            <a:r>
              <a:rPr lang="en-US" sz="2800" dirty="0">
                <a:solidFill>
                  <a:srgbClr val="000000"/>
                </a:solidFill>
                <a:latin typeface="Calibri" panose="020F0502020204030204" pitchFamily="34" charset="0"/>
              </a:rPr>
              <a:t> Producers, i.e. autotrophs: e.g. plants, convert the energy [from photosynthesis (the transfer of sunlight, water, and carbon dioxide into energy), or other sources such as hydrothermal vents] into food. </a:t>
            </a:r>
          </a:p>
          <a:p>
            <a:pPr algn="just"/>
            <a:r>
              <a:rPr lang="en-US" sz="2800" dirty="0">
                <a:solidFill>
                  <a:srgbClr val="000000"/>
                </a:solidFill>
                <a:latin typeface="Calibri" panose="020F0502020204030204" pitchFamily="34" charset="0"/>
              </a:rPr>
              <a:t> Consumers, i.e. heterotrophs: e.g. animals, depend upon producers (occasionally other consumers) for food. </a:t>
            </a:r>
          </a:p>
          <a:p>
            <a:pPr algn="just"/>
            <a:r>
              <a:rPr lang="en-US" sz="2800" dirty="0">
                <a:solidFill>
                  <a:srgbClr val="000000"/>
                </a:solidFill>
                <a:latin typeface="Calibri" panose="020F0502020204030204" pitchFamily="34" charset="0"/>
              </a:rPr>
              <a:t> Detritivores such as ants and beetles consume litter, debris, and dung. </a:t>
            </a:r>
          </a:p>
          <a:p>
            <a:pPr algn="just"/>
            <a:r>
              <a:rPr lang="en-US" sz="2800" dirty="0">
                <a:solidFill>
                  <a:srgbClr val="000000"/>
                </a:solidFill>
                <a:latin typeface="Calibri" panose="020F0502020204030204" pitchFamily="34" charset="0"/>
              </a:rPr>
              <a:t> Decomposers, e.g. fungi and bacteria, break down chemicals from producers and consumers (usually dead) into simpler form which can be reused. </a:t>
            </a:r>
          </a:p>
        </p:txBody>
      </p:sp>
    </p:spTree>
    <p:extLst>
      <p:ext uri="{BB962C8B-B14F-4D97-AF65-F5344CB8AC3E}">
        <p14:creationId xmlns:p14="http://schemas.microsoft.com/office/powerpoint/2010/main" val="6179138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gn="just"/>
            <a:r>
              <a:rPr lang="en-US" sz="2800" dirty="0">
                <a:solidFill>
                  <a:srgbClr val="000000"/>
                </a:solidFill>
                <a:latin typeface="Calibri" panose="020F0502020204030204" pitchFamily="34" charset="0"/>
              </a:rPr>
              <a:t>A </a:t>
            </a:r>
            <a:r>
              <a:rPr lang="en-US" sz="2800" b="1" dirty="0">
                <a:solidFill>
                  <a:srgbClr val="000000"/>
                </a:solidFill>
                <a:latin typeface="Calibri" panose="020F0502020204030204" pitchFamily="34" charset="0"/>
              </a:rPr>
              <a:t>biotic factor </a:t>
            </a:r>
            <a:r>
              <a:rPr lang="en-US" sz="2800" dirty="0">
                <a:solidFill>
                  <a:srgbClr val="000000"/>
                </a:solidFill>
                <a:latin typeface="Calibri" panose="020F0502020204030204" pitchFamily="34" charset="0"/>
              </a:rPr>
              <a:t>is any living component that affects the population of another organism, or the environment. This includes animals that consume the organism, and the living food that the organism consumes. Biotic factors also include human influence, pathogens, and disease outbreaks. Each biotic factor needs energy to do work and food for proper growth. </a:t>
            </a:r>
          </a:p>
          <a:p>
            <a:pPr algn="just"/>
            <a:r>
              <a:rPr lang="en-US" sz="2800" dirty="0">
                <a:solidFill>
                  <a:srgbClr val="000000"/>
                </a:solidFill>
                <a:latin typeface="Calibri" panose="020F0502020204030204" pitchFamily="34" charset="0"/>
              </a:rPr>
              <a:t>All species are influenced by biotic factors in one way or another. For example, if the number of predators will increase, the whole food web will be affected as the population number of organisms that are lower in the food web will decrease due to predation. Similarly, when organisms have more food to eat, they will grow quicker and will be more likely to reproduce, so the population size will increase. Pathogens and disease outbreaks, however, are most likely to cause a decrease in population size. Humans make the most sudden changes in an environment (e.g. building cities and factories, disposing of waste into the water). These changes are most likely to cause a decrease in the population of any species, due to the sudden appearance of pollutants. </a:t>
            </a:r>
          </a:p>
        </p:txBody>
      </p:sp>
    </p:spTree>
    <p:extLst>
      <p:ext uri="{BB962C8B-B14F-4D97-AF65-F5344CB8AC3E}">
        <p14:creationId xmlns:p14="http://schemas.microsoft.com/office/powerpoint/2010/main" val="28260651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0"/>
            <a:ext cx="12192000" cy="4401205"/>
          </a:xfrm>
          <a:prstGeom prst="rect">
            <a:avLst/>
          </a:prstGeom>
        </p:spPr>
        <p:txBody>
          <a:bodyPr wrap="square">
            <a:spAutoFit/>
          </a:bodyPr>
          <a:lstStyle/>
          <a:p>
            <a:pPr lvl="0" algn="just"/>
            <a:r>
              <a:rPr lang="en-US" sz="2800" dirty="0">
                <a:solidFill>
                  <a:srgbClr val="000000"/>
                </a:solidFill>
                <a:latin typeface="Calibri" panose="020F0502020204030204" pitchFamily="34" charset="0"/>
              </a:rPr>
              <a:t>Biotic components are contrasted to </a:t>
            </a:r>
            <a:r>
              <a:rPr lang="en-US" sz="2800" b="1" dirty="0">
                <a:solidFill>
                  <a:srgbClr val="000000"/>
                </a:solidFill>
                <a:latin typeface="Calibri" panose="020F0502020204030204" pitchFamily="34" charset="0"/>
              </a:rPr>
              <a:t>abiotic components, </a:t>
            </a:r>
            <a:r>
              <a:rPr lang="en-US" sz="2800" dirty="0">
                <a:solidFill>
                  <a:srgbClr val="000000"/>
                </a:solidFill>
                <a:latin typeface="Calibri" panose="020F0502020204030204" pitchFamily="34" charset="0"/>
              </a:rPr>
              <a:t>which are non-living components that influence population size and the environment. Examples of abiotic factors are: temperature, light intensity, moisture and water levels, air currents, carbon dioxide levels and the pH of water and soil. An additional abiotic factor include minerals as they are nonliving and make up the composition of the soil. </a:t>
            </a:r>
          </a:p>
          <a:p>
            <a:pPr lvl="0" algn="just"/>
            <a:r>
              <a:rPr lang="en-US" sz="2800" dirty="0">
                <a:solidFill>
                  <a:srgbClr val="000000"/>
                </a:solidFill>
                <a:latin typeface="Calibri" panose="020F0502020204030204" pitchFamily="34" charset="0"/>
              </a:rPr>
              <a:t>The factors mentioned above may either cause an increase or a decrease in population size, depending on the organism. For example, rainfall may encourage the growth of new plants, but too much of it may cause flooding, which may drastically decrease the population size. </a:t>
            </a:r>
            <a:endParaRPr lang="en-US" sz="2800" dirty="0">
              <a:solidFill>
                <a:prstClr val="black"/>
              </a:solidFill>
            </a:endParaRPr>
          </a:p>
        </p:txBody>
      </p:sp>
    </p:spTree>
    <p:extLst>
      <p:ext uri="{BB962C8B-B14F-4D97-AF65-F5344CB8AC3E}">
        <p14:creationId xmlns:p14="http://schemas.microsoft.com/office/powerpoint/2010/main" val="284129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38364"/>
          </a:xfrm>
          <a:prstGeom prst="rect">
            <a:avLst/>
          </a:prstGeom>
        </p:spPr>
        <p:txBody>
          <a:bodyPr wrap="square">
            <a:spAutoFit/>
          </a:bodyPr>
          <a:lstStyle/>
          <a:p>
            <a:pPr algn="just">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In biology, a population is all the organisms of the same group or species, which live in a particular geographical area, and have the capability of interbreeding.</a:t>
            </a:r>
          </a:p>
          <a:p>
            <a:r>
              <a:rPr lang="en-US" sz="4000" b="1" dirty="0"/>
              <a:t>Characteristics of Populations</a:t>
            </a:r>
            <a:endParaRPr lang="en-US" sz="4000" dirty="0"/>
          </a:p>
          <a:p>
            <a:r>
              <a:rPr lang="en-US" sz="4000" dirty="0"/>
              <a:t>1</a:t>
            </a:r>
            <a:r>
              <a:rPr lang="en-US" sz="4000" b="1" dirty="0"/>
              <a:t> Size</a:t>
            </a:r>
            <a:r>
              <a:rPr lang="en-US" sz="4000" dirty="0"/>
              <a:t> – is the density or the number of individuals occupying a known area or volume of the habitat</a:t>
            </a:r>
          </a:p>
          <a:p>
            <a:r>
              <a:rPr lang="en-US" sz="4000" dirty="0"/>
              <a:t>2</a:t>
            </a:r>
            <a:r>
              <a:rPr lang="en-US" sz="4000" b="1" dirty="0"/>
              <a:t> Birth</a:t>
            </a:r>
            <a:r>
              <a:rPr lang="en-US" sz="4000" dirty="0"/>
              <a:t> </a:t>
            </a:r>
            <a:r>
              <a:rPr lang="en-US" sz="4000" b="1" dirty="0"/>
              <a:t>or reproductive rate (</a:t>
            </a:r>
            <a:r>
              <a:rPr lang="en-US" sz="4000" b="1" dirty="0" err="1"/>
              <a:t>Natality</a:t>
            </a:r>
            <a:r>
              <a:rPr lang="en-US" sz="4000" b="1" dirty="0"/>
              <a:t>)</a:t>
            </a:r>
            <a:r>
              <a:rPr lang="en-US" sz="4000" dirty="0"/>
              <a:t> – leads to increase in population, which can also occur through immigration</a:t>
            </a:r>
          </a:p>
          <a:p>
            <a:r>
              <a:rPr lang="en-US" sz="4000" dirty="0"/>
              <a:t>3</a:t>
            </a:r>
            <a:r>
              <a:rPr lang="en-US" sz="4000" b="1" dirty="0"/>
              <a:t> Death rate (Mortality)</a:t>
            </a:r>
            <a:r>
              <a:rPr lang="en-US" sz="4000" dirty="0"/>
              <a:t> – leads to decrease in population, which can also occur through emigration</a:t>
            </a:r>
          </a:p>
          <a:p>
            <a:pPr algn="just">
              <a:lnSpc>
                <a:spcPct val="107000"/>
              </a:lnSpc>
              <a:spcAft>
                <a:spcPts val="8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1082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8949</Words>
  <Application>Microsoft Office PowerPoint</Application>
  <PresentationFormat>Widescreen</PresentationFormat>
  <Paragraphs>291</Paragraphs>
  <Slides>88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Calibri</vt:lpstr>
      <vt:lpstr>Calibri Light</vt:lpstr>
      <vt:lpstr>Cambria Math</vt:lpstr>
      <vt:lpstr>Office Theme</vt:lpstr>
      <vt:lpstr>INTRODUCTORY ECOLOGY BIO 202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 and Water Pollution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AND DEFINITION OF ECOSYSTEMS BIO 202</dc:title>
  <dc:creator>HP</dc:creator>
  <cp:lastModifiedBy>user</cp:lastModifiedBy>
  <cp:revision>49</cp:revision>
  <dcterms:created xsi:type="dcterms:W3CDTF">2017-04-26T10:09:10Z</dcterms:created>
  <dcterms:modified xsi:type="dcterms:W3CDTF">2021-05-27T08:07:13Z</dcterms:modified>
</cp:coreProperties>
</file>