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0275213" cy="42803763"/>
  <p:notesSz cx="6797675" cy="99282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2162753" indent="-182460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4326680" indent="-365038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6490607" indent="-5476157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8654536" indent="-7301934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1690752" algn="l" defTabSz="6763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028902" algn="l" defTabSz="6763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2367052" algn="l" defTabSz="6763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2705202" algn="l" defTabSz="6763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4" userDrawn="1">
          <p15:clr>
            <a:srgbClr val="A4A3A4"/>
          </p15:clr>
        </p15:guide>
        <p15:guide id="2" pos="953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349" autoAdjust="0"/>
    <p:restoredTop sz="86477" autoAdjust="0"/>
  </p:normalViewPr>
  <p:slideViewPr>
    <p:cSldViewPr>
      <p:cViewPr>
        <p:scale>
          <a:sx n="40" d="100"/>
          <a:sy n="40" d="100"/>
        </p:scale>
        <p:origin x="-360" y="-2322"/>
      </p:cViewPr>
      <p:guideLst>
        <p:guide orient="horz" pos="13484"/>
        <p:guide pos="9536"/>
      </p:guideLst>
    </p:cSldViewPr>
  </p:slideViewPr>
  <p:outlineViewPr>
    <p:cViewPr>
      <p:scale>
        <a:sx n="33" d="100"/>
        <a:sy n="33" d="100"/>
      </p:scale>
      <p:origin x="21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82800" y="744538"/>
            <a:ext cx="2633663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6683"/>
            <a:ext cx="5438140" cy="4466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098"/>
            <a:ext cx="2945659" cy="496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30098"/>
            <a:ext cx="2945659" cy="496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80BE8CD-BB3B-49FF-AAFE-6C5FDCAF55C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63500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5632" kern="1200">
        <a:solidFill>
          <a:schemeClr val="tx1"/>
        </a:solidFill>
        <a:latin typeface="Arial" charset="0"/>
        <a:ea typeface="+mn-ea"/>
        <a:cs typeface="+mn-cs"/>
      </a:defRPr>
    </a:lvl1pPr>
    <a:lvl2pPr marL="2162753" algn="l" rtl="0" eaLnBrk="0" fontAlgn="base" hangingPunct="0">
      <a:spcBef>
        <a:spcPct val="30000"/>
      </a:spcBef>
      <a:spcAft>
        <a:spcPct val="0"/>
      </a:spcAft>
      <a:defRPr sz="5632" kern="1200">
        <a:solidFill>
          <a:schemeClr val="tx1"/>
        </a:solidFill>
        <a:latin typeface="Arial" charset="0"/>
        <a:ea typeface="+mn-ea"/>
        <a:cs typeface="+mn-cs"/>
      </a:defRPr>
    </a:lvl2pPr>
    <a:lvl3pPr marL="4326680" algn="l" rtl="0" eaLnBrk="0" fontAlgn="base" hangingPunct="0">
      <a:spcBef>
        <a:spcPct val="30000"/>
      </a:spcBef>
      <a:spcAft>
        <a:spcPct val="0"/>
      </a:spcAft>
      <a:defRPr sz="5632" kern="1200">
        <a:solidFill>
          <a:schemeClr val="tx1"/>
        </a:solidFill>
        <a:latin typeface="Arial" charset="0"/>
        <a:ea typeface="+mn-ea"/>
        <a:cs typeface="+mn-cs"/>
      </a:defRPr>
    </a:lvl3pPr>
    <a:lvl4pPr marL="6490607" algn="l" rtl="0" eaLnBrk="0" fontAlgn="base" hangingPunct="0">
      <a:spcBef>
        <a:spcPct val="30000"/>
      </a:spcBef>
      <a:spcAft>
        <a:spcPct val="0"/>
      </a:spcAft>
      <a:defRPr sz="5632" kern="1200">
        <a:solidFill>
          <a:schemeClr val="tx1"/>
        </a:solidFill>
        <a:latin typeface="Arial" charset="0"/>
        <a:ea typeface="+mn-ea"/>
        <a:cs typeface="+mn-cs"/>
      </a:defRPr>
    </a:lvl4pPr>
    <a:lvl5pPr marL="8654536" algn="l" rtl="0" eaLnBrk="0" fontAlgn="base" hangingPunct="0">
      <a:spcBef>
        <a:spcPct val="30000"/>
      </a:spcBef>
      <a:spcAft>
        <a:spcPct val="0"/>
      </a:spcAft>
      <a:defRPr sz="5632" kern="1200">
        <a:solidFill>
          <a:schemeClr val="tx1"/>
        </a:solidFill>
        <a:latin typeface="Arial" charset="0"/>
        <a:ea typeface="+mn-ea"/>
        <a:cs typeface="+mn-cs"/>
      </a:defRPr>
    </a:lvl5pPr>
    <a:lvl6pPr marL="10819319" algn="l" defTabSz="4327729" rtl="0" eaLnBrk="1" latinLnBrk="0" hangingPunct="1">
      <a:defRPr sz="5632" kern="1200">
        <a:solidFill>
          <a:schemeClr val="tx1"/>
        </a:solidFill>
        <a:latin typeface="+mn-lt"/>
        <a:ea typeface="+mn-ea"/>
        <a:cs typeface="+mn-cs"/>
      </a:defRPr>
    </a:lvl6pPr>
    <a:lvl7pPr marL="12983187" algn="l" defTabSz="4327729" rtl="0" eaLnBrk="1" latinLnBrk="0" hangingPunct="1">
      <a:defRPr sz="5632" kern="1200">
        <a:solidFill>
          <a:schemeClr val="tx1"/>
        </a:solidFill>
        <a:latin typeface="+mn-lt"/>
        <a:ea typeface="+mn-ea"/>
        <a:cs typeface="+mn-cs"/>
      </a:defRPr>
    </a:lvl7pPr>
    <a:lvl8pPr marL="15147049" algn="l" defTabSz="4327729" rtl="0" eaLnBrk="1" latinLnBrk="0" hangingPunct="1">
      <a:defRPr sz="5632" kern="1200">
        <a:solidFill>
          <a:schemeClr val="tx1"/>
        </a:solidFill>
        <a:latin typeface="+mn-lt"/>
        <a:ea typeface="+mn-ea"/>
        <a:cs typeface="+mn-cs"/>
      </a:defRPr>
    </a:lvl8pPr>
    <a:lvl9pPr marL="17310913" algn="l" defTabSz="4327729" rtl="0" eaLnBrk="1" latinLnBrk="0" hangingPunct="1">
      <a:defRPr sz="563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2082800" y="744538"/>
            <a:ext cx="2633663" cy="3724275"/>
          </a:xfrm>
          <a:ln/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268B77-6200-4BC5-B50A-C27163DA215E}" type="slidenum">
              <a:rPr lang="en-US" smtClean="0"/>
              <a:pPr/>
              <a:t>1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57294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2" y="13294434"/>
            <a:ext cx="25733932" cy="917754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1286" y="24255470"/>
            <a:ext cx="21192649" cy="10938739"/>
          </a:xfrm>
        </p:spPr>
        <p:txBody>
          <a:bodyPr/>
          <a:lstStyle>
            <a:lvl1pPr marL="0" indent="0" algn="ctr">
              <a:buNone/>
              <a:defRPr/>
            </a:lvl1pPr>
            <a:lvl2pPr marL="2137592" indent="0" algn="ctr">
              <a:buNone/>
              <a:defRPr/>
            </a:lvl2pPr>
            <a:lvl3pPr marL="4275190" indent="0" algn="ctr">
              <a:buNone/>
              <a:defRPr/>
            </a:lvl3pPr>
            <a:lvl4pPr marL="6412781" indent="0" algn="ctr">
              <a:buNone/>
              <a:defRPr/>
            </a:lvl4pPr>
            <a:lvl5pPr marL="8550380" indent="0" algn="ctr">
              <a:buNone/>
              <a:defRPr/>
            </a:lvl5pPr>
            <a:lvl6pPr marL="10687971" indent="0" algn="ctr">
              <a:buNone/>
              <a:defRPr/>
            </a:lvl6pPr>
            <a:lvl7pPr marL="12825569" indent="0" algn="ctr">
              <a:buNone/>
              <a:defRPr/>
            </a:lvl7pPr>
            <a:lvl8pPr marL="14963161" indent="0" algn="ctr">
              <a:buNone/>
              <a:defRPr/>
            </a:lvl8pPr>
            <a:lvl9pPr marL="17100755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9AF817-DC62-479B-B749-1B57582D7A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58C13B-D0F7-4B06-B241-6C1497BE917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949533" y="1716625"/>
            <a:ext cx="6811925" cy="3651695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13761" y="1716625"/>
            <a:ext cx="19762988" cy="3651695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ED616F-06A1-4431-B41F-BB2F86EA14E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D0EA13-B6C8-40D4-940F-F0E0C9D37B0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81" y="27502920"/>
            <a:ext cx="25733932" cy="8501305"/>
          </a:xfrm>
        </p:spPr>
        <p:txBody>
          <a:bodyPr anchor="t"/>
          <a:lstStyle>
            <a:lvl1pPr algn="l">
              <a:defRPr sz="18631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89781" y="18139589"/>
            <a:ext cx="25733932" cy="9363325"/>
          </a:xfrm>
        </p:spPr>
        <p:txBody>
          <a:bodyPr anchor="b"/>
          <a:lstStyle>
            <a:lvl1pPr marL="0" indent="0">
              <a:buNone/>
              <a:defRPr sz="9445"/>
            </a:lvl1pPr>
            <a:lvl2pPr marL="2137592" indent="0">
              <a:buNone/>
              <a:defRPr sz="8280"/>
            </a:lvl2pPr>
            <a:lvl3pPr marL="4275190" indent="0">
              <a:buNone/>
              <a:defRPr sz="7504"/>
            </a:lvl3pPr>
            <a:lvl4pPr marL="6412781" indent="0">
              <a:buNone/>
              <a:defRPr sz="6728"/>
            </a:lvl4pPr>
            <a:lvl5pPr marL="8550380" indent="0">
              <a:buNone/>
              <a:defRPr sz="6728"/>
            </a:lvl5pPr>
            <a:lvl6pPr marL="10687971" indent="0">
              <a:buNone/>
              <a:defRPr sz="6728"/>
            </a:lvl6pPr>
            <a:lvl7pPr marL="12825569" indent="0">
              <a:buNone/>
              <a:defRPr sz="6728"/>
            </a:lvl7pPr>
            <a:lvl8pPr marL="14963161" indent="0">
              <a:buNone/>
              <a:defRPr sz="6728"/>
            </a:lvl8pPr>
            <a:lvl9pPr marL="17100755" indent="0">
              <a:buNone/>
              <a:defRPr sz="672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02F50-9394-4BC0-8183-6ED3250A5BD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13765" y="9987549"/>
            <a:ext cx="13287453" cy="28246026"/>
          </a:xfrm>
        </p:spPr>
        <p:txBody>
          <a:bodyPr/>
          <a:lstStyle>
            <a:lvl1pPr>
              <a:defRPr sz="13067"/>
            </a:lvl1pPr>
            <a:lvl2pPr>
              <a:defRPr sz="10997"/>
            </a:lvl2pPr>
            <a:lvl3pPr>
              <a:defRPr sz="9445"/>
            </a:lvl3pPr>
            <a:lvl4pPr>
              <a:defRPr sz="8280"/>
            </a:lvl4pPr>
            <a:lvl5pPr>
              <a:defRPr sz="8280"/>
            </a:lvl5pPr>
            <a:lvl6pPr>
              <a:defRPr sz="8280"/>
            </a:lvl6pPr>
            <a:lvl7pPr>
              <a:defRPr sz="8280"/>
            </a:lvl7pPr>
            <a:lvl8pPr>
              <a:defRPr sz="8280"/>
            </a:lvl8pPr>
            <a:lvl9pPr>
              <a:defRPr sz="828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74001" y="9987549"/>
            <a:ext cx="13287453" cy="28246026"/>
          </a:xfrm>
        </p:spPr>
        <p:txBody>
          <a:bodyPr/>
          <a:lstStyle>
            <a:lvl1pPr>
              <a:defRPr sz="13067"/>
            </a:lvl1pPr>
            <a:lvl2pPr>
              <a:defRPr sz="10997"/>
            </a:lvl2pPr>
            <a:lvl3pPr>
              <a:defRPr sz="9445"/>
            </a:lvl3pPr>
            <a:lvl4pPr>
              <a:defRPr sz="8280"/>
            </a:lvl4pPr>
            <a:lvl5pPr>
              <a:defRPr sz="8280"/>
            </a:lvl5pPr>
            <a:lvl6pPr>
              <a:defRPr sz="8280"/>
            </a:lvl6pPr>
            <a:lvl7pPr>
              <a:defRPr sz="8280"/>
            </a:lvl7pPr>
            <a:lvl8pPr>
              <a:defRPr sz="8280"/>
            </a:lvl8pPr>
            <a:lvl9pPr>
              <a:defRPr sz="828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203BAB-FC75-4375-8960-4888B6CBB3C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770" y="9578835"/>
            <a:ext cx="13378562" cy="3997987"/>
          </a:xfrm>
        </p:spPr>
        <p:txBody>
          <a:bodyPr anchor="b"/>
          <a:lstStyle>
            <a:lvl1pPr marL="0" indent="0">
              <a:buNone/>
              <a:defRPr sz="10997" b="1"/>
            </a:lvl1pPr>
            <a:lvl2pPr marL="2137592" indent="0">
              <a:buNone/>
              <a:defRPr sz="9445" b="1"/>
            </a:lvl2pPr>
            <a:lvl3pPr marL="4275190" indent="0">
              <a:buNone/>
              <a:defRPr sz="8280" b="1"/>
            </a:lvl3pPr>
            <a:lvl4pPr marL="6412781" indent="0">
              <a:buNone/>
              <a:defRPr sz="7504" b="1"/>
            </a:lvl4pPr>
            <a:lvl5pPr marL="8550380" indent="0">
              <a:buNone/>
              <a:defRPr sz="7504" b="1"/>
            </a:lvl5pPr>
            <a:lvl6pPr marL="10687971" indent="0">
              <a:buNone/>
              <a:defRPr sz="7504" b="1"/>
            </a:lvl6pPr>
            <a:lvl7pPr marL="12825569" indent="0">
              <a:buNone/>
              <a:defRPr sz="7504" b="1"/>
            </a:lvl7pPr>
            <a:lvl8pPr marL="14963161" indent="0">
              <a:buNone/>
              <a:defRPr sz="7504" b="1"/>
            </a:lvl8pPr>
            <a:lvl9pPr marL="17100755" indent="0">
              <a:buNone/>
              <a:defRPr sz="7504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3770" y="13576824"/>
            <a:ext cx="13378562" cy="24656753"/>
          </a:xfrm>
        </p:spPr>
        <p:txBody>
          <a:bodyPr/>
          <a:lstStyle>
            <a:lvl1pPr>
              <a:defRPr sz="10997"/>
            </a:lvl1pPr>
            <a:lvl2pPr>
              <a:defRPr sz="9445"/>
            </a:lvl2pPr>
            <a:lvl3pPr>
              <a:defRPr sz="8280"/>
            </a:lvl3pPr>
            <a:lvl4pPr>
              <a:defRPr sz="7504"/>
            </a:lvl4pPr>
            <a:lvl5pPr>
              <a:defRPr sz="7504"/>
            </a:lvl5pPr>
            <a:lvl6pPr>
              <a:defRPr sz="7504"/>
            </a:lvl6pPr>
            <a:lvl7pPr>
              <a:defRPr sz="7504"/>
            </a:lvl7pPr>
            <a:lvl8pPr>
              <a:defRPr sz="7504"/>
            </a:lvl8pPr>
            <a:lvl9pPr>
              <a:defRPr sz="750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82899" y="9578835"/>
            <a:ext cx="13378559" cy="3997987"/>
          </a:xfrm>
        </p:spPr>
        <p:txBody>
          <a:bodyPr anchor="b"/>
          <a:lstStyle>
            <a:lvl1pPr marL="0" indent="0">
              <a:buNone/>
              <a:defRPr sz="10997" b="1"/>
            </a:lvl1pPr>
            <a:lvl2pPr marL="2137592" indent="0">
              <a:buNone/>
              <a:defRPr sz="9445" b="1"/>
            </a:lvl2pPr>
            <a:lvl3pPr marL="4275190" indent="0">
              <a:buNone/>
              <a:defRPr sz="8280" b="1"/>
            </a:lvl3pPr>
            <a:lvl4pPr marL="6412781" indent="0">
              <a:buNone/>
              <a:defRPr sz="7504" b="1"/>
            </a:lvl4pPr>
            <a:lvl5pPr marL="8550380" indent="0">
              <a:buNone/>
              <a:defRPr sz="7504" b="1"/>
            </a:lvl5pPr>
            <a:lvl6pPr marL="10687971" indent="0">
              <a:buNone/>
              <a:defRPr sz="7504" b="1"/>
            </a:lvl6pPr>
            <a:lvl7pPr marL="12825569" indent="0">
              <a:buNone/>
              <a:defRPr sz="7504" b="1"/>
            </a:lvl7pPr>
            <a:lvl8pPr marL="14963161" indent="0">
              <a:buNone/>
              <a:defRPr sz="7504" b="1"/>
            </a:lvl8pPr>
            <a:lvl9pPr marL="17100755" indent="0">
              <a:buNone/>
              <a:defRPr sz="7504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82899" y="13576824"/>
            <a:ext cx="13378559" cy="24656753"/>
          </a:xfrm>
        </p:spPr>
        <p:txBody>
          <a:bodyPr/>
          <a:lstStyle>
            <a:lvl1pPr>
              <a:defRPr sz="10997"/>
            </a:lvl1pPr>
            <a:lvl2pPr>
              <a:defRPr sz="9445"/>
            </a:lvl2pPr>
            <a:lvl3pPr>
              <a:defRPr sz="8280"/>
            </a:lvl3pPr>
            <a:lvl4pPr>
              <a:defRPr sz="7504"/>
            </a:lvl4pPr>
            <a:lvl5pPr>
              <a:defRPr sz="7504"/>
            </a:lvl5pPr>
            <a:lvl6pPr>
              <a:defRPr sz="7504"/>
            </a:lvl6pPr>
            <a:lvl7pPr>
              <a:defRPr sz="7504"/>
            </a:lvl7pPr>
            <a:lvl8pPr>
              <a:defRPr sz="7504"/>
            </a:lvl8pPr>
            <a:lvl9pPr>
              <a:defRPr sz="750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30C515-F3A2-4EC7-94FF-65973F078D2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6DBC92-35FD-4B81-AFE9-791DB200655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CD3ED-9677-46A5-B987-FB87CA5AFC3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761" y="1701753"/>
            <a:ext cx="9958585" cy="7252862"/>
          </a:xfrm>
        </p:spPr>
        <p:txBody>
          <a:bodyPr anchor="b"/>
          <a:lstStyle>
            <a:lvl1pPr algn="l">
              <a:defRPr sz="9445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6776" y="1701756"/>
            <a:ext cx="16924682" cy="36531827"/>
          </a:xfrm>
        </p:spPr>
        <p:txBody>
          <a:bodyPr/>
          <a:lstStyle>
            <a:lvl1pPr>
              <a:defRPr sz="15008"/>
            </a:lvl1pPr>
            <a:lvl2pPr>
              <a:defRPr sz="13067"/>
            </a:lvl2pPr>
            <a:lvl3pPr>
              <a:defRPr sz="10997"/>
            </a:lvl3pPr>
            <a:lvl4pPr>
              <a:defRPr sz="9445"/>
            </a:lvl4pPr>
            <a:lvl5pPr>
              <a:defRPr sz="9445"/>
            </a:lvl5pPr>
            <a:lvl6pPr>
              <a:defRPr sz="9445"/>
            </a:lvl6pPr>
            <a:lvl7pPr>
              <a:defRPr sz="9445"/>
            </a:lvl7pPr>
            <a:lvl8pPr>
              <a:defRPr sz="9445"/>
            </a:lvl8pPr>
            <a:lvl9pPr>
              <a:defRPr sz="944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3761" y="8954621"/>
            <a:ext cx="9958585" cy="29278965"/>
          </a:xfrm>
        </p:spPr>
        <p:txBody>
          <a:bodyPr/>
          <a:lstStyle>
            <a:lvl1pPr marL="0" indent="0">
              <a:buNone/>
              <a:defRPr sz="6728"/>
            </a:lvl1pPr>
            <a:lvl2pPr marL="2137592" indent="0">
              <a:buNone/>
              <a:defRPr sz="5563"/>
            </a:lvl2pPr>
            <a:lvl3pPr marL="4275190" indent="0">
              <a:buNone/>
              <a:defRPr sz="4787"/>
            </a:lvl3pPr>
            <a:lvl4pPr marL="6412781" indent="0">
              <a:buNone/>
              <a:defRPr sz="4270"/>
            </a:lvl4pPr>
            <a:lvl5pPr marL="8550380" indent="0">
              <a:buNone/>
              <a:defRPr sz="4270"/>
            </a:lvl5pPr>
            <a:lvl6pPr marL="10687971" indent="0">
              <a:buNone/>
              <a:defRPr sz="4270"/>
            </a:lvl6pPr>
            <a:lvl7pPr marL="12825569" indent="0">
              <a:buNone/>
              <a:defRPr sz="4270"/>
            </a:lvl7pPr>
            <a:lvl8pPr marL="14963161" indent="0">
              <a:buNone/>
              <a:defRPr sz="4270"/>
            </a:lvl8pPr>
            <a:lvl9pPr marL="17100755" indent="0">
              <a:buNone/>
              <a:defRPr sz="427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14D054-07C6-4E01-95D2-A220B962D6D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5904" y="29962637"/>
            <a:ext cx="18165128" cy="3537261"/>
          </a:xfrm>
        </p:spPr>
        <p:txBody>
          <a:bodyPr anchor="b"/>
          <a:lstStyle>
            <a:lvl1pPr algn="l">
              <a:defRPr sz="9445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35904" y="3827075"/>
            <a:ext cx="18165128" cy="25682259"/>
          </a:xfrm>
        </p:spPr>
        <p:txBody>
          <a:bodyPr/>
          <a:lstStyle>
            <a:lvl1pPr marL="0" indent="0">
              <a:buNone/>
              <a:defRPr sz="15008"/>
            </a:lvl1pPr>
            <a:lvl2pPr marL="2137592" indent="0">
              <a:buNone/>
              <a:defRPr sz="13067"/>
            </a:lvl2pPr>
            <a:lvl3pPr marL="4275190" indent="0">
              <a:buNone/>
              <a:defRPr sz="10997"/>
            </a:lvl3pPr>
            <a:lvl4pPr marL="6412781" indent="0">
              <a:buNone/>
              <a:defRPr sz="9445"/>
            </a:lvl4pPr>
            <a:lvl5pPr marL="8550380" indent="0">
              <a:buNone/>
              <a:defRPr sz="9445"/>
            </a:lvl5pPr>
            <a:lvl6pPr marL="10687971" indent="0">
              <a:buNone/>
              <a:defRPr sz="9445"/>
            </a:lvl6pPr>
            <a:lvl7pPr marL="12825569" indent="0">
              <a:buNone/>
              <a:defRPr sz="9445"/>
            </a:lvl7pPr>
            <a:lvl8pPr marL="14963161" indent="0">
              <a:buNone/>
              <a:defRPr sz="9445"/>
            </a:lvl8pPr>
            <a:lvl9pPr marL="17100755" indent="0">
              <a:buNone/>
              <a:defRPr sz="9445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5904" y="33499896"/>
            <a:ext cx="18165128" cy="5023498"/>
          </a:xfrm>
        </p:spPr>
        <p:txBody>
          <a:bodyPr/>
          <a:lstStyle>
            <a:lvl1pPr marL="0" indent="0">
              <a:buNone/>
              <a:defRPr sz="6728"/>
            </a:lvl1pPr>
            <a:lvl2pPr marL="2137592" indent="0">
              <a:buNone/>
              <a:defRPr sz="5563"/>
            </a:lvl2pPr>
            <a:lvl3pPr marL="4275190" indent="0">
              <a:buNone/>
              <a:defRPr sz="4787"/>
            </a:lvl3pPr>
            <a:lvl4pPr marL="6412781" indent="0">
              <a:buNone/>
              <a:defRPr sz="4270"/>
            </a:lvl4pPr>
            <a:lvl5pPr marL="8550380" indent="0">
              <a:buNone/>
              <a:defRPr sz="4270"/>
            </a:lvl5pPr>
            <a:lvl6pPr marL="10687971" indent="0">
              <a:buNone/>
              <a:defRPr sz="4270"/>
            </a:lvl6pPr>
            <a:lvl7pPr marL="12825569" indent="0">
              <a:buNone/>
              <a:defRPr sz="4270"/>
            </a:lvl7pPr>
            <a:lvl8pPr marL="14963161" indent="0">
              <a:buNone/>
              <a:defRPr sz="4270"/>
            </a:lvl8pPr>
            <a:lvl9pPr marL="17100755" indent="0">
              <a:buNone/>
              <a:defRPr sz="427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D0B91A-D709-42D8-BB3B-5BE2E50309C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13950" y="1717143"/>
            <a:ext cx="27247316" cy="71339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30436" tIns="165221" rIns="330436" bIns="16522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13950" y="9988344"/>
            <a:ext cx="27247316" cy="28245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30436" tIns="165221" rIns="330436" bIns="16522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13951" y="38976691"/>
            <a:ext cx="7063840" cy="29724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30436" tIns="165221" rIns="330436" bIns="165221" numCol="1" anchor="t" anchorCtr="0" compatLnSpc="1">
            <a:prstTxWarp prst="textNoShape">
              <a:avLst/>
            </a:prstTxWarp>
          </a:bodyPr>
          <a:lstStyle>
            <a:lvl1pPr>
              <a:defRPr sz="6728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344220" y="38976691"/>
            <a:ext cx="9586776" cy="29724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30436" tIns="165221" rIns="330436" bIns="165221" numCol="1" anchor="t" anchorCtr="0" compatLnSpc="1">
            <a:prstTxWarp prst="textNoShape">
              <a:avLst/>
            </a:prstTxWarp>
          </a:bodyPr>
          <a:lstStyle>
            <a:lvl1pPr algn="ctr">
              <a:defRPr sz="6728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1697426" y="38976691"/>
            <a:ext cx="7063840" cy="29724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30436" tIns="165221" rIns="330436" bIns="165221" numCol="1" anchor="t" anchorCtr="0" compatLnSpc="1">
            <a:prstTxWarp prst="textNoShape">
              <a:avLst/>
            </a:prstTxWarp>
          </a:bodyPr>
          <a:lstStyle>
            <a:lvl1pPr algn="r">
              <a:defRPr sz="6728"/>
            </a:lvl1pPr>
          </a:lstStyle>
          <a:p>
            <a:pPr>
              <a:defRPr/>
            </a:pPr>
            <a:fld id="{CBDB0179-CA5F-42AD-A2F0-0FE4788AEB4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057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057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057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057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0571">
          <a:solidFill>
            <a:schemeClr val="tx2"/>
          </a:solidFill>
          <a:latin typeface="Arial" charset="0"/>
        </a:defRPr>
      </a:lvl5pPr>
      <a:lvl6pPr marL="2137592" algn="ctr" rtl="0" fontAlgn="base">
        <a:spcBef>
          <a:spcPct val="0"/>
        </a:spcBef>
        <a:spcAft>
          <a:spcPct val="0"/>
        </a:spcAft>
        <a:defRPr sz="20571">
          <a:solidFill>
            <a:schemeClr val="tx2"/>
          </a:solidFill>
          <a:latin typeface="Arial" charset="0"/>
        </a:defRPr>
      </a:lvl6pPr>
      <a:lvl7pPr marL="4275190" algn="ctr" rtl="0" fontAlgn="base">
        <a:spcBef>
          <a:spcPct val="0"/>
        </a:spcBef>
        <a:spcAft>
          <a:spcPct val="0"/>
        </a:spcAft>
        <a:defRPr sz="20571">
          <a:solidFill>
            <a:schemeClr val="tx2"/>
          </a:solidFill>
          <a:latin typeface="Arial" charset="0"/>
        </a:defRPr>
      </a:lvl7pPr>
      <a:lvl8pPr marL="6412781" algn="ctr" rtl="0" fontAlgn="base">
        <a:spcBef>
          <a:spcPct val="0"/>
        </a:spcBef>
        <a:spcAft>
          <a:spcPct val="0"/>
        </a:spcAft>
        <a:defRPr sz="20571">
          <a:solidFill>
            <a:schemeClr val="tx2"/>
          </a:solidFill>
          <a:latin typeface="Arial" charset="0"/>
        </a:defRPr>
      </a:lvl8pPr>
      <a:lvl9pPr marL="8550380" algn="ctr" rtl="0" fontAlgn="base">
        <a:spcBef>
          <a:spcPct val="0"/>
        </a:spcBef>
        <a:spcAft>
          <a:spcPct val="0"/>
        </a:spcAft>
        <a:defRPr sz="20571">
          <a:solidFill>
            <a:schemeClr val="tx2"/>
          </a:solidFill>
          <a:latin typeface="Arial" charset="0"/>
        </a:defRPr>
      </a:lvl9pPr>
    </p:titleStyle>
    <p:bodyStyle>
      <a:lvl1pPr marL="1601793" indent="-1601793" algn="l" rtl="0" eaLnBrk="0" fontAlgn="base" hangingPunct="0">
        <a:spcBef>
          <a:spcPct val="20000"/>
        </a:spcBef>
        <a:spcAft>
          <a:spcPct val="0"/>
        </a:spcAft>
        <a:buChar char="•"/>
        <a:defRPr sz="15008">
          <a:solidFill>
            <a:schemeClr val="tx1"/>
          </a:solidFill>
          <a:latin typeface="+mn-lt"/>
          <a:ea typeface="+mn-ea"/>
          <a:cs typeface="+mn-cs"/>
        </a:defRPr>
      </a:lvl1pPr>
      <a:lvl2pPr marL="3471518" indent="-1333861" algn="l" rtl="0" eaLnBrk="0" fontAlgn="base" hangingPunct="0">
        <a:spcBef>
          <a:spcPct val="20000"/>
        </a:spcBef>
        <a:spcAft>
          <a:spcPct val="0"/>
        </a:spcAft>
        <a:buChar char="–"/>
        <a:defRPr sz="13067">
          <a:solidFill>
            <a:schemeClr val="tx1"/>
          </a:solidFill>
          <a:latin typeface="+mn-lt"/>
        </a:defRPr>
      </a:lvl2pPr>
      <a:lvl3pPr marL="5342402" indent="-1067089" algn="l" rtl="0" eaLnBrk="0" fontAlgn="base" hangingPunct="0">
        <a:spcBef>
          <a:spcPct val="20000"/>
        </a:spcBef>
        <a:spcAft>
          <a:spcPct val="0"/>
        </a:spcAft>
        <a:buChar char="•"/>
        <a:defRPr sz="10997">
          <a:solidFill>
            <a:schemeClr val="tx1"/>
          </a:solidFill>
          <a:latin typeface="+mn-lt"/>
        </a:defRPr>
      </a:lvl3pPr>
      <a:lvl4pPr marL="7480059" indent="-1067089" algn="l" rtl="0" eaLnBrk="0" fontAlgn="base" hangingPunct="0">
        <a:spcBef>
          <a:spcPct val="20000"/>
        </a:spcBef>
        <a:spcAft>
          <a:spcPct val="0"/>
        </a:spcAft>
        <a:buChar char="–"/>
        <a:defRPr sz="9445">
          <a:solidFill>
            <a:schemeClr val="tx1"/>
          </a:solidFill>
          <a:latin typeface="+mn-lt"/>
        </a:defRPr>
      </a:lvl4pPr>
      <a:lvl5pPr marL="9617716" indent="-1067089" algn="l" rtl="0" eaLnBrk="0" fontAlgn="base" hangingPunct="0">
        <a:spcBef>
          <a:spcPct val="20000"/>
        </a:spcBef>
        <a:spcAft>
          <a:spcPct val="0"/>
        </a:spcAft>
        <a:buChar char="»"/>
        <a:defRPr sz="9445">
          <a:solidFill>
            <a:schemeClr val="tx1"/>
          </a:solidFill>
          <a:latin typeface="+mn-lt"/>
        </a:defRPr>
      </a:lvl5pPr>
      <a:lvl6pPr marL="11756770" indent="-1068795" algn="l" rtl="0" fontAlgn="base">
        <a:spcBef>
          <a:spcPct val="20000"/>
        </a:spcBef>
        <a:spcAft>
          <a:spcPct val="0"/>
        </a:spcAft>
        <a:buChar char="»"/>
        <a:defRPr sz="9445">
          <a:solidFill>
            <a:schemeClr val="tx1"/>
          </a:solidFill>
          <a:latin typeface="+mn-lt"/>
        </a:defRPr>
      </a:lvl6pPr>
      <a:lvl7pPr marL="13894365" indent="-1068795" algn="l" rtl="0" fontAlgn="base">
        <a:spcBef>
          <a:spcPct val="20000"/>
        </a:spcBef>
        <a:spcAft>
          <a:spcPct val="0"/>
        </a:spcAft>
        <a:buChar char="»"/>
        <a:defRPr sz="9445">
          <a:solidFill>
            <a:schemeClr val="tx1"/>
          </a:solidFill>
          <a:latin typeface="+mn-lt"/>
        </a:defRPr>
      </a:lvl7pPr>
      <a:lvl8pPr marL="16031960" indent="-1068795" algn="l" rtl="0" fontAlgn="base">
        <a:spcBef>
          <a:spcPct val="20000"/>
        </a:spcBef>
        <a:spcAft>
          <a:spcPct val="0"/>
        </a:spcAft>
        <a:buChar char="»"/>
        <a:defRPr sz="9445">
          <a:solidFill>
            <a:schemeClr val="tx1"/>
          </a:solidFill>
          <a:latin typeface="+mn-lt"/>
        </a:defRPr>
      </a:lvl8pPr>
      <a:lvl9pPr marL="18169554" indent="-1068795" algn="l" rtl="0" fontAlgn="base">
        <a:spcBef>
          <a:spcPct val="20000"/>
        </a:spcBef>
        <a:spcAft>
          <a:spcPct val="0"/>
        </a:spcAft>
        <a:buChar char="»"/>
        <a:defRPr sz="9445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4275190" rtl="0" eaLnBrk="1" latinLnBrk="0" hangingPunct="1">
        <a:defRPr sz="8280" kern="1200">
          <a:solidFill>
            <a:schemeClr val="tx1"/>
          </a:solidFill>
          <a:latin typeface="+mn-lt"/>
          <a:ea typeface="+mn-ea"/>
          <a:cs typeface="+mn-cs"/>
        </a:defRPr>
      </a:lvl1pPr>
      <a:lvl2pPr marL="2137592" algn="l" defTabSz="4275190" rtl="0" eaLnBrk="1" latinLnBrk="0" hangingPunct="1">
        <a:defRPr sz="8280" kern="1200">
          <a:solidFill>
            <a:schemeClr val="tx1"/>
          </a:solidFill>
          <a:latin typeface="+mn-lt"/>
          <a:ea typeface="+mn-ea"/>
          <a:cs typeface="+mn-cs"/>
        </a:defRPr>
      </a:lvl2pPr>
      <a:lvl3pPr marL="4275190" algn="l" defTabSz="4275190" rtl="0" eaLnBrk="1" latinLnBrk="0" hangingPunct="1">
        <a:defRPr sz="8280" kern="1200">
          <a:solidFill>
            <a:schemeClr val="tx1"/>
          </a:solidFill>
          <a:latin typeface="+mn-lt"/>
          <a:ea typeface="+mn-ea"/>
          <a:cs typeface="+mn-cs"/>
        </a:defRPr>
      </a:lvl3pPr>
      <a:lvl4pPr marL="6412781" algn="l" defTabSz="4275190" rtl="0" eaLnBrk="1" latinLnBrk="0" hangingPunct="1">
        <a:defRPr sz="8280" kern="1200">
          <a:solidFill>
            <a:schemeClr val="tx1"/>
          </a:solidFill>
          <a:latin typeface="+mn-lt"/>
          <a:ea typeface="+mn-ea"/>
          <a:cs typeface="+mn-cs"/>
        </a:defRPr>
      </a:lvl4pPr>
      <a:lvl5pPr marL="8550380" algn="l" defTabSz="4275190" rtl="0" eaLnBrk="1" latinLnBrk="0" hangingPunct="1">
        <a:defRPr sz="8280" kern="1200">
          <a:solidFill>
            <a:schemeClr val="tx1"/>
          </a:solidFill>
          <a:latin typeface="+mn-lt"/>
          <a:ea typeface="+mn-ea"/>
          <a:cs typeface="+mn-cs"/>
        </a:defRPr>
      </a:lvl5pPr>
      <a:lvl6pPr marL="10687971" algn="l" defTabSz="4275190" rtl="0" eaLnBrk="1" latinLnBrk="0" hangingPunct="1">
        <a:defRPr sz="8280" kern="1200">
          <a:solidFill>
            <a:schemeClr val="tx1"/>
          </a:solidFill>
          <a:latin typeface="+mn-lt"/>
          <a:ea typeface="+mn-ea"/>
          <a:cs typeface="+mn-cs"/>
        </a:defRPr>
      </a:lvl6pPr>
      <a:lvl7pPr marL="12825569" algn="l" defTabSz="4275190" rtl="0" eaLnBrk="1" latinLnBrk="0" hangingPunct="1">
        <a:defRPr sz="8280" kern="1200">
          <a:solidFill>
            <a:schemeClr val="tx1"/>
          </a:solidFill>
          <a:latin typeface="+mn-lt"/>
          <a:ea typeface="+mn-ea"/>
          <a:cs typeface="+mn-cs"/>
        </a:defRPr>
      </a:lvl7pPr>
      <a:lvl8pPr marL="14963161" algn="l" defTabSz="4275190" rtl="0" eaLnBrk="1" latinLnBrk="0" hangingPunct="1">
        <a:defRPr sz="8280" kern="1200">
          <a:solidFill>
            <a:schemeClr val="tx1"/>
          </a:solidFill>
          <a:latin typeface="+mn-lt"/>
          <a:ea typeface="+mn-ea"/>
          <a:cs typeface="+mn-cs"/>
        </a:defRPr>
      </a:lvl8pPr>
      <a:lvl9pPr marL="17100755" algn="l" defTabSz="4275190" rtl="0" eaLnBrk="1" latinLnBrk="0" hangingPunct="1">
        <a:defRPr sz="82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ioversityinternational.org/scientific_information/themes/neglected_and_underutilized_species/overview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g"/><Relationship Id="rId5" Type="http://schemas.openxmlformats.org/officeDocument/2006/relationships/image" Target="../media/image2.emf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6"/>
          <p:cNvSpPr>
            <a:spLocks noChangeArrowheads="1"/>
          </p:cNvSpPr>
          <p:nvPr/>
        </p:nvSpPr>
        <p:spPr bwMode="auto">
          <a:xfrm>
            <a:off x="1513950" y="17436926"/>
            <a:ext cx="863469" cy="708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427527" tIns="213767" rIns="427527" bIns="213767" anchor="ctr">
            <a:spAutoFit/>
          </a:bodyPr>
          <a:lstStyle/>
          <a:p>
            <a:endParaRPr lang="en-US" dirty="0"/>
          </a:p>
        </p:txBody>
      </p:sp>
      <p:sp>
        <p:nvSpPr>
          <p:cNvPr id="2051" name="Rectangle 7"/>
          <p:cNvSpPr>
            <a:spLocks noChangeArrowheads="1"/>
          </p:cNvSpPr>
          <p:nvPr/>
        </p:nvSpPr>
        <p:spPr bwMode="auto">
          <a:xfrm>
            <a:off x="1369184" y="1004496"/>
            <a:ext cx="27855541" cy="2699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27527" tIns="213767" rIns="427527" bIns="213767" anchor="ctr">
            <a:spAutoFit/>
          </a:bodyPr>
          <a:lstStyle/>
          <a:p>
            <a:pPr algn="ctr"/>
            <a:r>
              <a:rPr lang="en-US" sz="6469" b="1" dirty="0">
                <a:latin typeface="san serif"/>
              </a:rPr>
              <a:t>UPGRADING THE NUTRITIONAL QUALITY OF </a:t>
            </a:r>
            <a:r>
              <a:rPr lang="en-US" sz="6469" b="1" i="1" dirty="0">
                <a:latin typeface="san serif"/>
              </a:rPr>
              <a:t>ELEKUTE </a:t>
            </a:r>
            <a:r>
              <a:rPr lang="en-US" sz="6469" b="1" dirty="0">
                <a:latin typeface="san serif"/>
              </a:rPr>
              <a:t>THROUGH ENRICHMENT WITH AFRICAN YAM BEAN (</a:t>
            </a:r>
            <a:r>
              <a:rPr lang="en-US" sz="6469" b="1" i="1" dirty="0" err="1">
                <a:latin typeface="san serif"/>
              </a:rPr>
              <a:t>Sphenostylis</a:t>
            </a:r>
            <a:r>
              <a:rPr lang="en-US" sz="6469" b="1" i="1" dirty="0">
                <a:latin typeface="san serif"/>
              </a:rPr>
              <a:t> </a:t>
            </a:r>
            <a:r>
              <a:rPr lang="en-US" sz="6469" b="1" i="1" dirty="0" err="1">
                <a:latin typeface="san serif"/>
              </a:rPr>
              <a:t>stenocarpa</a:t>
            </a:r>
            <a:r>
              <a:rPr lang="en-US" sz="6469" b="1" i="1" dirty="0">
                <a:latin typeface="san serif"/>
              </a:rPr>
              <a:t>)</a:t>
            </a:r>
          </a:p>
          <a:p>
            <a:pPr eaLnBrk="0" hangingPunct="0"/>
            <a:endParaRPr lang="en-US" dirty="0">
              <a:solidFill>
                <a:srgbClr val="008000"/>
              </a:solidFill>
              <a:latin typeface="san serif"/>
              <a:ea typeface="Times New Roman" pitchFamily="18" charset="0"/>
              <a:cs typeface="Power Geez Unicode1" pitchFamily="2" charset="0"/>
            </a:endParaRPr>
          </a:p>
        </p:txBody>
      </p:sp>
      <p:sp>
        <p:nvSpPr>
          <p:cNvPr id="29" name="TextBox 9"/>
          <p:cNvSpPr txBox="1">
            <a:spLocks noChangeArrowheads="1"/>
          </p:cNvSpPr>
          <p:nvPr/>
        </p:nvSpPr>
        <p:spPr bwMode="auto">
          <a:xfrm>
            <a:off x="2813911" y="7106288"/>
            <a:ext cx="10412110" cy="8794704"/>
          </a:xfrm>
          <a:prstGeom prst="rect">
            <a:avLst/>
          </a:prstGeom>
          <a:solidFill>
            <a:srgbClr val="FFC000"/>
          </a:solidFill>
          <a:ln w="63500" cmpd="sng">
            <a:solidFill>
              <a:schemeClr val="accent2">
                <a:lumMod val="75000"/>
              </a:schemeClr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427527" tIns="213767" rIns="427527" bIns="213767">
            <a:spAutoFit/>
          </a:bodyPr>
          <a:lstStyle/>
          <a:p>
            <a:pPr algn="ctr">
              <a:spcBef>
                <a:spcPct val="50000"/>
              </a:spcBef>
              <a:tabLst>
                <a:tab pos="2335996" algn="l"/>
              </a:tabLst>
              <a:defRPr/>
            </a:pPr>
            <a:r>
              <a:rPr lang="en-US" sz="3623" b="1" dirty="0">
                <a:latin typeface="Arial" pitchFamily="34" charset="0"/>
                <a:cs typeface="Arial" pitchFamily="34" charset="0"/>
              </a:rPr>
              <a:t>INTRODUCTION</a:t>
            </a:r>
          </a:p>
          <a:p>
            <a:pPr marL="443644" indent="-443644" algn="just">
              <a:spcBef>
                <a:spcPct val="50000"/>
              </a:spcBef>
              <a:buFont typeface="Wingdings" pitchFamily="2" charset="2"/>
              <a:buChar char="Ø"/>
              <a:tabLst>
                <a:tab pos="2335996" algn="l"/>
              </a:tabLst>
              <a:defRPr/>
            </a:pPr>
            <a:r>
              <a:rPr lang="en-US" sz="3623" dirty="0">
                <a:latin typeface="Arial" pitchFamily="34" charset="0"/>
                <a:cs typeface="Arial" pitchFamily="34" charset="0"/>
              </a:rPr>
              <a:t>Low nutritional value and variable sensory quality arising from non-standardized processing operations characterize some Nigerian maize-based snacks including </a:t>
            </a:r>
            <a:r>
              <a:rPr lang="en-US" sz="3623" i="1" dirty="0" err="1" smtClean="0">
                <a:latin typeface="Arial" pitchFamily="34" charset="0"/>
                <a:cs typeface="Arial" pitchFamily="34" charset="0"/>
              </a:rPr>
              <a:t>elekute</a:t>
            </a:r>
            <a:r>
              <a:rPr lang="en-US" sz="3623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3623" i="1" dirty="0" err="1" smtClean="0">
                <a:latin typeface="Arial" pitchFamily="34" charset="0"/>
                <a:cs typeface="Arial" pitchFamily="34" charset="0"/>
              </a:rPr>
              <a:t>Elekute</a:t>
            </a:r>
            <a:r>
              <a:rPr lang="en-US" sz="3623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23" dirty="0">
                <a:latin typeface="Arial" pitchFamily="34" charset="0"/>
                <a:cs typeface="Arial" pitchFamily="34" charset="0"/>
              </a:rPr>
              <a:t>is widely consumed as snack in South Western part of Nigeria.</a:t>
            </a:r>
          </a:p>
          <a:p>
            <a:pPr marL="443644" indent="-443644" algn="just">
              <a:spcBef>
                <a:spcPct val="50000"/>
              </a:spcBef>
              <a:tabLst>
                <a:tab pos="2335996" algn="l"/>
              </a:tabLst>
              <a:defRPr/>
            </a:pPr>
            <a:r>
              <a:rPr lang="en-US" sz="3623" dirty="0">
                <a:latin typeface="Arial" pitchFamily="34" charset="0"/>
                <a:cs typeface="Arial" pitchFamily="34" charset="0"/>
              </a:rPr>
              <a:t>Objectives</a:t>
            </a:r>
          </a:p>
          <a:p>
            <a:pPr marL="443644" indent="-443644" algn="just">
              <a:spcBef>
                <a:spcPct val="50000"/>
              </a:spcBef>
              <a:buFont typeface="Wingdings" pitchFamily="2" charset="2"/>
              <a:buChar char="Ø"/>
              <a:tabLst>
                <a:tab pos="2335996" algn="l"/>
              </a:tabLst>
              <a:defRPr/>
            </a:pPr>
            <a:r>
              <a:rPr lang="en-US" sz="3623" dirty="0">
                <a:latin typeface="Arial" pitchFamily="34" charset="0"/>
                <a:cs typeface="Arial" pitchFamily="34" charset="0"/>
              </a:rPr>
              <a:t>Optimize </a:t>
            </a:r>
            <a:r>
              <a:rPr lang="en-US" sz="3623" i="1" dirty="0" err="1">
                <a:latin typeface="Arial" pitchFamily="34" charset="0"/>
                <a:cs typeface="Arial" pitchFamily="34" charset="0"/>
              </a:rPr>
              <a:t>elekute</a:t>
            </a:r>
            <a:r>
              <a:rPr lang="en-US" sz="3623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23" dirty="0">
                <a:latin typeface="Arial" pitchFamily="34" charset="0"/>
                <a:cs typeface="Arial" pitchFamily="34" charset="0"/>
              </a:rPr>
              <a:t>production</a:t>
            </a:r>
          </a:p>
          <a:p>
            <a:pPr marL="443644" indent="-443644" algn="just">
              <a:spcBef>
                <a:spcPct val="50000"/>
              </a:spcBef>
              <a:buFont typeface="Wingdings" pitchFamily="2" charset="2"/>
              <a:buChar char="Ø"/>
              <a:tabLst>
                <a:tab pos="2335996" algn="l"/>
              </a:tabLst>
              <a:defRPr/>
            </a:pPr>
            <a:r>
              <a:rPr lang="en-US" sz="3623" dirty="0">
                <a:latin typeface="Arial" pitchFamily="34" charset="0"/>
                <a:cs typeface="Arial" pitchFamily="34" charset="0"/>
              </a:rPr>
              <a:t>Improve nutritional contents of </a:t>
            </a:r>
            <a:r>
              <a:rPr lang="en-US" sz="3623" i="1" dirty="0" err="1">
                <a:latin typeface="Arial" pitchFamily="34" charset="0"/>
                <a:cs typeface="Arial" pitchFamily="34" charset="0"/>
              </a:rPr>
              <a:t>elekute</a:t>
            </a:r>
            <a:r>
              <a:rPr lang="en-US" sz="3623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23" dirty="0">
                <a:latin typeface="Arial" pitchFamily="34" charset="0"/>
                <a:cs typeface="Arial" pitchFamily="34" charset="0"/>
              </a:rPr>
              <a:t>by incorporating African yam  bean (AYB)-a nutrient-dense but underutilized crop (Biodiversity, 2009).</a:t>
            </a:r>
          </a:p>
        </p:txBody>
      </p:sp>
      <p:sp>
        <p:nvSpPr>
          <p:cNvPr id="32" name="TextBox 9"/>
          <p:cNvSpPr txBox="1">
            <a:spLocks noChangeArrowheads="1"/>
          </p:cNvSpPr>
          <p:nvPr/>
        </p:nvSpPr>
        <p:spPr bwMode="auto">
          <a:xfrm>
            <a:off x="2813911" y="16005109"/>
            <a:ext cx="10412110" cy="10227083"/>
          </a:xfrm>
          <a:prstGeom prst="rect">
            <a:avLst/>
          </a:prstGeom>
          <a:solidFill>
            <a:srgbClr val="92D050"/>
          </a:solidFill>
          <a:ln w="69850" cmpd="sng">
            <a:solidFill>
              <a:srgbClr val="92D050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427527" tIns="213767" rIns="427527" bIns="213767">
            <a:spAutoFit/>
          </a:bodyPr>
          <a:lstStyle/>
          <a:p>
            <a:pPr marL="591525" indent="-591525" algn="ctr">
              <a:spcBef>
                <a:spcPct val="50000"/>
              </a:spcBef>
              <a:buFont typeface="Wingdings" pitchFamily="2" charset="2"/>
              <a:buChar char="v"/>
              <a:tabLst>
                <a:tab pos="2335996" algn="l"/>
              </a:tabLst>
              <a:defRPr/>
            </a:pPr>
            <a:r>
              <a:rPr lang="en-US" sz="3105" b="1" dirty="0">
                <a:latin typeface="Arial" pitchFamily="34" charset="0"/>
                <a:cs typeface="Arial" pitchFamily="34" charset="0"/>
              </a:rPr>
              <a:t>METHODS</a:t>
            </a:r>
          </a:p>
          <a:p>
            <a:pPr marL="443644" indent="-443644" algn="just">
              <a:spcBef>
                <a:spcPct val="50000"/>
              </a:spcBef>
              <a:buFont typeface="Wingdings" pitchFamily="2" charset="2"/>
              <a:buChar char="v"/>
              <a:tabLst>
                <a:tab pos="2335996" algn="l"/>
              </a:tabLst>
              <a:defRPr/>
            </a:pPr>
            <a:r>
              <a:rPr lang="en-US" sz="3105" dirty="0">
                <a:latin typeface="Arial" pitchFamily="34" charset="0"/>
                <a:cs typeface="Arial" pitchFamily="34" charset="0"/>
              </a:rPr>
              <a:t>African yam bean (Tss-30) was processed into African yam bean flour (AYBF) by dehulling manually after soaking in water (1:5w/v) for 4h at 29±2ºC, boiled for 20 min dried at 60±2ºC. Then toasted and milled into flour (</a:t>
            </a:r>
            <a:r>
              <a:rPr lang="el-GR" sz="3105" dirty="0">
                <a:latin typeface="Arial" pitchFamily="34" charset="0"/>
                <a:cs typeface="Arial" pitchFamily="34" charset="0"/>
              </a:rPr>
              <a:t>500μ</a:t>
            </a:r>
            <a:r>
              <a:rPr lang="en-US" sz="3105" dirty="0">
                <a:latin typeface="Arial" pitchFamily="34" charset="0"/>
                <a:cs typeface="Arial" pitchFamily="34" charset="0"/>
              </a:rPr>
              <a:t>m) . </a:t>
            </a:r>
          </a:p>
          <a:p>
            <a:pPr marL="443644" indent="-443644" algn="just">
              <a:spcBef>
                <a:spcPct val="50000"/>
              </a:spcBef>
              <a:buFont typeface="Wingdings" pitchFamily="2" charset="2"/>
              <a:buChar char="v"/>
              <a:tabLst>
                <a:tab pos="2335996" algn="l"/>
              </a:tabLst>
              <a:defRPr/>
            </a:pPr>
            <a:r>
              <a:rPr lang="en-US" sz="3105" dirty="0">
                <a:latin typeface="Arial" pitchFamily="34" charset="0"/>
                <a:cs typeface="Arial" pitchFamily="34" charset="0"/>
              </a:rPr>
              <a:t>Using Box-</a:t>
            </a:r>
            <a:r>
              <a:rPr lang="en-US" sz="3105" dirty="0" err="1">
                <a:latin typeface="Arial" pitchFamily="34" charset="0"/>
                <a:cs typeface="Arial" pitchFamily="34" charset="0"/>
              </a:rPr>
              <a:t>Behnken</a:t>
            </a:r>
            <a:r>
              <a:rPr lang="en-US" sz="3105" dirty="0">
                <a:latin typeface="Arial" pitchFamily="34" charset="0"/>
                <a:cs typeface="Arial" pitchFamily="34" charset="0"/>
              </a:rPr>
              <a:t> design of Response Surface Methodology (RSM), yellow maize (BR-9928-DMR-SY) was toasted at varied temperatures (120, 130 and140ºC) and time (8, 10 and 12min). Toasted AYBF was substituted into toasted maize flour at ratios 20:80, 30:70 and 40:60 according to the experimental design. Each blend was properly mixed to obtain homogenous blend.</a:t>
            </a:r>
          </a:p>
          <a:p>
            <a:pPr marL="443644" indent="-443644" algn="just">
              <a:spcBef>
                <a:spcPct val="50000"/>
              </a:spcBef>
              <a:buFont typeface="Wingdings" pitchFamily="2" charset="2"/>
              <a:buChar char="v"/>
              <a:tabLst>
                <a:tab pos="2335996" algn="l"/>
              </a:tabLst>
              <a:defRPr/>
            </a:pPr>
            <a:r>
              <a:rPr lang="en-US" sz="3105" dirty="0">
                <a:latin typeface="Arial" pitchFamily="34" charset="0"/>
                <a:cs typeface="Arial" pitchFamily="34" charset="0"/>
              </a:rPr>
              <a:t>Proximate composition, minerals and sensory attributes of the samples were determined. Samples with best </a:t>
            </a:r>
            <a:r>
              <a:rPr lang="en-US" sz="3105" dirty="0" smtClean="0">
                <a:latin typeface="Arial" pitchFamily="34" charset="0"/>
                <a:cs typeface="Arial" pitchFamily="34" charset="0"/>
              </a:rPr>
              <a:t>product’s qualities </a:t>
            </a:r>
            <a:r>
              <a:rPr lang="en-US" sz="3105" dirty="0">
                <a:latin typeface="Arial" pitchFamily="34" charset="0"/>
                <a:cs typeface="Arial" pitchFamily="34" charset="0"/>
              </a:rPr>
              <a:t>were obtained from RSM as optimum processing conditions. Data were analyzed statistically.</a:t>
            </a:r>
          </a:p>
        </p:txBody>
      </p:sp>
      <p:sp>
        <p:nvSpPr>
          <p:cNvPr id="34" name="TextBox 9"/>
          <p:cNvSpPr txBox="1">
            <a:spLocks noChangeArrowheads="1"/>
          </p:cNvSpPr>
          <p:nvPr/>
        </p:nvSpPr>
        <p:spPr bwMode="auto">
          <a:xfrm>
            <a:off x="2813911" y="27074347"/>
            <a:ext cx="10412110" cy="10943818"/>
          </a:xfrm>
          <a:prstGeom prst="rect">
            <a:avLst/>
          </a:prstGeom>
          <a:solidFill>
            <a:schemeClr val="accent2">
              <a:lumMod val="40000"/>
              <a:lumOff val="60000"/>
              <a:alpha val="54000"/>
            </a:schemeClr>
          </a:solidFill>
          <a:ln w="3175" cmpd="dbl">
            <a:solidFill>
              <a:schemeClr val="accent2"/>
            </a:solidFill>
            <a:headEnd/>
            <a:tailEnd/>
          </a:ln>
          <a:effectLst>
            <a:softEdge rad="31750"/>
          </a:effectLst>
          <a:scene3d>
            <a:camera prst="orthographicFront"/>
            <a:lightRig rig="brightRoom" dir="t"/>
          </a:scene3d>
          <a:sp3d extrusionH="12700" contourW="12700" prstMaterial="softEdge">
            <a:bevelT w="12700" h="12700"/>
            <a:bevelB w="12700" h="12700"/>
            <a:extrusionClr>
              <a:srgbClr val="0070C0"/>
            </a:extrusionClr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427527" tIns="213767" rIns="427527" bIns="213767">
            <a:spAutoFit/>
          </a:bodyPr>
          <a:lstStyle/>
          <a:p>
            <a:pPr algn="ctr">
              <a:spcBef>
                <a:spcPct val="50000"/>
              </a:spcBef>
              <a:tabLst>
                <a:tab pos="2335996" algn="l"/>
              </a:tabLst>
              <a:defRPr/>
            </a:pPr>
            <a:r>
              <a:rPr lang="en-US" sz="3105" b="1" dirty="0">
                <a:latin typeface="Arial" pitchFamily="34" charset="0"/>
                <a:cs typeface="Arial" pitchFamily="34" charset="0"/>
              </a:rPr>
              <a:t>RESULTS</a:t>
            </a:r>
          </a:p>
          <a:p>
            <a:pPr marL="591525" indent="-591525" algn="just">
              <a:spcBef>
                <a:spcPct val="50000"/>
              </a:spcBef>
              <a:buFont typeface="Wingdings" pitchFamily="2" charset="2"/>
              <a:buChar char="Ø"/>
              <a:tabLst>
                <a:tab pos="2335996" algn="l"/>
              </a:tabLst>
              <a:defRPr/>
            </a:pPr>
            <a:r>
              <a:rPr lang="en-US" sz="3105" dirty="0">
                <a:latin typeface="Arial" pitchFamily="34" charset="0"/>
                <a:cs typeface="Arial" pitchFamily="34" charset="0"/>
              </a:rPr>
              <a:t>Protein (9.50 </a:t>
            </a:r>
            <a:r>
              <a:rPr lang="en-US" sz="3105">
                <a:latin typeface="Arial" pitchFamily="34" charset="0"/>
                <a:cs typeface="Arial" pitchFamily="34" charset="0"/>
              </a:rPr>
              <a:t>– </a:t>
            </a:r>
            <a:r>
              <a:rPr lang="en-US" sz="3105" smtClean="0">
                <a:latin typeface="Arial" pitchFamily="34" charset="0"/>
                <a:cs typeface="Arial" pitchFamily="34" charset="0"/>
              </a:rPr>
              <a:t>19.61</a:t>
            </a:r>
            <a:r>
              <a:rPr lang="en-US" sz="3105" dirty="0">
                <a:latin typeface="Arial" pitchFamily="34" charset="0"/>
                <a:cs typeface="Arial" pitchFamily="34" charset="0"/>
              </a:rPr>
              <a:t>%), ash </a:t>
            </a:r>
            <a:r>
              <a:rPr lang="en-US" sz="3105">
                <a:latin typeface="Arial" pitchFamily="34" charset="0"/>
                <a:cs typeface="Arial" pitchFamily="34" charset="0"/>
              </a:rPr>
              <a:t>(</a:t>
            </a:r>
            <a:r>
              <a:rPr lang="en-US" sz="3105" smtClean="0">
                <a:latin typeface="Arial" pitchFamily="34" charset="0"/>
                <a:cs typeface="Arial" pitchFamily="34" charset="0"/>
              </a:rPr>
              <a:t>1.89-2.83%), </a:t>
            </a:r>
            <a:r>
              <a:rPr lang="en-US" sz="3105">
                <a:latin typeface="Arial" pitchFamily="34" charset="0"/>
                <a:cs typeface="Arial" pitchFamily="34" charset="0"/>
              </a:rPr>
              <a:t>sugar </a:t>
            </a:r>
            <a:r>
              <a:rPr lang="en-US" sz="3105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3105" smtClean="0">
                <a:latin typeface="Arial" pitchFamily="34" charset="0"/>
                <a:cs typeface="Arial" pitchFamily="34" charset="0"/>
              </a:rPr>
              <a:t>3.80-8.55</a:t>
            </a:r>
            <a:r>
              <a:rPr lang="en-US" sz="3105" smtClean="0">
                <a:latin typeface="Arial" pitchFamily="34" charset="0"/>
                <a:cs typeface="Arial" pitchFamily="34" charset="0"/>
              </a:rPr>
              <a:t>%) </a:t>
            </a:r>
            <a:r>
              <a:rPr lang="en-US" sz="3105" dirty="0">
                <a:latin typeface="Arial" pitchFamily="34" charset="0"/>
                <a:cs typeface="Arial" pitchFamily="34" charset="0"/>
              </a:rPr>
              <a:t>increased, fat (5.77-2.57%), </a:t>
            </a:r>
            <a:r>
              <a:rPr lang="en-US" sz="3105">
                <a:latin typeface="Arial" pitchFamily="34" charset="0"/>
                <a:cs typeface="Arial" pitchFamily="34" charset="0"/>
              </a:rPr>
              <a:t>starch </a:t>
            </a:r>
            <a:r>
              <a:rPr lang="en-US" sz="3105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3105" smtClean="0">
                <a:latin typeface="Arial" pitchFamily="34" charset="0"/>
                <a:cs typeface="Arial" pitchFamily="34" charset="0"/>
              </a:rPr>
              <a:t>68.71</a:t>
            </a:r>
            <a:r>
              <a:rPr lang="en-US" sz="3105" smtClean="0">
                <a:latin typeface="Arial" pitchFamily="34" charset="0"/>
                <a:cs typeface="Arial" pitchFamily="34" charset="0"/>
              </a:rPr>
              <a:t>-51.23%) </a:t>
            </a:r>
            <a:r>
              <a:rPr lang="en-US" sz="3105" dirty="0">
                <a:latin typeface="Arial" pitchFamily="34" charset="0"/>
                <a:cs typeface="Arial" pitchFamily="34" charset="0"/>
              </a:rPr>
              <a:t>and moisture </a:t>
            </a:r>
            <a:r>
              <a:rPr lang="en-US" sz="3105">
                <a:latin typeface="Arial" pitchFamily="34" charset="0"/>
                <a:cs typeface="Arial" pitchFamily="34" charset="0"/>
              </a:rPr>
              <a:t>contents </a:t>
            </a:r>
            <a:r>
              <a:rPr lang="en-US" sz="3105" smtClean="0">
                <a:latin typeface="Arial" pitchFamily="34" charset="0"/>
                <a:cs typeface="Arial" pitchFamily="34" charset="0"/>
              </a:rPr>
              <a:t>(8.93-8.59%) </a:t>
            </a:r>
            <a:r>
              <a:rPr lang="en-US" sz="3105" dirty="0">
                <a:latin typeface="Arial" pitchFamily="34" charset="0"/>
                <a:cs typeface="Arial" pitchFamily="34" charset="0"/>
              </a:rPr>
              <a:t>decreased with increase in % AYBF of the flour blends (Table1).  </a:t>
            </a:r>
          </a:p>
          <a:p>
            <a:pPr marL="591525" indent="-591525" algn="just">
              <a:spcBef>
                <a:spcPct val="50000"/>
              </a:spcBef>
              <a:buFont typeface="Wingdings" pitchFamily="2" charset="2"/>
              <a:buChar char="Ø"/>
              <a:tabLst>
                <a:tab pos="2335996" algn="l"/>
              </a:tabLst>
              <a:defRPr/>
            </a:pPr>
            <a:r>
              <a:rPr lang="en-US" sz="3105" dirty="0">
                <a:latin typeface="Arial" pitchFamily="34" charset="0"/>
                <a:cs typeface="Arial" pitchFamily="34" charset="0"/>
              </a:rPr>
              <a:t>With increasing quantity of AYBF, significant (</a:t>
            </a:r>
            <a:r>
              <a:rPr lang="en-US" sz="3105" i="1" dirty="0">
                <a:latin typeface="Arial" pitchFamily="34" charset="0"/>
                <a:cs typeface="Arial" pitchFamily="34" charset="0"/>
              </a:rPr>
              <a:t>p&lt;0.05)</a:t>
            </a:r>
            <a:r>
              <a:rPr lang="en-US" sz="3105" dirty="0">
                <a:latin typeface="Arial" pitchFamily="34" charset="0"/>
                <a:cs typeface="Arial" pitchFamily="34" charset="0"/>
              </a:rPr>
              <a:t> increase was obtained for potassium, iron and sodium contents while no significant (</a:t>
            </a:r>
            <a:r>
              <a:rPr lang="en-US" sz="3105" i="1" dirty="0">
                <a:latin typeface="Arial" pitchFamily="34" charset="0"/>
                <a:cs typeface="Arial" pitchFamily="34" charset="0"/>
              </a:rPr>
              <a:t>p&gt;0.05</a:t>
            </a:r>
            <a:r>
              <a:rPr lang="en-US" sz="3105" dirty="0">
                <a:latin typeface="Arial" pitchFamily="34" charset="0"/>
                <a:cs typeface="Arial" pitchFamily="34" charset="0"/>
              </a:rPr>
              <a:t>) was obtained for zinc, copper, manganese, manganese, calcium and magnesium contents of the flour blends.  </a:t>
            </a:r>
            <a:endParaRPr lang="en-US" sz="3105" dirty="0" smtClean="0">
              <a:latin typeface="Arial" pitchFamily="34" charset="0"/>
              <a:cs typeface="Arial" pitchFamily="34" charset="0"/>
            </a:endParaRPr>
          </a:p>
          <a:p>
            <a:pPr marL="591525" indent="-591525" algn="just">
              <a:spcBef>
                <a:spcPct val="50000"/>
              </a:spcBef>
              <a:buFont typeface="Wingdings" pitchFamily="2" charset="2"/>
              <a:buChar char="Ø"/>
              <a:tabLst>
                <a:tab pos="2335996" algn="l"/>
              </a:tabLst>
              <a:defRPr/>
            </a:pPr>
            <a:r>
              <a:rPr lang="en-US" sz="3105" dirty="0" smtClean="0">
                <a:latin typeface="Arial" pitchFamily="34" charset="0"/>
                <a:cs typeface="Arial" pitchFamily="34" charset="0"/>
              </a:rPr>
              <a:t>Sensory </a:t>
            </a:r>
            <a:r>
              <a:rPr lang="en-US" sz="3105" dirty="0">
                <a:latin typeface="Arial" pitchFamily="34" charset="0"/>
                <a:cs typeface="Arial" pitchFamily="34" charset="0"/>
              </a:rPr>
              <a:t>perception varied significantly (p&lt;0.05) among the product especially for appearance and taste (5.1-7.9). </a:t>
            </a:r>
          </a:p>
          <a:p>
            <a:pPr marL="591525" indent="-591525" algn="just">
              <a:spcBef>
                <a:spcPct val="50000"/>
              </a:spcBef>
              <a:buFont typeface="Wingdings" pitchFamily="2" charset="2"/>
              <a:buChar char="Ø"/>
              <a:tabLst>
                <a:tab pos="2335996" algn="l"/>
              </a:tabLst>
              <a:defRPr/>
            </a:pPr>
            <a:r>
              <a:rPr lang="en-US" sz="3105" dirty="0">
                <a:latin typeface="Arial" pitchFamily="34" charset="0"/>
                <a:cs typeface="Arial" pitchFamily="34" charset="0"/>
              </a:rPr>
              <a:t>Toasting temperature (135ºC), toasting time (11.5min) and 30% AYBF were the optimum conditions obtained. The result of the validation showed a standard error ranging between 0.01 and 0.13.</a:t>
            </a:r>
          </a:p>
        </p:txBody>
      </p:sp>
      <p:sp>
        <p:nvSpPr>
          <p:cNvPr id="35" name="TextBox 9"/>
          <p:cNvSpPr txBox="1">
            <a:spLocks noChangeArrowheads="1"/>
          </p:cNvSpPr>
          <p:nvPr/>
        </p:nvSpPr>
        <p:spPr bwMode="auto">
          <a:xfrm>
            <a:off x="13783749" y="26480283"/>
            <a:ext cx="14055526" cy="5508035"/>
          </a:xfrm>
          <a:prstGeom prst="rect">
            <a:avLst/>
          </a:prstGeom>
          <a:solidFill>
            <a:schemeClr val="accent1">
              <a:lumMod val="90000"/>
            </a:schemeClr>
          </a:solidFill>
          <a:ln w="38100" cmpd="sng">
            <a:solidFill>
              <a:schemeClr val="accent5">
                <a:lumMod val="75000"/>
              </a:schemeClr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427527" tIns="213767" rIns="427527" bIns="213767">
            <a:spAutoFit/>
          </a:bodyPr>
          <a:lstStyle/>
          <a:p>
            <a:pPr algn="ctr">
              <a:spcBef>
                <a:spcPct val="50000"/>
              </a:spcBef>
              <a:tabLst>
                <a:tab pos="2335996" algn="l"/>
              </a:tabLst>
              <a:defRPr/>
            </a:pPr>
            <a:r>
              <a:rPr lang="en-US" sz="3881" b="1" dirty="0">
                <a:latin typeface="Arial" pitchFamily="34" charset="0"/>
                <a:cs typeface="Arial" pitchFamily="34" charset="0"/>
              </a:rPr>
              <a:t>CONCLUSION</a:t>
            </a:r>
          </a:p>
          <a:p>
            <a:pPr algn="just">
              <a:spcBef>
                <a:spcPct val="50000"/>
              </a:spcBef>
              <a:tabLst>
                <a:tab pos="2335996" algn="l"/>
              </a:tabLst>
              <a:defRPr/>
            </a:pPr>
            <a:r>
              <a:rPr lang="en-US" sz="3881" dirty="0">
                <a:latin typeface="Arial" pitchFamily="34" charset="0"/>
                <a:cs typeface="Arial" pitchFamily="34" charset="0"/>
              </a:rPr>
              <a:t>Acceptable </a:t>
            </a:r>
            <a:r>
              <a:rPr lang="en-US" sz="3881" i="1" dirty="0" err="1">
                <a:latin typeface="Arial" pitchFamily="34" charset="0"/>
                <a:cs typeface="Arial" pitchFamily="34" charset="0"/>
              </a:rPr>
              <a:t>elekute</a:t>
            </a:r>
            <a:r>
              <a:rPr lang="en-US" sz="388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81" dirty="0">
                <a:latin typeface="Arial" pitchFamily="34" charset="0"/>
                <a:cs typeface="Arial" pitchFamily="34" charset="0"/>
              </a:rPr>
              <a:t>was produced from flour blends of maize and AYB, creating a novel use for AYB and increased nutritional content of </a:t>
            </a:r>
            <a:r>
              <a:rPr lang="en-US" sz="3881" i="1" dirty="0" err="1">
                <a:latin typeface="Arial" pitchFamily="34" charset="0"/>
                <a:cs typeface="Arial" pitchFamily="34" charset="0"/>
              </a:rPr>
              <a:t>elekute</a:t>
            </a:r>
            <a:r>
              <a:rPr lang="en-US" sz="3881" i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3881" dirty="0">
                <a:latin typeface="Arial" pitchFamily="34" charset="0"/>
                <a:cs typeface="Arial" pitchFamily="34" charset="0"/>
              </a:rPr>
              <a:t>Creating novel uses for underutilized crops could be a step towards achieving food security. The</a:t>
            </a:r>
            <a:r>
              <a:rPr lang="en-US" sz="388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81" dirty="0">
                <a:latin typeface="Arial" pitchFamily="34" charset="0"/>
                <a:cs typeface="Arial" pitchFamily="34" charset="0"/>
              </a:rPr>
              <a:t>optimum</a:t>
            </a:r>
            <a:r>
              <a:rPr lang="en-US" sz="388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81" dirty="0">
                <a:latin typeface="Arial" pitchFamily="34" charset="0"/>
                <a:cs typeface="Arial" pitchFamily="34" charset="0"/>
              </a:rPr>
              <a:t>conditions  for its production were established thereby standardizing the processing operations for obtaining uniform sensory qualities.</a:t>
            </a:r>
          </a:p>
        </p:txBody>
      </p:sp>
      <p:sp>
        <p:nvSpPr>
          <p:cNvPr id="36" name="TextBox 9"/>
          <p:cNvSpPr txBox="1">
            <a:spLocks noChangeArrowheads="1"/>
          </p:cNvSpPr>
          <p:nvPr/>
        </p:nvSpPr>
        <p:spPr bwMode="auto">
          <a:xfrm>
            <a:off x="13898723" y="35613783"/>
            <a:ext cx="13940552" cy="210409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427527" tIns="213767" rIns="427527" bIns="213767">
            <a:spAutoFit/>
          </a:bodyPr>
          <a:lstStyle/>
          <a:p>
            <a:pPr algn="ctr">
              <a:spcBef>
                <a:spcPct val="50000"/>
              </a:spcBef>
              <a:tabLst>
                <a:tab pos="2335996" algn="l"/>
              </a:tabLst>
              <a:defRPr/>
            </a:pPr>
            <a:r>
              <a:rPr lang="en-US" sz="3105" b="1" dirty="0">
                <a:latin typeface="Arial" pitchFamily="34" charset="0"/>
                <a:cs typeface="Arial" pitchFamily="34" charset="0"/>
              </a:rPr>
              <a:t>ACKNOWLEDGEMENT</a:t>
            </a:r>
          </a:p>
          <a:p>
            <a:pPr algn="just">
              <a:spcBef>
                <a:spcPct val="50000"/>
              </a:spcBef>
              <a:tabLst>
                <a:tab pos="2335996" algn="l"/>
              </a:tabLst>
              <a:defRPr/>
            </a:pPr>
            <a:r>
              <a:rPr lang="en-US" sz="3105" dirty="0">
                <a:latin typeface="Arial" pitchFamily="34" charset="0"/>
                <a:cs typeface="Arial" pitchFamily="34" charset="0"/>
              </a:rPr>
              <a:t>A. O. </a:t>
            </a:r>
            <a:r>
              <a:rPr lang="en-US" sz="3105" dirty="0" err="1">
                <a:latin typeface="Arial" pitchFamily="34" charset="0"/>
                <a:cs typeface="Arial" pitchFamily="34" charset="0"/>
              </a:rPr>
              <a:t>Idowu</a:t>
            </a:r>
            <a:r>
              <a:rPr lang="en-US" sz="3105" dirty="0">
                <a:latin typeface="Arial" pitchFamily="34" charset="0"/>
                <a:cs typeface="Arial" pitchFamily="34" charset="0"/>
              </a:rPr>
              <a:t> is grateful to Mountain Top University for travel grant to attend the conference.</a:t>
            </a:r>
          </a:p>
        </p:txBody>
      </p:sp>
      <p:sp>
        <p:nvSpPr>
          <p:cNvPr id="37" name="TextBox 9"/>
          <p:cNvSpPr txBox="1">
            <a:spLocks noChangeArrowheads="1"/>
          </p:cNvSpPr>
          <p:nvPr/>
        </p:nvSpPr>
        <p:spPr bwMode="auto">
          <a:xfrm>
            <a:off x="13898723" y="7552967"/>
            <a:ext cx="14252705" cy="138735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427527" tIns="213767" rIns="427527" bIns="213767">
            <a:spAutoFit/>
          </a:bodyPr>
          <a:lstStyle/>
          <a:p>
            <a:pPr algn="just">
              <a:spcBef>
                <a:spcPct val="50000"/>
              </a:spcBef>
              <a:tabLst>
                <a:tab pos="2335996" algn="l"/>
              </a:tabLst>
              <a:defRPr/>
            </a:pPr>
            <a:r>
              <a:rPr lang="en-US" sz="3105" b="1" dirty="0">
                <a:latin typeface="Arial" pitchFamily="34" charset="0"/>
                <a:cs typeface="Arial" pitchFamily="34" charset="0"/>
              </a:rPr>
              <a:t>Table 1:</a:t>
            </a:r>
            <a:r>
              <a:rPr lang="en-US" sz="3105" b="1" dirty="0">
                <a:ea typeface="Calibri" pitchFamily="34" charset="0"/>
                <a:cs typeface="Times New Roman" pitchFamily="18" charset="0"/>
              </a:rPr>
              <a:t>Proximate composition (%) of different ratio of toasted maize (M) flour and toasted African yam </a:t>
            </a:r>
            <a:r>
              <a:rPr lang="en-US" sz="3105" b="1" dirty="0" smtClean="0">
                <a:ea typeface="Calibri" pitchFamily="34" charset="0"/>
                <a:cs typeface="Times New Roman" pitchFamily="18" charset="0"/>
              </a:rPr>
              <a:t>bean </a:t>
            </a:r>
            <a:r>
              <a:rPr lang="en-US" sz="3105" b="1" dirty="0">
                <a:ea typeface="Calibri" pitchFamily="34" charset="0"/>
                <a:cs typeface="Times New Roman" pitchFamily="18" charset="0"/>
              </a:rPr>
              <a:t>(AYB) flour blends</a:t>
            </a:r>
          </a:p>
        </p:txBody>
      </p:sp>
      <p:sp>
        <p:nvSpPr>
          <p:cNvPr id="39" name="TextBox 9"/>
          <p:cNvSpPr txBox="1">
            <a:spLocks noChangeArrowheads="1"/>
          </p:cNvSpPr>
          <p:nvPr/>
        </p:nvSpPr>
        <p:spPr bwMode="auto">
          <a:xfrm>
            <a:off x="13932409" y="15743435"/>
            <a:ext cx="12836606" cy="129348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427527" tIns="213767" rIns="427527" bIns="213767">
            <a:spAutoFit/>
          </a:bodyPr>
          <a:lstStyle/>
          <a:p>
            <a:pPr algn="just">
              <a:spcBef>
                <a:spcPct val="50000"/>
              </a:spcBef>
              <a:tabLst>
                <a:tab pos="2335996" algn="l"/>
              </a:tabLst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Values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are averages of three replicates. Same superscripts indicate no significance difference (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&gt;0.05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)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2754637" y="3750975"/>
            <a:ext cx="25084639" cy="31432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695" tIns="52848" rIns="105695" bIns="52848" rtlCol="0" anchor="ctr"/>
          <a:lstStyle/>
          <a:p>
            <a:pPr algn="ctr"/>
            <a:r>
              <a:rPr lang="en-US" sz="5175" dirty="0">
                <a:solidFill>
                  <a:schemeClr val="tx1"/>
                </a:solidFill>
              </a:rPr>
              <a:t>IDOWU, A.O.</a:t>
            </a:r>
          </a:p>
          <a:p>
            <a:pPr algn="ctr"/>
            <a:r>
              <a:rPr lang="en-US" sz="5175" dirty="0">
                <a:solidFill>
                  <a:schemeClr val="tx1"/>
                </a:solidFill>
              </a:rPr>
              <a:t>DEPARTMENT OF FOOD SCIENCE  AND TECHNOLOGY, </a:t>
            </a:r>
          </a:p>
          <a:p>
            <a:pPr algn="ctr"/>
            <a:r>
              <a:rPr lang="en-US" sz="5175" dirty="0">
                <a:solidFill>
                  <a:schemeClr val="tx1"/>
                </a:solidFill>
              </a:rPr>
              <a:t>MOUNTAIN TOP UNIVERSITY (MTU), NIGERIA</a:t>
            </a:r>
          </a:p>
          <a:p>
            <a:pPr algn="ctr"/>
            <a:r>
              <a:rPr lang="en-US" sz="5175" dirty="0">
                <a:solidFill>
                  <a:schemeClr val="tx1"/>
                </a:solidFill>
              </a:rPr>
              <a:t>aoidowu@mtu.edu.ng (+234) 803 4525 210</a:t>
            </a:r>
          </a:p>
        </p:txBody>
      </p:sp>
      <p:sp>
        <p:nvSpPr>
          <p:cNvPr id="17" name="TextBox 9"/>
          <p:cNvSpPr txBox="1">
            <a:spLocks noChangeArrowheads="1"/>
          </p:cNvSpPr>
          <p:nvPr/>
        </p:nvSpPr>
        <p:spPr bwMode="auto">
          <a:xfrm>
            <a:off x="13898723" y="31942536"/>
            <a:ext cx="13940552" cy="343843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427527" tIns="213767" rIns="427527" bIns="213767">
            <a:spAutoFit/>
          </a:bodyPr>
          <a:lstStyle/>
          <a:p>
            <a:pPr algn="ctr">
              <a:spcBef>
                <a:spcPct val="50000"/>
              </a:spcBef>
              <a:tabLst>
                <a:tab pos="2335996" algn="l"/>
              </a:tabLst>
              <a:defRPr/>
            </a:pPr>
            <a:r>
              <a:rPr lang="en-US" sz="3752" b="1" dirty="0">
                <a:latin typeface="Arial" pitchFamily="34" charset="0"/>
                <a:cs typeface="Arial" pitchFamily="34" charset="0"/>
              </a:rPr>
              <a:t>REFERENCE</a:t>
            </a:r>
          </a:p>
          <a:p>
            <a:pPr algn="just">
              <a:spcBef>
                <a:spcPct val="50000"/>
              </a:spcBef>
              <a:tabLst>
                <a:tab pos="2335996" algn="l"/>
              </a:tabLst>
              <a:defRPr/>
            </a:pPr>
            <a:r>
              <a:rPr lang="en-US" sz="2976" dirty="0">
                <a:latin typeface="Arial" pitchFamily="34" charset="0"/>
                <a:cs typeface="Arial" pitchFamily="34" charset="0"/>
              </a:rPr>
              <a:t>Biodiversity, 2009. African yam bean- a neglected and </a:t>
            </a:r>
            <a:r>
              <a:rPr lang="en-US" sz="2976" dirty="0" err="1">
                <a:latin typeface="Arial" pitchFamily="34" charset="0"/>
                <a:cs typeface="Arial" pitchFamily="34" charset="0"/>
              </a:rPr>
              <a:t>underutilised</a:t>
            </a:r>
            <a:r>
              <a:rPr lang="en-US" sz="2976" dirty="0">
                <a:latin typeface="Arial" pitchFamily="34" charset="0"/>
                <a:cs typeface="Arial" pitchFamily="34" charset="0"/>
              </a:rPr>
              <a:t> species </a:t>
            </a:r>
          </a:p>
          <a:p>
            <a:pPr algn="just">
              <a:spcBef>
                <a:spcPct val="50000"/>
              </a:spcBef>
              <a:tabLst>
                <a:tab pos="2335996" algn="l"/>
              </a:tabLst>
              <a:defRPr/>
            </a:pPr>
            <a:r>
              <a:rPr lang="en-US" sz="3235" u="sng" dirty="0">
                <a:hlinkClick r:id="rId3"/>
              </a:rPr>
              <a:t>http://www.bioversityinternational.org/scientific_information/themes/neglected_and_underutilised_species/overview.html</a:t>
            </a:r>
            <a:r>
              <a:rPr lang="en-US" sz="3235" dirty="0"/>
              <a:t> accessed on 25 February 2010. </a:t>
            </a:r>
          </a:p>
        </p:txBody>
      </p:sp>
      <p:pic>
        <p:nvPicPr>
          <p:cNvPr id="24" name="Picture 23" descr="C:\Users\ADMIN 1\Desktop\MTU Logo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06436" y="38489027"/>
            <a:ext cx="4049785" cy="3718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1" name="Group 20"/>
          <p:cNvGrpSpPr/>
          <p:nvPr/>
        </p:nvGrpSpPr>
        <p:grpSpPr>
          <a:xfrm>
            <a:off x="14546069" y="17130849"/>
            <a:ext cx="13293206" cy="8850906"/>
            <a:chOff x="304800" y="609600"/>
            <a:chExt cx="8458200" cy="5256038"/>
          </a:xfrm>
        </p:grpSpPr>
        <p:pic>
          <p:nvPicPr>
            <p:cNvPr id="23" name="Picture 3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981200" y="609600"/>
              <a:ext cx="4800600" cy="4752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5" name="Rectangle 1"/>
            <p:cNvSpPr>
              <a:spLocks noChangeArrowheads="1"/>
            </p:cNvSpPr>
            <p:nvPr/>
          </p:nvSpPr>
          <p:spPr bwMode="auto">
            <a:xfrm>
              <a:off x="304800" y="5640563"/>
              <a:ext cx="8458200" cy="225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algn="just">
                <a:lnSpc>
                  <a:spcPct val="90000"/>
                </a:lnSpc>
                <a:spcBef>
                  <a:spcPct val="5000"/>
                </a:spcBef>
                <a:spcAft>
                  <a:spcPct val="5000"/>
                </a:spcAft>
                <a:tabLst>
                  <a:tab pos="147881" algn="l"/>
                </a:tabLst>
              </a:pPr>
              <a:r>
                <a:rPr lang="en-US" sz="2000" dirty="0">
                  <a:solidFill>
                    <a:prstClr val="black"/>
                  </a:solidFill>
                  <a:ea typeface="Calibri" pitchFamily="34" charset="0"/>
                  <a:cs typeface="Times New Roman" pitchFamily="18" charset="0"/>
                </a:rPr>
                <a:t>Figure 1 Effect of toasting temperature (x</a:t>
              </a:r>
              <a:r>
                <a:rPr lang="en-US" sz="2000" baseline="-30000" dirty="0">
                  <a:solidFill>
                    <a:prstClr val="black"/>
                  </a:solidFill>
                  <a:ea typeface="Calibri" pitchFamily="34" charset="0"/>
                  <a:cs typeface="Times New Roman" pitchFamily="18" charset="0"/>
                </a:rPr>
                <a:t>2</a:t>
              </a:r>
              <a:r>
                <a:rPr lang="en-US" sz="2000" dirty="0">
                  <a:solidFill>
                    <a:prstClr val="black"/>
                  </a:solidFill>
                  <a:ea typeface="Calibri" pitchFamily="34" charset="0"/>
                  <a:cs typeface="Times New Roman" pitchFamily="18" charset="0"/>
                </a:rPr>
                <a:t>) and toasting time (x</a:t>
              </a:r>
              <a:r>
                <a:rPr lang="en-US" sz="2000" baseline="-30000" dirty="0">
                  <a:solidFill>
                    <a:prstClr val="black"/>
                  </a:solidFill>
                  <a:ea typeface="Calibri" pitchFamily="34" charset="0"/>
                  <a:cs typeface="Times New Roman" pitchFamily="18" charset="0"/>
                </a:rPr>
                <a:t>3</a:t>
              </a:r>
              <a:r>
                <a:rPr lang="en-US" sz="2000" dirty="0">
                  <a:solidFill>
                    <a:prstClr val="black"/>
                  </a:solidFill>
                  <a:ea typeface="Calibri" pitchFamily="34" charset="0"/>
                  <a:cs typeface="Times New Roman" pitchFamily="18" charset="0"/>
                </a:rPr>
                <a:t>) on Sensory perception (overall acceptability)</a:t>
              </a:r>
              <a:r>
                <a:rPr lang="en-US" sz="2070" dirty="0">
                  <a:solidFill>
                    <a:prstClr val="black"/>
                  </a:solidFill>
                  <a:ea typeface="Calibri" pitchFamily="34" charset="0"/>
                  <a:cs typeface="Times New Roman" pitchFamily="18" charset="0"/>
                </a:rPr>
                <a:t>.</a:t>
              </a:r>
            </a:p>
          </p:txBody>
        </p:sp>
      </p:grpSp>
      <p:pic>
        <p:nvPicPr>
          <p:cNvPr id="3" name="Picture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2621" y="38556465"/>
            <a:ext cx="2337889" cy="2929549"/>
          </a:xfrm>
          <a:prstGeom prst="rect">
            <a:avLst/>
          </a:prstGeom>
        </p:spPr>
      </p:pic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1192480"/>
              </p:ext>
            </p:extLst>
          </p:nvPr>
        </p:nvGraphicFramePr>
        <p:xfrm>
          <a:off x="13932412" y="9599137"/>
          <a:ext cx="14219017" cy="59353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77377"/>
                <a:gridCol w="1777377"/>
                <a:gridCol w="1889791"/>
                <a:gridCol w="1664963"/>
                <a:gridCol w="1777377"/>
                <a:gridCol w="1777377"/>
                <a:gridCol w="1878732"/>
                <a:gridCol w="1676023"/>
              </a:tblGrid>
              <a:tr h="12801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300" dirty="0">
                          <a:effectLst/>
                        </a:rPr>
                        <a:t>Samples</a:t>
                      </a:r>
                      <a:endParaRPr lang="en-GB" sz="23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88731" marR="8873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300">
                          <a:effectLst/>
                        </a:rPr>
                        <a:t>Crude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300">
                          <a:effectLst/>
                        </a:rPr>
                        <a:t>fat</a:t>
                      </a:r>
                      <a:endParaRPr lang="en-GB" sz="23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88731" marR="8873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300">
                          <a:effectLst/>
                        </a:rPr>
                        <a:t>Crude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300">
                          <a:effectLst/>
                        </a:rPr>
                        <a:t>Protein</a:t>
                      </a:r>
                      <a:endParaRPr lang="en-GB" sz="23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88731" marR="8873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300" dirty="0">
                          <a:effectLst/>
                        </a:rPr>
                        <a:t>Crude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300" dirty="0">
                          <a:effectLst/>
                        </a:rPr>
                        <a:t>Fibre</a:t>
                      </a:r>
                      <a:endParaRPr lang="en-GB" sz="23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88731" marR="8873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300">
                          <a:effectLst/>
                        </a:rPr>
                        <a:t>Total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300">
                          <a:effectLst/>
                        </a:rPr>
                        <a:t>Ash</a:t>
                      </a:r>
                      <a:endParaRPr lang="en-GB" sz="23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88731" marR="8873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300">
                          <a:effectLst/>
                        </a:rPr>
                        <a:t>Moisture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300">
                          <a:effectLst/>
                        </a:rPr>
                        <a:t>content</a:t>
                      </a:r>
                      <a:endParaRPr lang="en-GB" sz="23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88731" marR="8873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300">
                          <a:effectLst/>
                        </a:rPr>
                        <a:t>Starch</a:t>
                      </a:r>
                      <a:endParaRPr lang="en-GB" sz="23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88731" marR="8873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300">
                          <a:effectLst/>
                        </a:rPr>
                        <a:t>Sugar</a:t>
                      </a:r>
                      <a:endParaRPr lang="en-GB" sz="23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88731" marR="88731" marT="0" marB="0"/>
                </a:tc>
              </a:tr>
              <a:tr h="11637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300" dirty="0">
                          <a:effectLst/>
                        </a:rPr>
                        <a:t>100%MF</a:t>
                      </a:r>
                      <a:endParaRPr lang="en-GB" sz="23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88731" marR="8873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300">
                          <a:effectLst/>
                        </a:rPr>
                        <a:t>5.77±0.41a</a:t>
                      </a:r>
                      <a:endParaRPr lang="en-GB" sz="23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88731" marR="8873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300">
                          <a:effectLst/>
                        </a:rPr>
                        <a:t>9.50±0.82d</a:t>
                      </a:r>
                      <a:endParaRPr lang="en-GB" sz="23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88731" marR="8873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300">
                          <a:effectLst/>
                        </a:rPr>
                        <a:t>1.74±0.41d</a:t>
                      </a:r>
                      <a:endParaRPr lang="en-GB" sz="23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88731" marR="8873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300">
                          <a:effectLst/>
                        </a:rPr>
                        <a:t>1.89±0.09c</a:t>
                      </a:r>
                      <a:endParaRPr lang="en-GB" sz="23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88731" marR="8873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300">
                          <a:effectLst/>
                        </a:rPr>
                        <a:t>8.59±0.05a</a:t>
                      </a:r>
                      <a:endParaRPr lang="en-GB" sz="23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88731" marR="8873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300">
                          <a:effectLst/>
                        </a:rPr>
                        <a:t>68.71±0.04a</a:t>
                      </a:r>
                      <a:endParaRPr lang="en-GB" sz="23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88731" marR="8873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300" dirty="0" smtClean="0">
                          <a:effectLst/>
                        </a:rPr>
                        <a:t>3.80±0.29d</a:t>
                      </a:r>
                      <a:endParaRPr lang="en-GB" sz="23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88731" marR="88731" marT="0" marB="0"/>
                </a:tc>
              </a:tr>
              <a:tr h="11637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300" dirty="0">
                          <a:effectLst/>
                        </a:rPr>
                        <a:t>20%AYBF</a:t>
                      </a:r>
                      <a:endParaRPr lang="en-GB" sz="23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88731" marR="8873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300">
                          <a:effectLst/>
                        </a:rPr>
                        <a:t>4.94±0.25b</a:t>
                      </a:r>
                      <a:endParaRPr lang="en-GB" sz="23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88731" marR="8873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300">
                          <a:effectLst/>
                        </a:rPr>
                        <a:t>12.28±0.61c</a:t>
                      </a:r>
                      <a:endParaRPr lang="en-GB" sz="23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88731" marR="8873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300">
                          <a:effectLst/>
                        </a:rPr>
                        <a:t>2.84±0.21c</a:t>
                      </a:r>
                      <a:endParaRPr lang="en-GB" sz="23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88731" marR="8873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300" dirty="0" smtClean="0">
                          <a:effectLst/>
                        </a:rPr>
                        <a:t>2.12±0.11b</a:t>
                      </a:r>
                      <a:endParaRPr lang="en-GB" sz="23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88731" marR="8873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300" dirty="0" smtClean="0">
                          <a:effectLst/>
                        </a:rPr>
                        <a:t>8.69±0.07a</a:t>
                      </a:r>
                      <a:endParaRPr lang="en-GB" sz="23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88731" marR="8873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300">
                          <a:effectLst/>
                        </a:rPr>
                        <a:t>64.05±0.11b</a:t>
                      </a:r>
                      <a:endParaRPr lang="en-GB" sz="23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88731" marR="8873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300">
                          <a:effectLst/>
                        </a:rPr>
                        <a:t>4.98±0.18c</a:t>
                      </a:r>
                      <a:endParaRPr lang="en-GB" sz="23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88731" marR="88731" marT="0" marB="0"/>
                </a:tc>
              </a:tr>
              <a:tr h="11637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300" dirty="0">
                          <a:effectLst/>
                        </a:rPr>
                        <a:t>30%AYBF</a:t>
                      </a:r>
                      <a:endParaRPr lang="en-GB" sz="23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88731" marR="8873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300">
                          <a:effectLst/>
                        </a:rPr>
                        <a:t>3.41±0.22c</a:t>
                      </a:r>
                      <a:endParaRPr lang="en-GB" sz="23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88731" marR="8873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300">
                          <a:effectLst/>
                        </a:rPr>
                        <a:t>15.51±0.21b</a:t>
                      </a:r>
                      <a:endParaRPr lang="en-GB" sz="23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88731" marR="8873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300">
                          <a:effectLst/>
                        </a:rPr>
                        <a:t>4.98±0.50b</a:t>
                      </a:r>
                      <a:endParaRPr lang="en-GB" sz="23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88731" marR="8873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300">
                          <a:effectLst/>
                        </a:rPr>
                        <a:t>2.31±0.16b</a:t>
                      </a:r>
                      <a:endParaRPr lang="en-GB" sz="23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88731" marR="8873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300" dirty="0" smtClean="0">
                          <a:effectLst/>
                        </a:rPr>
                        <a:t>8.98±0.14a</a:t>
                      </a:r>
                      <a:endParaRPr lang="en-GB" sz="23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88731" marR="8873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300">
                          <a:effectLst/>
                        </a:rPr>
                        <a:t>58.01±0.15c</a:t>
                      </a:r>
                      <a:endParaRPr lang="en-GB" sz="23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88731" marR="8873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300" dirty="0" smtClean="0">
                          <a:effectLst/>
                        </a:rPr>
                        <a:t>6.80±0.11b</a:t>
                      </a:r>
                      <a:endParaRPr lang="en-GB" sz="23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88731" marR="88731" marT="0" marB="0"/>
                </a:tc>
              </a:tr>
              <a:tr h="11637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300" dirty="0">
                          <a:effectLst/>
                        </a:rPr>
                        <a:t>40%AYBF</a:t>
                      </a:r>
                      <a:endParaRPr lang="en-GB" sz="23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88731" marR="8873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300" dirty="0">
                          <a:effectLst/>
                        </a:rPr>
                        <a:t>2.57±0.01d</a:t>
                      </a:r>
                      <a:endParaRPr lang="en-GB" sz="23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88731" marR="8873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300" dirty="0" smtClean="0">
                          <a:effectLst/>
                        </a:rPr>
                        <a:t>19.61±0.07a</a:t>
                      </a:r>
                      <a:endParaRPr lang="en-GB" sz="23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88731" marR="8873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300" dirty="0">
                          <a:effectLst/>
                        </a:rPr>
                        <a:t>6.28±0.11a</a:t>
                      </a:r>
                      <a:endParaRPr lang="en-GB" sz="23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88731" marR="8873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300" dirty="0">
                          <a:effectLst/>
                        </a:rPr>
                        <a:t>2.83±0.18a</a:t>
                      </a:r>
                      <a:endParaRPr lang="en-GB" sz="23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88731" marR="8873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300" dirty="0" smtClean="0">
                          <a:effectLst/>
                        </a:rPr>
                        <a:t>8.93±0.12a</a:t>
                      </a:r>
                      <a:endParaRPr lang="en-GB" sz="23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88731" marR="8873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300" dirty="0">
                          <a:effectLst/>
                        </a:rPr>
                        <a:t>51.23±0.21d</a:t>
                      </a:r>
                      <a:endParaRPr lang="en-GB" sz="23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88731" marR="8873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300" dirty="0" smtClean="0">
                          <a:effectLst/>
                        </a:rPr>
                        <a:t>8.55±0.02a</a:t>
                      </a:r>
                      <a:endParaRPr lang="en-GB" sz="23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88731" marR="88731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9747</TotalTime>
  <Words>604</Words>
  <Application>Microsoft Office PowerPoint</Application>
  <PresentationFormat>Custom</PresentationFormat>
  <Paragraphs>75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SimSun</vt:lpstr>
      <vt:lpstr>Arial</vt:lpstr>
      <vt:lpstr>Calibri</vt:lpstr>
      <vt:lpstr>Power Geez Unicode1</vt:lpstr>
      <vt:lpstr>san serif</vt:lpstr>
      <vt:lpstr>Times New Roman</vt:lpstr>
      <vt:lpstr>Wingdings</vt:lpstr>
      <vt:lpstr>Default Design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DR IDOWU</cp:lastModifiedBy>
  <cp:revision>208</cp:revision>
  <cp:lastPrinted>2014-03-17T15:33:02Z</cp:lastPrinted>
  <dcterms:created xsi:type="dcterms:W3CDTF">2010-04-23T01:50:51Z</dcterms:created>
  <dcterms:modified xsi:type="dcterms:W3CDTF">2016-10-14T14:29:47Z</dcterms:modified>
</cp:coreProperties>
</file>