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6858000" cy="10080625"/>
  <p:notesSz cx="6669088" cy="10050463"/>
  <p:defaultTextStyle>
    <a:defPPr>
      <a:defRPr lang="en-GB"/>
    </a:defPPr>
    <a:lvl1pPr algn="l" rtl="0" fontAlgn="base">
      <a:spcBef>
        <a:spcPct val="0"/>
      </a:spcBef>
      <a:spcAft>
        <a:spcPct val="0"/>
      </a:spcAft>
      <a:defRPr sz="500" kern="1200">
        <a:solidFill>
          <a:schemeClr val="tx1"/>
        </a:solidFill>
        <a:latin typeface="Times New Roman" panose="02020603050405020304" pitchFamily="18" charset="0"/>
        <a:ea typeface="+mn-ea"/>
        <a:cs typeface="+mn-cs"/>
      </a:defRPr>
    </a:lvl1pPr>
    <a:lvl2pPr marL="98425" indent="358775" algn="l" rtl="0" fontAlgn="base">
      <a:spcBef>
        <a:spcPct val="0"/>
      </a:spcBef>
      <a:spcAft>
        <a:spcPct val="0"/>
      </a:spcAft>
      <a:defRPr sz="500" kern="1200">
        <a:solidFill>
          <a:schemeClr val="tx1"/>
        </a:solidFill>
        <a:latin typeface="Times New Roman" panose="02020603050405020304" pitchFamily="18" charset="0"/>
        <a:ea typeface="+mn-ea"/>
        <a:cs typeface="+mn-cs"/>
      </a:defRPr>
    </a:lvl2pPr>
    <a:lvl3pPr marL="196850" indent="717550" algn="l" rtl="0" fontAlgn="base">
      <a:spcBef>
        <a:spcPct val="0"/>
      </a:spcBef>
      <a:spcAft>
        <a:spcPct val="0"/>
      </a:spcAft>
      <a:defRPr sz="500" kern="1200">
        <a:solidFill>
          <a:schemeClr val="tx1"/>
        </a:solidFill>
        <a:latin typeface="Times New Roman" panose="02020603050405020304" pitchFamily="18" charset="0"/>
        <a:ea typeface="+mn-ea"/>
        <a:cs typeface="+mn-cs"/>
      </a:defRPr>
    </a:lvl3pPr>
    <a:lvl4pPr marL="296863" indent="1074738" algn="l" rtl="0" fontAlgn="base">
      <a:spcBef>
        <a:spcPct val="0"/>
      </a:spcBef>
      <a:spcAft>
        <a:spcPct val="0"/>
      </a:spcAft>
      <a:defRPr sz="500" kern="1200">
        <a:solidFill>
          <a:schemeClr val="tx1"/>
        </a:solidFill>
        <a:latin typeface="Times New Roman" panose="02020603050405020304" pitchFamily="18" charset="0"/>
        <a:ea typeface="+mn-ea"/>
        <a:cs typeface="+mn-cs"/>
      </a:defRPr>
    </a:lvl4pPr>
    <a:lvl5pPr marL="395288" indent="1433513" algn="l" rtl="0" fontAlgn="base">
      <a:spcBef>
        <a:spcPct val="0"/>
      </a:spcBef>
      <a:spcAft>
        <a:spcPct val="0"/>
      </a:spcAft>
      <a:defRPr sz="500" kern="1200">
        <a:solidFill>
          <a:schemeClr val="tx1"/>
        </a:solidFill>
        <a:latin typeface="Times New Roman" panose="02020603050405020304" pitchFamily="18" charset="0"/>
        <a:ea typeface="+mn-ea"/>
        <a:cs typeface="+mn-cs"/>
      </a:defRPr>
    </a:lvl5pPr>
    <a:lvl6pPr marL="2286000" algn="l" defTabSz="914400" rtl="0" eaLnBrk="1" latinLnBrk="0" hangingPunct="1">
      <a:defRPr sz="500" kern="1200">
        <a:solidFill>
          <a:schemeClr val="tx1"/>
        </a:solidFill>
        <a:latin typeface="Times New Roman" panose="02020603050405020304" pitchFamily="18" charset="0"/>
        <a:ea typeface="+mn-ea"/>
        <a:cs typeface="+mn-cs"/>
      </a:defRPr>
    </a:lvl6pPr>
    <a:lvl7pPr marL="2743200" algn="l" defTabSz="914400" rtl="0" eaLnBrk="1" latinLnBrk="0" hangingPunct="1">
      <a:defRPr sz="500" kern="1200">
        <a:solidFill>
          <a:schemeClr val="tx1"/>
        </a:solidFill>
        <a:latin typeface="Times New Roman" panose="02020603050405020304" pitchFamily="18" charset="0"/>
        <a:ea typeface="+mn-ea"/>
        <a:cs typeface="+mn-cs"/>
      </a:defRPr>
    </a:lvl7pPr>
    <a:lvl8pPr marL="3200400" algn="l" defTabSz="914400" rtl="0" eaLnBrk="1" latinLnBrk="0" hangingPunct="1">
      <a:defRPr sz="500" kern="1200">
        <a:solidFill>
          <a:schemeClr val="tx1"/>
        </a:solidFill>
        <a:latin typeface="Times New Roman" panose="02020603050405020304" pitchFamily="18" charset="0"/>
        <a:ea typeface="+mn-ea"/>
        <a:cs typeface="+mn-cs"/>
      </a:defRPr>
    </a:lvl8pPr>
    <a:lvl9pPr marL="3657600" algn="l" defTabSz="914400" rtl="0" eaLnBrk="1" latinLnBrk="0" hangingPunct="1">
      <a:defRPr sz="5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3175">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FCC66"/>
    <a:srgbClr val="FF9933"/>
    <a:srgbClr val="F52BBB"/>
    <a:srgbClr val="FF99CC"/>
    <a:srgbClr val="FFFFCC"/>
    <a:srgbClr val="CCFF99"/>
    <a:srgbClr val="279F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6247" autoAdjust="0"/>
    <p:restoredTop sz="98224" autoAdjust="0"/>
  </p:normalViewPr>
  <p:slideViewPr>
    <p:cSldViewPr>
      <p:cViewPr varScale="1">
        <p:scale>
          <a:sx n="50" d="100"/>
          <a:sy n="50" d="100"/>
        </p:scale>
        <p:origin x="2886" y="54"/>
      </p:cViewPr>
      <p:guideLst>
        <p:guide orient="horz" pos="3175"/>
        <p:guide pos="216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User\Desktop\Invivo%20extracts.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Sheet2!$L$37</c:f>
              <c:strCache>
                <c:ptCount val="1"/>
                <c:pt idx="0">
                  <c:v>Pooled extracts</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Sheet2!$K$38:$K$40</c:f>
              <c:strCache>
                <c:ptCount val="3"/>
                <c:pt idx="0">
                  <c:v>Moringa oleifera</c:v>
                </c:pt>
                <c:pt idx="1">
                  <c:v>Manihot esculenta</c:v>
                </c:pt>
                <c:pt idx="2">
                  <c:v>Senna alata</c:v>
                </c:pt>
              </c:strCache>
            </c:strRef>
          </c:cat>
          <c:val>
            <c:numRef>
              <c:f>Sheet2!$L$38:$L$40</c:f>
              <c:numCache>
                <c:formatCode>0.00%</c:formatCode>
                <c:ptCount val="3"/>
                <c:pt idx="0">
                  <c:v>0.33710000000000045</c:v>
                </c:pt>
                <c:pt idx="1">
                  <c:v>0.32990000000000064</c:v>
                </c:pt>
                <c:pt idx="2">
                  <c:v>0.33300000000000052</c:v>
                </c:pt>
              </c:numCache>
            </c:numRef>
          </c:val>
          <c:extLst>
            <c:ext xmlns:c16="http://schemas.microsoft.com/office/drawing/2014/chart" uri="{C3380CC4-5D6E-409C-BE32-E72D297353CC}">
              <c16:uniqueId val="{00000000-6F67-41D7-9409-D81E62F4B470}"/>
            </c:ext>
          </c:extLst>
        </c:ser>
        <c:dLbls>
          <c:showLegendKey val="0"/>
          <c:showVal val="1"/>
          <c:showCatName val="0"/>
          <c:showSerName val="0"/>
          <c:showPercent val="0"/>
          <c:showBubbleSize val="0"/>
        </c:dLbls>
        <c:gapWidth val="150"/>
        <c:axId val="122289536"/>
        <c:axId val="152859776"/>
      </c:barChart>
      <c:catAx>
        <c:axId val="122289536"/>
        <c:scaling>
          <c:orientation val="minMax"/>
        </c:scaling>
        <c:delete val="0"/>
        <c:axPos val="b"/>
        <c:numFmt formatCode="General" sourceLinked="0"/>
        <c:majorTickMark val="out"/>
        <c:minorTickMark val="none"/>
        <c:tickLblPos val="nextTo"/>
        <c:txPr>
          <a:bodyPr/>
          <a:lstStyle/>
          <a:p>
            <a:pPr>
              <a:defRPr i="1"/>
            </a:pPr>
            <a:endParaRPr lang="en-US"/>
          </a:p>
        </c:txPr>
        <c:crossAx val="152859776"/>
        <c:crosses val="autoZero"/>
        <c:auto val="1"/>
        <c:lblAlgn val="ctr"/>
        <c:lblOffset val="100"/>
        <c:noMultiLvlLbl val="0"/>
      </c:catAx>
      <c:valAx>
        <c:axId val="152859776"/>
        <c:scaling>
          <c:orientation val="minMax"/>
        </c:scaling>
        <c:delete val="0"/>
        <c:axPos val="l"/>
        <c:title>
          <c:tx>
            <c:rich>
              <a:bodyPr rot="-5400000" vert="horz"/>
              <a:lstStyle/>
              <a:p>
                <a:pPr>
                  <a:defRPr/>
                </a:pPr>
                <a:r>
                  <a:rPr lang="en-US"/>
                  <a:t>Mycelial inhibition (%)</a:t>
                </a:r>
              </a:p>
            </c:rich>
          </c:tx>
          <c:overlay val="0"/>
        </c:title>
        <c:numFmt formatCode="0.00%" sourceLinked="1"/>
        <c:majorTickMark val="out"/>
        <c:minorTickMark val="none"/>
        <c:tickLblPos val="nextTo"/>
        <c:crossAx val="122289536"/>
        <c:crosses val="autoZero"/>
        <c:crossBetween val="between"/>
      </c:valAx>
    </c:plotArea>
    <c:plotVisOnly val="1"/>
    <c:dispBlanksAs val="gap"/>
    <c:showDLblsOverMax val="0"/>
  </c:chart>
  <c:spPr>
    <a:noFill/>
    <a:ln>
      <a:noFill/>
    </a:ln>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a:extLst>
              <a:ext uri="{FF2B5EF4-FFF2-40B4-BE49-F238E27FC236}">
                <a16:creationId xmlns:a16="http://schemas.microsoft.com/office/drawing/2014/main" id="{5E710FFE-B807-4C61-A658-67E603F47B2C}"/>
              </a:ext>
            </a:extLst>
          </p:cNvPr>
          <p:cNvSpPr>
            <a:spLocks noGrp="1" noChangeArrowheads="1"/>
          </p:cNvSpPr>
          <p:nvPr>
            <p:ph type="hdr" sz="quarter"/>
          </p:nvPr>
        </p:nvSpPr>
        <p:spPr bwMode="auto">
          <a:xfrm>
            <a:off x="0" y="0"/>
            <a:ext cx="2889250" cy="503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4099" name="Rectangle 1027">
            <a:extLst>
              <a:ext uri="{FF2B5EF4-FFF2-40B4-BE49-F238E27FC236}">
                <a16:creationId xmlns:a16="http://schemas.microsoft.com/office/drawing/2014/main" id="{DE10619C-80A3-4D0A-AEA7-9D6E15C78838}"/>
              </a:ext>
            </a:extLst>
          </p:cNvPr>
          <p:cNvSpPr>
            <a:spLocks noGrp="1" noChangeArrowheads="1"/>
          </p:cNvSpPr>
          <p:nvPr>
            <p:ph type="dt" sz="quarter" idx="1"/>
          </p:nvPr>
        </p:nvSpPr>
        <p:spPr bwMode="auto">
          <a:xfrm>
            <a:off x="3779838" y="0"/>
            <a:ext cx="2889250" cy="503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4100" name="Rectangle 1028">
            <a:extLst>
              <a:ext uri="{FF2B5EF4-FFF2-40B4-BE49-F238E27FC236}">
                <a16:creationId xmlns:a16="http://schemas.microsoft.com/office/drawing/2014/main" id="{DE7DC9A2-6304-40FC-AD53-6189575A25B5}"/>
              </a:ext>
            </a:extLst>
          </p:cNvPr>
          <p:cNvSpPr>
            <a:spLocks noGrp="1" noChangeArrowheads="1"/>
          </p:cNvSpPr>
          <p:nvPr>
            <p:ph type="ftr" sz="quarter" idx="2"/>
          </p:nvPr>
        </p:nvSpPr>
        <p:spPr bwMode="auto">
          <a:xfrm>
            <a:off x="0" y="9547225"/>
            <a:ext cx="2889250" cy="5032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4101" name="Rectangle 1029">
            <a:extLst>
              <a:ext uri="{FF2B5EF4-FFF2-40B4-BE49-F238E27FC236}">
                <a16:creationId xmlns:a16="http://schemas.microsoft.com/office/drawing/2014/main" id="{AA71B91B-62C9-43A7-8881-2196915DDC7E}"/>
              </a:ext>
            </a:extLst>
          </p:cNvPr>
          <p:cNvSpPr>
            <a:spLocks noGrp="1" noChangeArrowheads="1"/>
          </p:cNvSpPr>
          <p:nvPr>
            <p:ph type="sldNum" sz="quarter" idx="3"/>
          </p:nvPr>
        </p:nvSpPr>
        <p:spPr bwMode="auto">
          <a:xfrm>
            <a:off x="3779838" y="9547225"/>
            <a:ext cx="2889250" cy="5032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D1964B9-8486-4B07-914D-D261EDF76F56}"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DC589CD-6017-489E-B348-195FFF5E8FDF}"/>
              </a:ext>
            </a:extLst>
          </p:cNvPr>
          <p:cNvSpPr>
            <a:spLocks noGrp="1"/>
          </p:cNvSpPr>
          <p:nvPr>
            <p:ph type="hdr" sz="quarter"/>
          </p:nvPr>
        </p:nvSpPr>
        <p:spPr>
          <a:xfrm>
            <a:off x="0" y="0"/>
            <a:ext cx="2889250" cy="503238"/>
          </a:xfrm>
          <a:prstGeom prst="rect">
            <a:avLst/>
          </a:prstGeom>
        </p:spPr>
        <p:txBody>
          <a:bodyPr vert="horz" lIns="91440" tIns="45720" rIns="91440" bIns="45720" rtlCol="0"/>
          <a:lstStyle>
            <a:lvl1pPr algn="l">
              <a:defRPr sz="1200"/>
            </a:lvl1pPr>
          </a:lstStyle>
          <a:p>
            <a:pPr>
              <a:defRPr/>
            </a:pPr>
            <a:endParaRPr lang="en-ZA"/>
          </a:p>
        </p:txBody>
      </p:sp>
      <p:sp>
        <p:nvSpPr>
          <p:cNvPr id="3" name="Date Placeholder 2">
            <a:extLst>
              <a:ext uri="{FF2B5EF4-FFF2-40B4-BE49-F238E27FC236}">
                <a16:creationId xmlns:a16="http://schemas.microsoft.com/office/drawing/2014/main" id="{85466CBB-69D9-429D-8128-1CAC1EE17FEB}"/>
              </a:ext>
            </a:extLst>
          </p:cNvPr>
          <p:cNvSpPr>
            <a:spLocks noGrp="1"/>
          </p:cNvSpPr>
          <p:nvPr>
            <p:ph type="dt" idx="1"/>
          </p:nvPr>
        </p:nvSpPr>
        <p:spPr>
          <a:xfrm>
            <a:off x="3778250" y="0"/>
            <a:ext cx="2889250" cy="503238"/>
          </a:xfrm>
          <a:prstGeom prst="rect">
            <a:avLst/>
          </a:prstGeom>
        </p:spPr>
        <p:txBody>
          <a:bodyPr vert="horz" lIns="91440" tIns="45720" rIns="91440" bIns="45720" rtlCol="0"/>
          <a:lstStyle>
            <a:lvl1pPr algn="r">
              <a:defRPr sz="1200"/>
            </a:lvl1pPr>
          </a:lstStyle>
          <a:p>
            <a:pPr>
              <a:defRPr/>
            </a:pPr>
            <a:fld id="{ED9FF0C0-370F-4384-A145-86A59E7F105D}" type="datetimeFigureOut">
              <a:rPr lang="en-ZA"/>
              <a:pPr>
                <a:defRPr/>
              </a:pPr>
              <a:t>2021/08/24</a:t>
            </a:fld>
            <a:endParaRPr lang="en-ZA"/>
          </a:p>
        </p:txBody>
      </p:sp>
      <p:sp>
        <p:nvSpPr>
          <p:cNvPr id="4" name="Slide Image Placeholder 3">
            <a:extLst>
              <a:ext uri="{FF2B5EF4-FFF2-40B4-BE49-F238E27FC236}">
                <a16:creationId xmlns:a16="http://schemas.microsoft.com/office/drawing/2014/main" id="{EF11F319-500A-4FA1-BF86-E86F12F41F02}"/>
              </a:ext>
            </a:extLst>
          </p:cNvPr>
          <p:cNvSpPr>
            <a:spLocks noGrp="1" noRot="1" noChangeAspect="1"/>
          </p:cNvSpPr>
          <p:nvPr>
            <p:ph type="sldImg" idx="2"/>
          </p:nvPr>
        </p:nvSpPr>
        <p:spPr>
          <a:xfrm>
            <a:off x="2052638" y="754063"/>
            <a:ext cx="2563812" cy="3768725"/>
          </a:xfrm>
          <a:prstGeom prst="rect">
            <a:avLst/>
          </a:prstGeom>
          <a:noFill/>
          <a:ln w="12700">
            <a:solidFill>
              <a:prstClr val="black"/>
            </a:solidFill>
          </a:ln>
        </p:spPr>
        <p:txBody>
          <a:bodyPr vert="horz" lIns="91440" tIns="45720" rIns="91440" bIns="45720" rtlCol="0" anchor="ctr"/>
          <a:lstStyle/>
          <a:p>
            <a:pPr lvl="0"/>
            <a:endParaRPr lang="en-ZA" noProof="0"/>
          </a:p>
        </p:txBody>
      </p:sp>
      <p:sp>
        <p:nvSpPr>
          <p:cNvPr id="5" name="Notes Placeholder 4">
            <a:extLst>
              <a:ext uri="{FF2B5EF4-FFF2-40B4-BE49-F238E27FC236}">
                <a16:creationId xmlns:a16="http://schemas.microsoft.com/office/drawing/2014/main" id="{F46244B8-9515-4CA3-9CA8-733162AE1A4B}"/>
              </a:ext>
            </a:extLst>
          </p:cNvPr>
          <p:cNvSpPr>
            <a:spLocks noGrp="1"/>
          </p:cNvSpPr>
          <p:nvPr>
            <p:ph type="body" sz="quarter" idx="3"/>
          </p:nvPr>
        </p:nvSpPr>
        <p:spPr>
          <a:xfrm>
            <a:off x="666750" y="4773613"/>
            <a:ext cx="5335588" cy="4522787"/>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ZA" noProof="0"/>
          </a:p>
        </p:txBody>
      </p:sp>
      <p:sp>
        <p:nvSpPr>
          <p:cNvPr id="6" name="Footer Placeholder 5">
            <a:extLst>
              <a:ext uri="{FF2B5EF4-FFF2-40B4-BE49-F238E27FC236}">
                <a16:creationId xmlns:a16="http://schemas.microsoft.com/office/drawing/2014/main" id="{20E02167-54DA-4500-988E-E6E8C183D532}"/>
              </a:ext>
            </a:extLst>
          </p:cNvPr>
          <p:cNvSpPr>
            <a:spLocks noGrp="1"/>
          </p:cNvSpPr>
          <p:nvPr>
            <p:ph type="ftr" sz="quarter" idx="4"/>
          </p:nvPr>
        </p:nvSpPr>
        <p:spPr>
          <a:xfrm>
            <a:off x="0" y="9545638"/>
            <a:ext cx="2889250" cy="503237"/>
          </a:xfrm>
          <a:prstGeom prst="rect">
            <a:avLst/>
          </a:prstGeom>
        </p:spPr>
        <p:txBody>
          <a:bodyPr vert="horz" lIns="91440" tIns="45720" rIns="91440" bIns="45720" rtlCol="0" anchor="b"/>
          <a:lstStyle>
            <a:lvl1pPr algn="l">
              <a:defRPr sz="1200"/>
            </a:lvl1pPr>
          </a:lstStyle>
          <a:p>
            <a:pPr>
              <a:defRPr/>
            </a:pPr>
            <a:endParaRPr lang="en-ZA"/>
          </a:p>
        </p:txBody>
      </p:sp>
      <p:sp>
        <p:nvSpPr>
          <p:cNvPr id="7" name="Slide Number Placeholder 6">
            <a:extLst>
              <a:ext uri="{FF2B5EF4-FFF2-40B4-BE49-F238E27FC236}">
                <a16:creationId xmlns:a16="http://schemas.microsoft.com/office/drawing/2014/main" id="{7CEC8767-D737-4F0D-A1EB-E8FBD4975355}"/>
              </a:ext>
            </a:extLst>
          </p:cNvPr>
          <p:cNvSpPr>
            <a:spLocks noGrp="1"/>
          </p:cNvSpPr>
          <p:nvPr>
            <p:ph type="sldNum" sz="quarter" idx="5"/>
          </p:nvPr>
        </p:nvSpPr>
        <p:spPr>
          <a:xfrm>
            <a:off x="3778250" y="9545638"/>
            <a:ext cx="2889250" cy="50323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25E48A3B-E7C3-4B8D-9530-9D729EA156ED}" type="slidenum">
              <a:rPr lang="en-ZA" altLang="en-US"/>
              <a:pPr/>
              <a:t>‹#›</a:t>
            </a:fld>
            <a:endParaRPr lang="en-ZA"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300" kern="1200">
        <a:solidFill>
          <a:schemeClr val="tx1"/>
        </a:solidFill>
        <a:latin typeface="+mn-lt"/>
        <a:ea typeface="+mn-ea"/>
        <a:cs typeface="+mn-cs"/>
      </a:defRPr>
    </a:lvl1pPr>
    <a:lvl2pPr marL="98425" algn="l" rtl="0" eaLnBrk="0" fontAlgn="base" hangingPunct="0">
      <a:spcBef>
        <a:spcPct val="30000"/>
      </a:spcBef>
      <a:spcAft>
        <a:spcPct val="0"/>
      </a:spcAft>
      <a:defRPr sz="300" kern="1200">
        <a:solidFill>
          <a:schemeClr val="tx1"/>
        </a:solidFill>
        <a:latin typeface="+mn-lt"/>
        <a:ea typeface="+mn-ea"/>
        <a:cs typeface="+mn-cs"/>
      </a:defRPr>
    </a:lvl2pPr>
    <a:lvl3pPr marL="196850" algn="l" rtl="0" eaLnBrk="0" fontAlgn="base" hangingPunct="0">
      <a:spcBef>
        <a:spcPct val="30000"/>
      </a:spcBef>
      <a:spcAft>
        <a:spcPct val="0"/>
      </a:spcAft>
      <a:defRPr sz="300" kern="1200">
        <a:solidFill>
          <a:schemeClr val="tx1"/>
        </a:solidFill>
        <a:latin typeface="+mn-lt"/>
        <a:ea typeface="+mn-ea"/>
        <a:cs typeface="+mn-cs"/>
      </a:defRPr>
    </a:lvl3pPr>
    <a:lvl4pPr marL="296863" algn="l" rtl="0" eaLnBrk="0" fontAlgn="base" hangingPunct="0">
      <a:spcBef>
        <a:spcPct val="30000"/>
      </a:spcBef>
      <a:spcAft>
        <a:spcPct val="0"/>
      </a:spcAft>
      <a:defRPr sz="300" kern="1200">
        <a:solidFill>
          <a:schemeClr val="tx1"/>
        </a:solidFill>
        <a:latin typeface="+mn-lt"/>
        <a:ea typeface="+mn-ea"/>
        <a:cs typeface="+mn-cs"/>
      </a:defRPr>
    </a:lvl4pPr>
    <a:lvl5pPr marL="395288" algn="l" rtl="0" eaLnBrk="0" fontAlgn="base" hangingPunct="0">
      <a:spcBef>
        <a:spcPct val="30000"/>
      </a:spcBef>
      <a:spcAft>
        <a:spcPct val="0"/>
      </a:spcAft>
      <a:defRPr sz="300" kern="1200">
        <a:solidFill>
          <a:schemeClr val="tx1"/>
        </a:solidFill>
        <a:latin typeface="+mn-lt"/>
        <a:ea typeface="+mn-ea"/>
        <a:cs typeface="+mn-cs"/>
      </a:defRPr>
    </a:lvl5pPr>
    <a:lvl6pPr marL="495376" algn="l" defTabSz="198150" rtl="0" eaLnBrk="1" latinLnBrk="0" hangingPunct="1">
      <a:defRPr sz="300" kern="1200">
        <a:solidFill>
          <a:schemeClr val="tx1"/>
        </a:solidFill>
        <a:latin typeface="+mn-lt"/>
        <a:ea typeface="+mn-ea"/>
        <a:cs typeface="+mn-cs"/>
      </a:defRPr>
    </a:lvl6pPr>
    <a:lvl7pPr marL="594451" algn="l" defTabSz="198150" rtl="0" eaLnBrk="1" latinLnBrk="0" hangingPunct="1">
      <a:defRPr sz="300" kern="1200">
        <a:solidFill>
          <a:schemeClr val="tx1"/>
        </a:solidFill>
        <a:latin typeface="+mn-lt"/>
        <a:ea typeface="+mn-ea"/>
        <a:cs typeface="+mn-cs"/>
      </a:defRPr>
    </a:lvl7pPr>
    <a:lvl8pPr marL="693527" algn="l" defTabSz="198150" rtl="0" eaLnBrk="1" latinLnBrk="0" hangingPunct="1">
      <a:defRPr sz="300" kern="1200">
        <a:solidFill>
          <a:schemeClr val="tx1"/>
        </a:solidFill>
        <a:latin typeface="+mn-lt"/>
        <a:ea typeface="+mn-ea"/>
        <a:cs typeface="+mn-cs"/>
      </a:defRPr>
    </a:lvl8pPr>
    <a:lvl9pPr marL="792602" algn="l" defTabSz="198150" rtl="0" eaLnBrk="1" latinLnBrk="0" hangingPunct="1">
      <a:defRPr sz="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5B85DDAB-03DF-4352-A903-1A266B3B692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D95B041F-C526-46B1-9BF0-BE3242766F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ZA" altLang="en-US"/>
          </a:p>
        </p:txBody>
      </p:sp>
      <p:sp>
        <p:nvSpPr>
          <p:cNvPr id="4100" name="Slide Number Placeholder 3">
            <a:extLst>
              <a:ext uri="{FF2B5EF4-FFF2-40B4-BE49-F238E27FC236}">
                <a16:creationId xmlns:a16="http://schemas.microsoft.com/office/drawing/2014/main" id="{BFC631EF-1307-410C-845B-02534A88FC5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pPr eaLnBrk="1" hangingPunct="1"/>
            <a:fld id="{6E55FC18-A863-4EAD-A135-670DD2F01E9C}" type="slidenum">
              <a:rPr lang="en-ZA" altLang="en-US" sz="1200"/>
              <a:pPr eaLnBrk="1" hangingPunct="1"/>
              <a:t>1</a:t>
            </a:fld>
            <a:endParaRPr lang="en-ZA"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60228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2832" y="403777"/>
            <a:ext cx="6172336" cy="1680104"/>
          </a:xfrm>
          <a:prstGeom prst="rect">
            <a:avLst/>
          </a:prstGeom>
        </p:spPr>
        <p:txBody>
          <a:bodyPr lIns="19815" tIns="9908" rIns="19815" bIns="9908"/>
          <a:lstStyle/>
          <a:p>
            <a:r>
              <a:rPr lang="en-US"/>
              <a:t>Click to edit Master title style</a:t>
            </a:r>
            <a:endParaRPr lang="en-ZA"/>
          </a:p>
        </p:txBody>
      </p:sp>
      <p:sp>
        <p:nvSpPr>
          <p:cNvPr id="3" name="Vertical Text Placeholder 2"/>
          <p:cNvSpPr>
            <a:spLocks noGrp="1"/>
          </p:cNvSpPr>
          <p:nvPr>
            <p:ph type="body" orient="vert" idx="1"/>
          </p:nvPr>
        </p:nvSpPr>
        <p:spPr>
          <a:xfrm>
            <a:off x="342832" y="2352004"/>
            <a:ext cx="6172336" cy="6652944"/>
          </a:xfrm>
          <a:prstGeom prst="rect">
            <a:avLst/>
          </a:prstGeom>
        </p:spPr>
        <p:txBody>
          <a:bodyPr vert="eaVert" lIns="19815" tIns="9908" rIns="19815" bIns="9908"/>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3484620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254" y="403776"/>
            <a:ext cx="1542914" cy="8601173"/>
          </a:xfrm>
          <a:prstGeom prst="rect">
            <a:avLst/>
          </a:prstGeom>
        </p:spPr>
        <p:txBody>
          <a:bodyPr vert="eaVert" lIns="19815" tIns="9908" rIns="19815" bIns="9908"/>
          <a:lstStyle/>
          <a:p>
            <a:r>
              <a:rPr lang="en-US"/>
              <a:t>Click to edit Master title style</a:t>
            </a:r>
            <a:endParaRPr lang="en-ZA"/>
          </a:p>
        </p:txBody>
      </p:sp>
      <p:sp>
        <p:nvSpPr>
          <p:cNvPr id="3" name="Vertical Text Placeholder 2"/>
          <p:cNvSpPr>
            <a:spLocks noGrp="1"/>
          </p:cNvSpPr>
          <p:nvPr>
            <p:ph type="body" orient="vert" idx="1"/>
          </p:nvPr>
        </p:nvSpPr>
        <p:spPr>
          <a:xfrm>
            <a:off x="342835" y="403776"/>
            <a:ext cx="4596803" cy="8601173"/>
          </a:xfrm>
          <a:prstGeom prst="rect">
            <a:avLst/>
          </a:prstGeom>
        </p:spPr>
        <p:txBody>
          <a:bodyPr vert="eaVert" lIns="19815" tIns="9908" rIns="19815" bIns="9908"/>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1588776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2832" y="403777"/>
            <a:ext cx="6172336" cy="1680104"/>
          </a:xfrm>
          <a:prstGeom prst="rect">
            <a:avLst/>
          </a:prstGeom>
        </p:spPr>
        <p:txBody>
          <a:bodyPr lIns="19815" tIns="9908" rIns="19815" bIns="9908"/>
          <a:lstStyle/>
          <a:p>
            <a:r>
              <a:rPr lang="en-US"/>
              <a:t>Click to edit Master title style</a:t>
            </a:r>
            <a:endParaRPr lang="en-ZA"/>
          </a:p>
        </p:txBody>
      </p:sp>
      <p:sp>
        <p:nvSpPr>
          <p:cNvPr id="3" name="Content Placeholder 2"/>
          <p:cNvSpPr>
            <a:spLocks noGrp="1"/>
          </p:cNvSpPr>
          <p:nvPr>
            <p:ph idx="1"/>
          </p:nvPr>
        </p:nvSpPr>
        <p:spPr>
          <a:xfrm>
            <a:off x="342832" y="2352004"/>
            <a:ext cx="6172336" cy="6652944"/>
          </a:xfrm>
          <a:prstGeom prst="rect">
            <a:avLst/>
          </a:prstGeom>
        </p:spPr>
        <p:txBody>
          <a:bodyPr lIns="19815" tIns="9908" rIns="19815" bIns="9908"/>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1629170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600" y="6477729"/>
            <a:ext cx="5829504" cy="2002277"/>
          </a:xfrm>
          <a:prstGeom prst="rect">
            <a:avLst/>
          </a:prstGeom>
        </p:spPr>
        <p:txBody>
          <a:bodyPr lIns="19815" tIns="9908" rIns="19815" bIns="9908" anchor="t"/>
          <a:lstStyle>
            <a:lvl1pPr algn="l">
              <a:defRPr sz="900" b="1" cap="all"/>
            </a:lvl1pPr>
          </a:lstStyle>
          <a:p>
            <a:r>
              <a:rPr lang="en-US"/>
              <a:t>Click to edit Master title style</a:t>
            </a:r>
            <a:endParaRPr lang="en-ZA"/>
          </a:p>
        </p:txBody>
      </p:sp>
      <p:sp>
        <p:nvSpPr>
          <p:cNvPr id="3" name="Text Placeholder 2"/>
          <p:cNvSpPr>
            <a:spLocks noGrp="1"/>
          </p:cNvSpPr>
          <p:nvPr>
            <p:ph type="body" idx="1"/>
          </p:nvPr>
        </p:nvSpPr>
        <p:spPr>
          <a:xfrm>
            <a:off x="541600" y="4272680"/>
            <a:ext cx="5829504" cy="2205049"/>
          </a:xfrm>
          <a:prstGeom prst="rect">
            <a:avLst/>
          </a:prstGeom>
        </p:spPr>
        <p:txBody>
          <a:bodyPr lIns="19815" tIns="9908" rIns="19815" bIns="9908" anchor="b"/>
          <a:lstStyle>
            <a:lvl1pPr marL="0" indent="0">
              <a:buNone/>
              <a:defRPr sz="400"/>
            </a:lvl1pPr>
            <a:lvl2pPr marL="99075" indent="0">
              <a:buNone/>
              <a:defRPr sz="400"/>
            </a:lvl2pPr>
            <a:lvl3pPr marL="198150" indent="0">
              <a:buNone/>
              <a:defRPr sz="300"/>
            </a:lvl3pPr>
            <a:lvl4pPr marL="297226" indent="0">
              <a:buNone/>
              <a:defRPr sz="300"/>
            </a:lvl4pPr>
            <a:lvl5pPr marL="396301" indent="0">
              <a:buNone/>
              <a:defRPr sz="300"/>
            </a:lvl5pPr>
            <a:lvl6pPr marL="495376" indent="0">
              <a:buNone/>
              <a:defRPr sz="300"/>
            </a:lvl6pPr>
            <a:lvl7pPr marL="594451" indent="0">
              <a:buNone/>
              <a:defRPr sz="300"/>
            </a:lvl7pPr>
            <a:lvl8pPr marL="693527" indent="0">
              <a:buNone/>
              <a:defRPr sz="300"/>
            </a:lvl8pPr>
            <a:lvl9pPr marL="792602" indent="0">
              <a:buNone/>
              <a:defRPr sz="300"/>
            </a:lvl9pPr>
          </a:lstStyle>
          <a:p>
            <a:pPr lvl="0"/>
            <a:r>
              <a:rPr lang="en-US"/>
              <a:t>Click to edit Master text styles</a:t>
            </a:r>
          </a:p>
        </p:txBody>
      </p:sp>
    </p:spTree>
    <p:extLst>
      <p:ext uri="{BB962C8B-B14F-4D97-AF65-F5344CB8AC3E}">
        <p14:creationId xmlns:p14="http://schemas.microsoft.com/office/powerpoint/2010/main" val="2338315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2832" y="403777"/>
            <a:ext cx="6172336" cy="1680104"/>
          </a:xfrm>
          <a:prstGeom prst="rect">
            <a:avLst/>
          </a:prstGeom>
        </p:spPr>
        <p:txBody>
          <a:bodyPr lIns="19815" tIns="9908" rIns="19815" bIns="9908"/>
          <a:lstStyle/>
          <a:p>
            <a:r>
              <a:rPr lang="en-US"/>
              <a:t>Click to edit Master title style</a:t>
            </a:r>
            <a:endParaRPr lang="en-ZA"/>
          </a:p>
        </p:txBody>
      </p:sp>
      <p:sp>
        <p:nvSpPr>
          <p:cNvPr id="3" name="Content Placeholder 2"/>
          <p:cNvSpPr>
            <a:spLocks noGrp="1"/>
          </p:cNvSpPr>
          <p:nvPr>
            <p:ph sz="half" idx="1"/>
          </p:nvPr>
        </p:nvSpPr>
        <p:spPr>
          <a:xfrm>
            <a:off x="342833" y="2352004"/>
            <a:ext cx="3069859" cy="6652944"/>
          </a:xfrm>
          <a:prstGeom prst="rect">
            <a:avLst/>
          </a:prstGeom>
        </p:spPr>
        <p:txBody>
          <a:bodyPr lIns="19815" tIns="9908" rIns="19815" bIns="9908"/>
          <a:lstStyle>
            <a:lvl1pPr>
              <a:defRPr sz="600"/>
            </a:lvl1pPr>
            <a:lvl2pPr>
              <a:defRPr sz="500"/>
            </a:lvl2pPr>
            <a:lvl3pPr>
              <a:defRPr sz="400"/>
            </a:lvl3pPr>
            <a:lvl4pPr>
              <a:defRPr sz="400"/>
            </a:lvl4pPr>
            <a:lvl5pPr>
              <a:defRPr sz="400"/>
            </a:lvl5pPr>
            <a:lvl6pPr>
              <a:defRPr sz="400"/>
            </a:lvl6pPr>
            <a:lvl7pPr>
              <a:defRPr sz="400"/>
            </a:lvl7pPr>
            <a:lvl8pPr>
              <a:defRPr sz="400"/>
            </a:lvl8pPr>
            <a:lvl9pPr>
              <a:defRPr sz="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3445312" y="2352004"/>
            <a:ext cx="3069859" cy="6652944"/>
          </a:xfrm>
          <a:prstGeom prst="rect">
            <a:avLst/>
          </a:prstGeom>
        </p:spPr>
        <p:txBody>
          <a:bodyPr lIns="19815" tIns="9908" rIns="19815" bIns="9908"/>
          <a:lstStyle>
            <a:lvl1pPr>
              <a:defRPr sz="600"/>
            </a:lvl1pPr>
            <a:lvl2pPr>
              <a:defRPr sz="500"/>
            </a:lvl2pPr>
            <a:lvl3pPr>
              <a:defRPr sz="400"/>
            </a:lvl3pPr>
            <a:lvl4pPr>
              <a:defRPr sz="400"/>
            </a:lvl4pPr>
            <a:lvl5pPr>
              <a:defRPr sz="400"/>
            </a:lvl5pPr>
            <a:lvl6pPr>
              <a:defRPr sz="400"/>
            </a:lvl6pPr>
            <a:lvl7pPr>
              <a:defRPr sz="400"/>
            </a:lvl7pPr>
            <a:lvl8pPr>
              <a:defRPr sz="400"/>
            </a:lvl8pPr>
            <a:lvl9pPr>
              <a:defRPr sz="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1845602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832" y="403777"/>
            <a:ext cx="6172336" cy="1680104"/>
          </a:xfrm>
          <a:prstGeom prst="rect">
            <a:avLst/>
          </a:prstGeom>
        </p:spPr>
        <p:txBody>
          <a:bodyPr lIns="19815" tIns="9908" rIns="19815" bIns="9908"/>
          <a:lstStyle>
            <a:lvl1pPr>
              <a:defRPr/>
            </a:lvl1pPr>
          </a:lstStyle>
          <a:p>
            <a:r>
              <a:rPr lang="en-US"/>
              <a:t>Click to edit Master title style</a:t>
            </a:r>
            <a:endParaRPr lang="en-ZA"/>
          </a:p>
        </p:txBody>
      </p:sp>
      <p:sp>
        <p:nvSpPr>
          <p:cNvPr id="3" name="Text Placeholder 2"/>
          <p:cNvSpPr>
            <a:spLocks noGrp="1"/>
          </p:cNvSpPr>
          <p:nvPr>
            <p:ph type="body" idx="1"/>
          </p:nvPr>
        </p:nvSpPr>
        <p:spPr>
          <a:xfrm>
            <a:off x="342834" y="2256624"/>
            <a:ext cx="3030105" cy="940378"/>
          </a:xfrm>
          <a:prstGeom prst="rect">
            <a:avLst/>
          </a:prstGeom>
        </p:spPr>
        <p:txBody>
          <a:bodyPr lIns="19815" tIns="9908" rIns="19815" bIns="9908" anchor="b"/>
          <a:lstStyle>
            <a:lvl1pPr marL="0" indent="0">
              <a:buNone/>
              <a:defRPr sz="500" b="1"/>
            </a:lvl1pPr>
            <a:lvl2pPr marL="99075" indent="0">
              <a:buNone/>
              <a:defRPr sz="400" b="1"/>
            </a:lvl2pPr>
            <a:lvl3pPr marL="198150" indent="0">
              <a:buNone/>
              <a:defRPr sz="400" b="1"/>
            </a:lvl3pPr>
            <a:lvl4pPr marL="297226" indent="0">
              <a:buNone/>
              <a:defRPr sz="300" b="1"/>
            </a:lvl4pPr>
            <a:lvl5pPr marL="396301" indent="0">
              <a:buNone/>
              <a:defRPr sz="300" b="1"/>
            </a:lvl5pPr>
            <a:lvl6pPr marL="495376" indent="0">
              <a:buNone/>
              <a:defRPr sz="300" b="1"/>
            </a:lvl6pPr>
            <a:lvl7pPr marL="594451" indent="0">
              <a:buNone/>
              <a:defRPr sz="300" b="1"/>
            </a:lvl7pPr>
            <a:lvl8pPr marL="693527" indent="0">
              <a:buNone/>
              <a:defRPr sz="300" b="1"/>
            </a:lvl8pPr>
            <a:lvl9pPr marL="792602" indent="0">
              <a:buNone/>
              <a:defRPr sz="300" b="1"/>
            </a:lvl9pPr>
          </a:lstStyle>
          <a:p>
            <a:pPr lvl="0"/>
            <a:r>
              <a:rPr lang="en-US"/>
              <a:t>Click to edit Master text styles</a:t>
            </a:r>
          </a:p>
        </p:txBody>
      </p:sp>
      <p:sp>
        <p:nvSpPr>
          <p:cNvPr id="4" name="Content Placeholder 3"/>
          <p:cNvSpPr>
            <a:spLocks noGrp="1"/>
          </p:cNvSpPr>
          <p:nvPr>
            <p:ph sz="half" idx="2"/>
          </p:nvPr>
        </p:nvSpPr>
        <p:spPr>
          <a:xfrm>
            <a:off x="342834" y="3197002"/>
            <a:ext cx="3030105" cy="5807946"/>
          </a:xfrm>
          <a:prstGeom prst="rect">
            <a:avLst/>
          </a:prstGeom>
        </p:spPr>
        <p:txBody>
          <a:bodyPr lIns="19815" tIns="9908" rIns="19815" bIns="9908"/>
          <a:lstStyle>
            <a:lvl1pPr>
              <a:defRPr sz="500"/>
            </a:lvl1pPr>
            <a:lvl2pPr>
              <a:defRPr sz="400"/>
            </a:lvl2pPr>
            <a:lvl3pPr>
              <a:defRPr sz="400"/>
            </a:lvl3pPr>
            <a:lvl4pPr>
              <a:defRPr sz="300"/>
            </a:lvl4pPr>
            <a:lvl5pPr>
              <a:defRPr sz="300"/>
            </a:lvl5pPr>
            <a:lvl6pPr>
              <a:defRPr sz="300"/>
            </a:lvl6pPr>
            <a:lvl7pPr>
              <a:defRPr sz="300"/>
            </a:lvl7pPr>
            <a:lvl8pPr>
              <a:defRPr sz="300"/>
            </a:lvl8pPr>
            <a:lvl9pPr>
              <a:defRPr sz="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3483704" y="2256624"/>
            <a:ext cx="3031464" cy="940378"/>
          </a:xfrm>
          <a:prstGeom prst="rect">
            <a:avLst/>
          </a:prstGeom>
        </p:spPr>
        <p:txBody>
          <a:bodyPr lIns="19815" tIns="9908" rIns="19815" bIns="9908" anchor="b"/>
          <a:lstStyle>
            <a:lvl1pPr marL="0" indent="0">
              <a:buNone/>
              <a:defRPr sz="500" b="1"/>
            </a:lvl1pPr>
            <a:lvl2pPr marL="99075" indent="0">
              <a:buNone/>
              <a:defRPr sz="400" b="1"/>
            </a:lvl2pPr>
            <a:lvl3pPr marL="198150" indent="0">
              <a:buNone/>
              <a:defRPr sz="400" b="1"/>
            </a:lvl3pPr>
            <a:lvl4pPr marL="297226" indent="0">
              <a:buNone/>
              <a:defRPr sz="300" b="1"/>
            </a:lvl4pPr>
            <a:lvl5pPr marL="396301" indent="0">
              <a:buNone/>
              <a:defRPr sz="300" b="1"/>
            </a:lvl5pPr>
            <a:lvl6pPr marL="495376" indent="0">
              <a:buNone/>
              <a:defRPr sz="300" b="1"/>
            </a:lvl6pPr>
            <a:lvl7pPr marL="594451" indent="0">
              <a:buNone/>
              <a:defRPr sz="300" b="1"/>
            </a:lvl7pPr>
            <a:lvl8pPr marL="693527" indent="0">
              <a:buNone/>
              <a:defRPr sz="300" b="1"/>
            </a:lvl8pPr>
            <a:lvl9pPr marL="792602" indent="0">
              <a:buNone/>
              <a:defRPr sz="300" b="1"/>
            </a:lvl9pPr>
          </a:lstStyle>
          <a:p>
            <a:pPr lvl="0"/>
            <a:r>
              <a:rPr lang="en-US"/>
              <a:t>Click to edit Master text styles</a:t>
            </a:r>
          </a:p>
        </p:txBody>
      </p:sp>
      <p:sp>
        <p:nvSpPr>
          <p:cNvPr id="6" name="Content Placeholder 5"/>
          <p:cNvSpPr>
            <a:spLocks noGrp="1"/>
          </p:cNvSpPr>
          <p:nvPr>
            <p:ph sz="quarter" idx="4"/>
          </p:nvPr>
        </p:nvSpPr>
        <p:spPr>
          <a:xfrm>
            <a:off x="3483704" y="3197002"/>
            <a:ext cx="3031464" cy="5807946"/>
          </a:xfrm>
          <a:prstGeom prst="rect">
            <a:avLst/>
          </a:prstGeom>
        </p:spPr>
        <p:txBody>
          <a:bodyPr lIns="19815" tIns="9908" rIns="19815" bIns="9908"/>
          <a:lstStyle>
            <a:lvl1pPr>
              <a:defRPr sz="500"/>
            </a:lvl1pPr>
            <a:lvl2pPr>
              <a:defRPr sz="400"/>
            </a:lvl2pPr>
            <a:lvl3pPr>
              <a:defRPr sz="400"/>
            </a:lvl3pPr>
            <a:lvl4pPr>
              <a:defRPr sz="300"/>
            </a:lvl4pPr>
            <a:lvl5pPr>
              <a:defRPr sz="300"/>
            </a:lvl5pPr>
            <a:lvl6pPr>
              <a:defRPr sz="300"/>
            </a:lvl6pPr>
            <a:lvl7pPr>
              <a:defRPr sz="300"/>
            </a:lvl7pPr>
            <a:lvl8pPr>
              <a:defRPr sz="300"/>
            </a:lvl8pPr>
            <a:lvl9pPr>
              <a:defRPr sz="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3566282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832" y="403777"/>
            <a:ext cx="6172336" cy="1680104"/>
          </a:xfrm>
          <a:prstGeom prst="rect">
            <a:avLst/>
          </a:prstGeom>
        </p:spPr>
        <p:txBody>
          <a:bodyPr lIns="19815" tIns="9908" rIns="19815" bIns="9908"/>
          <a:lstStyle/>
          <a:p>
            <a:r>
              <a:rPr lang="en-US"/>
              <a:t>Click to edit Master title style</a:t>
            </a:r>
            <a:endParaRPr lang="en-ZA"/>
          </a:p>
        </p:txBody>
      </p:sp>
    </p:spTree>
    <p:extLst>
      <p:ext uri="{BB962C8B-B14F-4D97-AF65-F5344CB8AC3E}">
        <p14:creationId xmlns:p14="http://schemas.microsoft.com/office/powerpoint/2010/main" val="457172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12838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32" y="401304"/>
            <a:ext cx="2256440" cy="1708012"/>
          </a:xfrm>
          <a:prstGeom prst="rect">
            <a:avLst/>
          </a:prstGeom>
        </p:spPr>
        <p:txBody>
          <a:bodyPr lIns="19815" tIns="9908" rIns="19815" bIns="9908" anchor="b"/>
          <a:lstStyle>
            <a:lvl1pPr algn="l">
              <a:defRPr sz="400" b="1"/>
            </a:lvl1pPr>
          </a:lstStyle>
          <a:p>
            <a:r>
              <a:rPr lang="en-US"/>
              <a:t>Click to edit Master title style</a:t>
            </a:r>
            <a:endParaRPr lang="en-ZA"/>
          </a:p>
        </p:txBody>
      </p:sp>
      <p:sp>
        <p:nvSpPr>
          <p:cNvPr id="3" name="Content Placeholder 2"/>
          <p:cNvSpPr>
            <a:spLocks noGrp="1"/>
          </p:cNvSpPr>
          <p:nvPr>
            <p:ph idx="1"/>
          </p:nvPr>
        </p:nvSpPr>
        <p:spPr>
          <a:xfrm>
            <a:off x="2681160" y="401303"/>
            <a:ext cx="3834011" cy="8603646"/>
          </a:xfrm>
          <a:prstGeom prst="rect">
            <a:avLst/>
          </a:prstGeom>
        </p:spPr>
        <p:txBody>
          <a:bodyPr lIns="19815" tIns="9908" rIns="19815" bIns="9908"/>
          <a:lstStyle>
            <a:lvl1pPr>
              <a:defRPr sz="700"/>
            </a:lvl1pPr>
            <a:lvl2pPr>
              <a:defRPr sz="600"/>
            </a:lvl2pPr>
            <a:lvl3pPr>
              <a:defRPr sz="500"/>
            </a:lvl3pPr>
            <a:lvl4pPr>
              <a:defRPr sz="400"/>
            </a:lvl4pPr>
            <a:lvl5pPr>
              <a:defRPr sz="400"/>
            </a:lvl5pPr>
            <a:lvl6pPr>
              <a:defRPr sz="400"/>
            </a:lvl6pPr>
            <a:lvl7pPr>
              <a:defRPr sz="400"/>
            </a:lvl7pPr>
            <a:lvl8pPr>
              <a:defRPr sz="400"/>
            </a:lvl8pPr>
            <a:lvl9pPr>
              <a:defRPr sz="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342832" y="2109315"/>
            <a:ext cx="2256440" cy="6895634"/>
          </a:xfrm>
          <a:prstGeom prst="rect">
            <a:avLst/>
          </a:prstGeom>
        </p:spPr>
        <p:txBody>
          <a:bodyPr lIns="19815" tIns="9908" rIns="19815" bIns="9908"/>
          <a:lstStyle>
            <a:lvl1pPr marL="0" indent="0">
              <a:buNone/>
              <a:defRPr sz="300"/>
            </a:lvl1pPr>
            <a:lvl2pPr marL="99075" indent="0">
              <a:buNone/>
              <a:defRPr sz="300"/>
            </a:lvl2pPr>
            <a:lvl3pPr marL="198150" indent="0">
              <a:buNone/>
              <a:defRPr sz="200"/>
            </a:lvl3pPr>
            <a:lvl4pPr marL="297226" indent="0">
              <a:buNone/>
              <a:defRPr sz="200"/>
            </a:lvl4pPr>
            <a:lvl5pPr marL="396301" indent="0">
              <a:buNone/>
              <a:defRPr sz="200"/>
            </a:lvl5pPr>
            <a:lvl6pPr marL="495376" indent="0">
              <a:buNone/>
              <a:defRPr sz="200"/>
            </a:lvl6pPr>
            <a:lvl7pPr marL="594451" indent="0">
              <a:buNone/>
              <a:defRPr sz="200"/>
            </a:lvl7pPr>
            <a:lvl8pPr marL="693527" indent="0">
              <a:buNone/>
              <a:defRPr sz="200"/>
            </a:lvl8pPr>
            <a:lvl9pPr marL="792602" indent="0">
              <a:buNone/>
              <a:defRPr sz="200"/>
            </a:lvl9pPr>
          </a:lstStyle>
          <a:p>
            <a:pPr lvl="0"/>
            <a:r>
              <a:rPr lang="en-US"/>
              <a:t>Click to edit Master text styles</a:t>
            </a:r>
          </a:p>
        </p:txBody>
      </p:sp>
    </p:spTree>
    <p:extLst>
      <p:ext uri="{BB962C8B-B14F-4D97-AF65-F5344CB8AC3E}">
        <p14:creationId xmlns:p14="http://schemas.microsoft.com/office/powerpoint/2010/main" val="1717595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146" y="7056369"/>
            <a:ext cx="4115004" cy="832987"/>
          </a:xfrm>
          <a:prstGeom prst="rect">
            <a:avLst/>
          </a:prstGeom>
        </p:spPr>
        <p:txBody>
          <a:bodyPr lIns="19815" tIns="9908" rIns="19815" bIns="9908" anchor="b"/>
          <a:lstStyle>
            <a:lvl1pPr algn="l">
              <a:defRPr sz="400" b="1"/>
            </a:lvl1pPr>
          </a:lstStyle>
          <a:p>
            <a:r>
              <a:rPr lang="en-US"/>
              <a:t>Click to edit Master title style</a:t>
            </a:r>
            <a:endParaRPr lang="en-ZA"/>
          </a:p>
        </p:txBody>
      </p:sp>
      <p:sp>
        <p:nvSpPr>
          <p:cNvPr id="3" name="Picture Placeholder 2"/>
          <p:cNvSpPr>
            <a:spLocks noGrp="1"/>
          </p:cNvSpPr>
          <p:nvPr>
            <p:ph type="pic" idx="1"/>
          </p:nvPr>
        </p:nvSpPr>
        <p:spPr>
          <a:xfrm>
            <a:off x="1344146" y="900814"/>
            <a:ext cx="4115004" cy="6048163"/>
          </a:xfrm>
          <a:prstGeom prst="rect">
            <a:avLst/>
          </a:prstGeom>
        </p:spPr>
        <p:txBody>
          <a:bodyPr lIns="19815" tIns="9908" rIns="19815" bIns="9908"/>
          <a:lstStyle>
            <a:lvl1pPr marL="0" indent="0">
              <a:buNone/>
              <a:defRPr sz="700"/>
            </a:lvl1pPr>
            <a:lvl2pPr marL="99075" indent="0">
              <a:buNone/>
              <a:defRPr sz="600"/>
            </a:lvl2pPr>
            <a:lvl3pPr marL="198150" indent="0">
              <a:buNone/>
              <a:defRPr sz="500"/>
            </a:lvl3pPr>
            <a:lvl4pPr marL="297226" indent="0">
              <a:buNone/>
              <a:defRPr sz="400"/>
            </a:lvl4pPr>
            <a:lvl5pPr marL="396301" indent="0">
              <a:buNone/>
              <a:defRPr sz="400"/>
            </a:lvl5pPr>
            <a:lvl6pPr marL="495376" indent="0">
              <a:buNone/>
              <a:defRPr sz="400"/>
            </a:lvl6pPr>
            <a:lvl7pPr marL="594451" indent="0">
              <a:buNone/>
              <a:defRPr sz="400"/>
            </a:lvl7pPr>
            <a:lvl8pPr marL="693527" indent="0">
              <a:buNone/>
              <a:defRPr sz="400"/>
            </a:lvl8pPr>
            <a:lvl9pPr marL="792602" indent="0">
              <a:buNone/>
              <a:defRPr sz="400"/>
            </a:lvl9pPr>
          </a:lstStyle>
          <a:p>
            <a:pPr lvl="0"/>
            <a:endParaRPr lang="en-ZA" noProof="0"/>
          </a:p>
        </p:txBody>
      </p:sp>
      <p:sp>
        <p:nvSpPr>
          <p:cNvPr id="4" name="Text Placeholder 3"/>
          <p:cNvSpPr>
            <a:spLocks noGrp="1"/>
          </p:cNvSpPr>
          <p:nvPr>
            <p:ph type="body" sz="half" idx="2"/>
          </p:nvPr>
        </p:nvSpPr>
        <p:spPr>
          <a:xfrm>
            <a:off x="1344146" y="7889356"/>
            <a:ext cx="4115004" cy="1183067"/>
          </a:xfrm>
          <a:prstGeom prst="rect">
            <a:avLst/>
          </a:prstGeom>
        </p:spPr>
        <p:txBody>
          <a:bodyPr lIns="19815" tIns="9908" rIns="19815" bIns="9908"/>
          <a:lstStyle>
            <a:lvl1pPr marL="0" indent="0">
              <a:buNone/>
              <a:defRPr sz="300"/>
            </a:lvl1pPr>
            <a:lvl2pPr marL="99075" indent="0">
              <a:buNone/>
              <a:defRPr sz="300"/>
            </a:lvl2pPr>
            <a:lvl3pPr marL="198150" indent="0">
              <a:buNone/>
              <a:defRPr sz="200"/>
            </a:lvl3pPr>
            <a:lvl4pPr marL="297226" indent="0">
              <a:buNone/>
              <a:defRPr sz="200"/>
            </a:lvl4pPr>
            <a:lvl5pPr marL="396301" indent="0">
              <a:buNone/>
              <a:defRPr sz="200"/>
            </a:lvl5pPr>
            <a:lvl6pPr marL="495376" indent="0">
              <a:buNone/>
              <a:defRPr sz="200"/>
            </a:lvl6pPr>
            <a:lvl7pPr marL="594451" indent="0">
              <a:buNone/>
              <a:defRPr sz="200"/>
            </a:lvl7pPr>
            <a:lvl8pPr marL="693527" indent="0">
              <a:buNone/>
              <a:defRPr sz="200"/>
            </a:lvl8pPr>
            <a:lvl9pPr marL="792602" indent="0">
              <a:buNone/>
              <a:defRPr sz="200"/>
            </a:lvl9pPr>
          </a:lstStyle>
          <a:p>
            <a:pPr lvl="0"/>
            <a:r>
              <a:rPr lang="en-US"/>
              <a:t>Click to edit Master text styles</a:t>
            </a:r>
          </a:p>
        </p:txBody>
      </p:sp>
    </p:spTree>
    <p:extLst>
      <p:ext uri="{BB962C8B-B14F-4D97-AF65-F5344CB8AC3E}">
        <p14:creationId xmlns:p14="http://schemas.microsoft.com/office/powerpoint/2010/main" val="1750109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3" descr="G:\Educational\PhD\Datal collection files\2005\Turf\2005 lawn photos\liquid sludge irrigat 1.JPG">
            <a:extLst>
              <a:ext uri="{FF2B5EF4-FFF2-40B4-BE49-F238E27FC236}">
                <a16:creationId xmlns:a16="http://schemas.microsoft.com/office/drawing/2014/main" id="{4829099C-AAB0-403A-8AE6-38EE2E6D5404}"/>
              </a:ext>
            </a:extLst>
          </p:cNvPr>
          <p:cNvPicPr>
            <a:picLocks noChangeAspect="1" noChangeArrowheads="1"/>
          </p:cNvPicPr>
          <p:nvPr/>
        </p:nvPicPr>
        <p:blipFill>
          <a:blip r:embed="rId13">
            <a:lum bright="20000" contrast="20000"/>
            <a:extLst>
              <a:ext uri="{28A0092B-C50C-407E-A947-70E740481C1C}">
                <a14:useLocalDpi xmlns:a14="http://schemas.microsoft.com/office/drawing/2010/main" val="0"/>
              </a:ext>
            </a:extLst>
          </a:blip>
          <a:srcRect/>
          <a:stretch>
            <a:fillRect/>
          </a:stretch>
        </p:blipFill>
        <p:spPr bwMode="auto">
          <a:xfrm>
            <a:off x="0" y="0"/>
            <a:ext cx="1354138"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95" r:id="rId1"/>
    <p:sldLayoutId id="2147484585" r:id="rId2"/>
    <p:sldLayoutId id="2147484586" r:id="rId3"/>
    <p:sldLayoutId id="2147484587" r:id="rId4"/>
    <p:sldLayoutId id="2147484588" r:id="rId5"/>
    <p:sldLayoutId id="2147484589" r:id="rId6"/>
    <p:sldLayoutId id="2147484590" r:id="rId7"/>
    <p:sldLayoutId id="2147484591" r:id="rId8"/>
    <p:sldLayoutId id="2147484592" r:id="rId9"/>
    <p:sldLayoutId id="2147484593" r:id="rId10"/>
    <p:sldLayoutId id="2147484594" r:id="rId11"/>
  </p:sldLayoutIdLst>
  <p:txStyles>
    <p:titleStyle>
      <a:lvl1pPr algn="ctr" defTabSz="957263" rtl="0" eaLnBrk="0" fontAlgn="base" hangingPunct="0">
        <a:spcBef>
          <a:spcPct val="0"/>
        </a:spcBef>
        <a:spcAft>
          <a:spcPct val="0"/>
        </a:spcAft>
        <a:defRPr sz="4600">
          <a:solidFill>
            <a:schemeClr val="tx2"/>
          </a:solidFill>
          <a:latin typeface="+mj-lt"/>
          <a:ea typeface="+mj-ea"/>
          <a:cs typeface="+mj-cs"/>
        </a:defRPr>
      </a:lvl1pPr>
      <a:lvl2pPr algn="ctr" defTabSz="957263" rtl="0" eaLnBrk="0" fontAlgn="base" hangingPunct="0">
        <a:spcBef>
          <a:spcPct val="0"/>
        </a:spcBef>
        <a:spcAft>
          <a:spcPct val="0"/>
        </a:spcAft>
        <a:defRPr sz="4600">
          <a:solidFill>
            <a:schemeClr val="tx2"/>
          </a:solidFill>
          <a:latin typeface="Times New Roman" pitchFamily="18" charset="0"/>
        </a:defRPr>
      </a:lvl2pPr>
      <a:lvl3pPr algn="ctr" defTabSz="957263" rtl="0" eaLnBrk="0" fontAlgn="base" hangingPunct="0">
        <a:spcBef>
          <a:spcPct val="0"/>
        </a:spcBef>
        <a:spcAft>
          <a:spcPct val="0"/>
        </a:spcAft>
        <a:defRPr sz="4600">
          <a:solidFill>
            <a:schemeClr val="tx2"/>
          </a:solidFill>
          <a:latin typeface="Times New Roman" pitchFamily="18" charset="0"/>
        </a:defRPr>
      </a:lvl3pPr>
      <a:lvl4pPr algn="ctr" defTabSz="957263" rtl="0" eaLnBrk="0" fontAlgn="base" hangingPunct="0">
        <a:spcBef>
          <a:spcPct val="0"/>
        </a:spcBef>
        <a:spcAft>
          <a:spcPct val="0"/>
        </a:spcAft>
        <a:defRPr sz="4600">
          <a:solidFill>
            <a:schemeClr val="tx2"/>
          </a:solidFill>
          <a:latin typeface="Times New Roman" pitchFamily="18" charset="0"/>
        </a:defRPr>
      </a:lvl4pPr>
      <a:lvl5pPr algn="ctr" defTabSz="957263" rtl="0" eaLnBrk="0" fontAlgn="base" hangingPunct="0">
        <a:spcBef>
          <a:spcPct val="0"/>
        </a:spcBef>
        <a:spcAft>
          <a:spcPct val="0"/>
        </a:spcAft>
        <a:defRPr sz="4600">
          <a:solidFill>
            <a:schemeClr val="tx2"/>
          </a:solidFill>
          <a:latin typeface="Times New Roman" pitchFamily="18" charset="0"/>
        </a:defRPr>
      </a:lvl5pPr>
      <a:lvl6pPr marL="99075" algn="ctr" defTabSz="957727" rtl="0" fontAlgn="base">
        <a:spcBef>
          <a:spcPct val="0"/>
        </a:spcBef>
        <a:spcAft>
          <a:spcPct val="0"/>
        </a:spcAft>
        <a:defRPr sz="4600">
          <a:solidFill>
            <a:schemeClr val="tx2"/>
          </a:solidFill>
          <a:latin typeface="Times New Roman" pitchFamily="18" charset="0"/>
        </a:defRPr>
      </a:lvl6pPr>
      <a:lvl7pPr marL="198150" algn="ctr" defTabSz="957727" rtl="0" fontAlgn="base">
        <a:spcBef>
          <a:spcPct val="0"/>
        </a:spcBef>
        <a:spcAft>
          <a:spcPct val="0"/>
        </a:spcAft>
        <a:defRPr sz="4600">
          <a:solidFill>
            <a:schemeClr val="tx2"/>
          </a:solidFill>
          <a:latin typeface="Times New Roman" pitchFamily="18" charset="0"/>
        </a:defRPr>
      </a:lvl7pPr>
      <a:lvl8pPr marL="297226" algn="ctr" defTabSz="957727" rtl="0" fontAlgn="base">
        <a:spcBef>
          <a:spcPct val="0"/>
        </a:spcBef>
        <a:spcAft>
          <a:spcPct val="0"/>
        </a:spcAft>
        <a:defRPr sz="4600">
          <a:solidFill>
            <a:schemeClr val="tx2"/>
          </a:solidFill>
          <a:latin typeface="Times New Roman" pitchFamily="18" charset="0"/>
        </a:defRPr>
      </a:lvl8pPr>
      <a:lvl9pPr marL="396301" algn="ctr" defTabSz="957727" rtl="0" fontAlgn="base">
        <a:spcBef>
          <a:spcPct val="0"/>
        </a:spcBef>
        <a:spcAft>
          <a:spcPct val="0"/>
        </a:spcAft>
        <a:defRPr sz="4600">
          <a:solidFill>
            <a:schemeClr val="tx2"/>
          </a:solidFill>
          <a:latin typeface="Times New Roman" pitchFamily="18" charset="0"/>
        </a:defRPr>
      </a:lvl9pPr>
    </p:titleStyle>
    <p:bodyStyle>
      <a:lvl1pPr marL="358775" indent="-358775" algn="l" defTabSz="957263" rtl="0" eaLnBrk="0" fontAlgn="base" hangingPunct="0">
        <a:spcBef>
          <a:spcPct val="20000"/>
        </a:spcBef>
        <a:spcAft>
          <a:spcPct val="0"/>
        </a:spcAft>
        <a:buChar char="•"/>
        <a:defRPr sz="3400">
          <a:solidFill>
            <a:schemeClr val="tx1"/>
          </a:solidFill>
          <a:latin typeface="+mn-lt"/>
          <a:ea typeface="+mn-ea"/>
          <a:cs typeface="+mn-cs"/>
        </a:defRPr>
      </a:lvl1pPr>
      <a:lvl2pPr marL="777875" indent="-298450" algn="l" defTabSz="957263" rtl="0" eaLnBrk="0" fontAlgn="base" hangingPunct="0">
        <a:spcBef>
          <a:spcPct val="20000"/>
        </a:spcBef>
        <a:spcAft>
          <a:spcPct val="0"/>
        </a:spcAft>
        <a:buChar char="–"/>
        <a:defRPr sz="2900">
          <a:solidFill>
            <a:schemeClr val="tx1"/>
          </a:solidFill>
          <a:latin typeface="+mn-lt"/>
        </a:defRPr>
      </a:lvl2pPr>
      <a:lvl3pPr marL="1196975" indent="-238125" algn="l" defTabSz="957263" rtl="0" eaLnBrk="0" fontAlgn="base" hangingPunct="0">
        <a:spcBef>
          <a:spcPct val="20000"/>
        </a:spcBef>
        <a:spcAft>
          <a:spcPct val="0"/>
        </a:spcAft>
        <a:buChar char="•"/>
        <a:defRPr sz="2500">
          <a:solidFill>
            <a:schemeClr val="tx1"/>
          </a:solidFill>
          <a:latin typeface="+mn-lt"/>
        </a:defRPr>
      </a:lvl3pPr>
      <a:lvl4pPr marL="1674813" indent="-238125" algn="l" defTabSz="957263" rtl="0" eaLnBrk="0" fontAlgn="base" hangingPunct="0">
        <a:spcBef>
          <a:spcPct val="20000"/>
        </a:spcBef>
        <a:spcAft>
          <a:spcPct val="0"/>
        </a:spcAft>
        <a:buChar char="–"/>
        <a:defRPr sz="2100">
          <a:solidFill>
            <a:schemeClr val="tx1"/>
          </a:solidFill>
          <a:latin typeface="+mn-lt"/>
        </a:defRPr>
      </a:lvl4pPr>
      <a:lvl5pPr marL="2154238" indent="-238125" algn="l" defTabSz="957263" rtl="0" eaLnBrk="0" fontAlgn="base" hangingPunct="0">
        <a:spcBef>
          <a:spcPct val="20000"/>
        </a:spcBef>
        <a:spcAft>
          <a:spcPct val="0"/>
        </a:spcAft>
        <a:buChar char="»"/>
        <a:defRPr sz="2100">
          <a:solidFill>
            <a:schemeClr val="tx1"/>
          </a:solidFill>
          <a:latin typeface="+mn-lt"/>
        </a:defRPr>
      </a:lvl5pPr>
      <a:lvl6pPr marL="2253962" indent="-239432" algn="l" defTabSz="957727" rtl="0" fontAlgn="base">
        <a:spcBef>
          <a:spcPct val="20000"/>
        </a:spcBef>
        <a:spcAft>
          <a:spcPct val="0"/>
        </a:spcAft>
        <a:buChar char="»"/>
        <a:defRPr sz="2100">
          <a:solidFill>
            <a:schemeClr val="tx1"/>
          </a:solidFill>
          <a:latin typeface="+mn-lt"/>
        </a:defRPr>
      </a:lvl6pPr>
      <a:lvl7pPr marL="2353037" indent="-239432" algn="l" defTabSz="957727" rtl="0" fontAlgn="base">
        <a:spcBef>
          <a:spcPct val="20000"/>
        </a:spcBef>
        <a:spcAft>
          <a:spcPct val="0"/>
        </a:spcAft>
        <a:buChar char="»"/>
        <a:defRPr sz="2100">
          <a:solidFill>
            <a:schemeClr val="tx1"/>
          </a:solidFill>
          <a:latin typeface="+mn-lt"/>
        </a:defRPr>
      </a:lvl7pPr>
      <a:lvl8pPr marL="2452112" indent="-239432" algn="l" defTabSz="957727" rtl="0" fontAlgn="base">
        <a:spcBef>
          <a:spcPct val="20000"/>
        </a:spcBef>
        <a:spcAft>
          <a:spcPct val="0"/>
        </a:spcAft>
        <a:buChar char="»"/>
        <a:defRPr sz="2100">
          <a:solidFill>
            <a:schemeClr val="tx1"/>
          </a:solidFill>
          <a:latin typeface="+mn-lt"/>
        </a:defRPr>
      </a:lvl8pPr>
      <a:lvl9pPr marL="2551187" indent="-239432" algn="l" defTabSz="957727" rtl="0" fontAlgn="base">
        <a:spcBef>
          <a:spcPct val="20000"/>
        </a:spcBef>
        <a:spcAft>
          <a:spcPct val="0"/>
        </a:spcAft>
        <a:buChar char="»"/>
        <a:defRPr sz="2100">
          <a:solidFill>
            <a:schemeClr val="tx1"/>
          </a:solidFill>
          <a:latin typeface="+mn-lt"/>
        </a:defRPr>
      </a:lvl9pPr>
    </p:bodyStyle>
    <p:otherStyle>
      <a:defPPr>
        <a:defRPr lang="en-US"/>
      </a:defPPr>
      <a:lvl1pPr marL="0" algn="l" defTabSz="198150" rtl="0" eaLnBrk="1" latinLnBrk="0" hangingPunct="1">
        <a:defRPr sz="400" kern="1200">
          <a:solidFill>
            <a:schemeClr val="tx1"/>
          </a:solidFill>
          <a:latin typeface="+mn-lt"/>
          <a:ea typeface="+mn-ea"/>
          <a:cs typeface="+mn-cs"/>
        </a:defRPr>
      </a:lvl1pPr>
      <a:lvl2pPr marL="99075" algn="l" defTabSz="198150" rtl="0" eaLnBrk="1" latinLnBrk="0" hangingPunct="1">
        <a:defRPr sz="400" kern="1200">
          <a:solidFill>
            <a:schemeClr val="tx1"/>
          </a:solidFill>
          <a:latin typeface="+mn-lt"/>
          <a:ea typeface="+mn-ea"/>
          <a:cs typeface="+mn-cs"/>
        </a:defRPr>
      </a:lvl2pPr>
      <a:lvl3pPr marL="198150" algn="l" defTabSz="198150" rtl="0" eaLnBrk="1" latinLnBrk="0" hangingPunct="1">
        <a:defRPr sz="400" kern="1200">
          <a:solidFill>
            <a:schemeClr val="tx1"/>
          </a:solidFill>
          <a:latin typeface="+mn-lt"/>
          <a:ea typeface="+mn-ea"/>
          <a:cs typeface="+mn-cs"/>
        </a:defRPr>
      </a:lvl3pPr>
      <a:lvl4pPr marL="297226" algn="l" defTabSz="198150" rtl="0" eaLnBrk="1" latinLnBrk="0" hangingPunct="1">
        <a:defRPr sz="400" kern="1200">
          <a:solidFill>
            <a:schemeClr val="tx1"/>
          </a:solidFill>
          <a:latin typeface="+mn-lt"/>
          <a:ea typeface="+mn-ea"/>
          <a:cs typeface="+mn-cs"/>
        </a:defRPr>
      </a:lvl4pPr>
      <a:lvl5pPr marL="396301" algn="l" defTabSz="198150" rtl="0" eaLnBrk="1" latinLnBrk="0" hangingPunct="1">
        <a:defRPr sz="400" kern="1200">
          <a:solidFill>
            <a:schemeClr val="tx1"/>
          </a:solidFill>
          <a:latin typeface="+mn-lt"/>
          <a:ea typeface="+mn-ea"/>
          <a:cs typeface="+mn-cs"/>
        </a:defRPr>
      </a:lvl5pPr>
      <a:lvl6pPr marL="495376" algn="l" defTabSz="198150" rtl="0" eaLnBrk="1" latinLnBrk="0" hangingPunct="1">
        <a:defRPr sz="400" kern="1200">
          <a:solidFill>
            <a:schemeClr val="tx1"/>
          </a:solidFill>
          <a:latin typeface="+mn-lt"/>
          <a:ea typeface="+mn-ea"/>
          <a:cs typeface="+mn-cs"/>
        </a:defRPr>
      </a:lvl6pPr>
      <a:lvl7pPr marL="594451" algn="l" defTabSz="198150" rtl="0" eaLnBrk="1" latinLnBrk="0" hangingPunct="1">
        <a:defRPr sz="400" kern="1200">
          <a:solidFill>
            <a:schemeClr val="tx1"/>
          </a:solidFill>
          <a:latin typeface="+mn-lt"/>
          <a:ea typeface="+mn-ea"/>
          <a:cs typeface="+mn-cs"/>
        </a:defRPr>
      </a:lvl7pPr>
      <a:lvl8pPr marL="693527" algn="l" defTabSz="198150" rtl="0" eaLnBrk="1" latinLnBrk="0" hangingPunct="1">
        <a:defRPr sz="400" kern="1200">
          <a:solidFill>
            <a:schemeClr val="tx1"/>
          </a:solidFill>
          <a:latin typeface="+mn-lt"/>
          <a:ea typeface="+mn-ea"/>
          <a:cs typeface="+mn-cs"/>
        </a:defRPr>
      </a:lvl8pPr>
      <a:lvl9pPr marL="792602" algn="l" defTabSz="198150" rtl="0" eaLnBrk="1" latinLnBrk="0" hangingPunct="1">
        <a:defRPr sz="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a:extLst>
              <a:ext uri="{FF2B5EF4-FFF2-40B4-BE49-F238E27FC236}">
                <a16:creationId xmlns:a16="http://schemas.microsoft.com/office/drawing/2014/main" id="{4CD8B9CC-63EF-4C27-ACB8-2BF1E0631A30}"/>
              </a:ext>
            </a:extLst>
          </p:cNvPr>
          <p:cNvSpPr>
            <a:spLocks noChangeArrowheads="1"/>
          </p:cNvSpPr>
          <p:nvPr/>
        </p:nvSpPr>
        <p:spPr bwMode="auto">
          <a:xfrm>
            <a:off x="-44450" y="-215900"/>
            <a:ext cx="6902450" cy="10296525"/>
          </a:xfrm>
          <a:prstGeom prst="rect">
            <a:avLst/>
          </a:prstGeom>
          <a:blipFill>
            <a:blip r:embed="rId3"/>
            <a:tile tx="0" ty="0" sx="100000" sy="100000" flip="none" algn="tl"/>
          </a:blipFill>
          <a:ln>
            <a:headEnd/>
            <a:tailEnd/>
          </a:ln>
        </p:spPr>
        <p:style>
          <a:lnRef idx="2">
            <a:schemeClr val="accent1">
              <a:shade val="50000"/>
            </a:schemeClr>
          </a:lnRef>
          <a:fillRef idx="1">
            <a:schemeClr val="accent1"/>
          </a:fillRef>
          <a:effectRef idx="0">
            <a:schemeClr val="accent1"/>
          </a:effectRef>
          <a:fontRef idx="minor">
            <a:schemeClr val="lt1"/>
          </a:fontRef>
        </p:style>
        <p:txBody>
          <a:bodyPr wrap="none"/>
          <a:lstStyle/>
          <a:p>
            <a:pPr>
              <a:defRPr/>
            </a:pPr>
            <a:endParaRPr lang="en-ZA" sz="2400" dirty="0">
              <a:solidFill>
                <a:schemeClr val="accent6">
                  <a:lumMod val="60000"/>
                  <a:lumOff val="40000"/>
                </a:schemeClr>
              </a:solidFill>
              <a:latin typeface="Cambria" pitchFamily="18" charset="0"/>
            </a:endParaRPr>
          </a:p>
        </p:txBody>
      </p:sp>
      <p:sp>
        <p:nvSpPr>
          <p:cNvPr id="2051" name="Rectangle 2">
            <a:extLst>
              <a:ext uri="{FF2B5EF4-FFF2-40B4-BE49-F238E27FC236}">
                <a16:creationId xmlns:a16="http://schemas.microsoft.com/office/drawing/2014/main" id="{270FB302-41A0-4911-967C-A50078CF5B0E}"/>
              </a:ext>
            </a:extLst>
          </p:cNvPr>
          <p:cNvSpPr>
            <a:spLocks noChangeArrowheads="1"/>
          </p:cNvSpPr>
          <p:nvPr/>
        </p:nvSpPr>
        <p:spPr bwMode="auto">
          <a:xfrm>
            <a:off x="-142900" y="1039784"/>
            <a:ext cx="7000900" cy="10501386"/>
          </a:xfrm>
          <a:prstGeom prst="rect">
            <a:avLst/>
          </a:prstGeom>
          <a:gradFill flip="none" rotWithShape="1">
            <a:gsLst>
              <a:gs pos="0">
                <a:srgbClr val="FFBC86"/>
              </a:gs>
              <a:gs pos="50000">
                <a:srgbClr val="FFD4B6"/>
              </a:gs>
              <a:gs pos="100000">
                <a:srgbClr val="FFE9DB"/>
              </a:gs>
            </a:gsLst>
            <a:path path="circle">
              <a:fillToRect l="50000" t="50000" r="50000" b="50000"/>
            </a:path>
            <a:tileRect/>
          </a:gradFill>
          <a:ln w="9525" algn="ctr">
            <a:solidFill>
              <a:schemeClr val="tx1"/>
            </a:solidFill>
            <a:miter lim="800000"/>
            <a:headEnd/>
            <a:tailEnd/>
          </a:ln>
        </p:spPr>
        <p:txBody>
          <a:bodyPr wrap="none"/>
          <a:lstStyle/>
          <a:p>
            <a:pPr>
              <a:defRPr/>
            </a:pPr>
            <a:endParaRPr lang="en-US" sz="800" dirty="0"/>
          </a:p>
        </p:txBody>
      </p:sp>
      <p:sp>
        <p:nvSpPr>
          <p:cNvPr id="4" name="Rectangle 3">
            <a:extLst>
              <a:ext uri="{FF2B5EF4-FFF2-40B4-BE49-F238E27FC236}">
                <a16:creationId xmlns:a16="http://schemas.microsoft.com/office/drawing/2014/main" id="{5E5C83A3-C55B-4CB0-A158-2FC43F1C18CF}"/>
              </a:ext>
            </a:extLst>
          </p:cNvPr>
          <p:cNvSpPr/>
          <p:nvPr/>
        </p:nvSpPr>
        <p:spPr bwMode="auto">
          <a:xfrm>
            <a:off x="-142875" y="-246063"/>
            <a:ext cx="7000875" cy="1285876"/>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wrap="none"/>
          <a:lstStyle/>
          <a:p>
            <a:pPr>
              <a:defRPr/>
            </a:pPr>
            <a:endParaRPr lang="en-ZA" sz="2400">
              <a:latin typeface="Cambria" pitchFamily="18" charset="0"/>
            </a:endParaRPr>
          </a:p>
        </p:txBody>
      </p:sp>
      <p:sp>
        <p:nvSpPr>
          <p:cNvPr id="2055" name="Rectangle 2">
            <a:extLst>
              <a:ext uri="{FF2B5EF4-FFF2-40B4-BE49-F238E27FC236}">
                <a16:creationId xmlns:a16="http://schemas.microsoft.com/office/drawing/2014/main" id="{F705DE06-4114-4233-B0D7-F72677FAD591}"/>
              </a:ext>
            </a:extLst>
          </p:cNvPr>
          <p:cNvSpPr>
            <a:spLocks noGrp="1" noChangeArrowheads="1"/>
          </p:cNvSpPr>
          <p:nvPr>
            <p:ph type="title" idx="4294967295"/>
          </p:nvPr>
        </p:nvSpPr>
        <p:spPr bwMode="auto">
          <a:xfrm>
            <a:off x="0" y="-103188"/>
            <a:ext cx="6765925" cy="4556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815" tIns="9908" rIns="19815" bIns="9908"/>
          <a:lstStyle/>
          <a:p>
            <a:pPr eaLnBrk="1" hangingPunct="1">
              <a:lnSpc>
                <a:spcPts val="1600"/>
              </a:lnSpc>
            </a:pPr>
            <a:r>
              <a:rPr lang="en-GB" altLang="en-US" sz="1600" b="1">
                <a:solidFill>
                  <a:schemeClr val="tx1"/>
                </a:solidFill>
                <a:latin typeface="Andalus" pitchFamily="18" charset="0"/>
                <a:cs typeface="Andalus" pitchFamily="18" charset="0"/>
              </a:rPr>
              <a:t>Utilisation of Cassava (</a:t>
            </a:r>
            <a:r>
              <a:rPr lang="en-GB" altLang="en-US" sz="1600" b="1" i="1">
                <a:solidFill>
                  <a:schemeClr val="tx1"/>
                </a:solidFill>
                <a:latin typeface="Andalus" pitchFamily="18" charset="0"/>
                <a:cs typeface="Andalus" pitchFamily="18" charset="0"/>
              </a:rPr>
              <a:t>Manihot esculenta</a:t>
            </a:r>
            <a:r>
              <a:rPr lang="en-GB" altLang="en-US" sz="1600" b="1">
                <a:solidFill>
                  <a:schemeClr val="tx1"/>
                </a:solidFill>
                <a:latin typeface="Andalus" pitchFamily="18" charset="0"/>
                <a:cs typeface="Andalus" pitchFamily="18" charset="0"/>
              </a:rPr>
              <a:t>  crantz) peels in the control of some </a:t>
            </a:r>
            <a:br>
              <a:rPr lang="en-GB" altLang="en-US" sz="1600" b="1">
                <a:solidFill>
                  <a:schemeClr val="tx1"/>
                </a:solidFill>
                <a:latin typeface="Andalus" pitchFamily="18" charset="0"/>
                <a:cs typeface="Andalus" pitchFamily="18" charset="0"/>
              </a:rPr>
            </a:br>
            <a:r>
              <a:rPr lang="en-GB" altLang="en-US" sz="1600" b="1" i="1">
                <a:solidFill>
                  <a:schemeClr val="tx1"/>
                </a:solidFill>
                <a:latin typeface="Andalus" pitchFamily="18" charset="0"/>
                <a:cs typeface="Andalus" pitchFamily="18" charset="0"/>
              </a:rPr>
              <a:t>Fusarium</a:t>
            </a:r>
            <a:r>
              <a:rPr lang="en-GB" altLang="en-US" sz="1600" b="1">
                <a:solidFill>
                  <a:schemeClr val="tx1"/>
                </a:solidFill>
                <a:latin typeface="Andalus" pitchFamily="18" charset="0"/>
                <a:cs typeface="Andalus" pitchFamily="18" charset="0"/>
              </a:rPr>
              <a:t>  Pathogens of millet seedlings</a:t>
            </a:r>
          </a:p>
        </p:txBody>
      </p:sp>
      <p:sp>
        <p:nvSpPr>
          <p:cNvPr id="2056" name="Text Box 8">
            <a:extLst>
              <a:ext uri="{FF2B5EF4-FFF2-40B4-BE49-F238E27FC236}">
                <a16:creationId xmlns:a16="http://schemas.microsoft.com/office/drawing/2014/main" id="{0C58FE49-7B59-4D88-8628-2D25B456927F}"/>
              </a:ext>
            </a:extLst>
          </p:cNvPr>
          <p:cNvSpPr txBox="1">
            <a:spLocks noChangeArrowheads="1"/>
          </p:cNvSpPr>
          <p:nvPr/>
        </p:nvSpPr>
        <p:spPr bwMode="auto">
          <a:xfrm>
            <a:off x="153988" y="1014413"/>
            <a:ext cx="6469062"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815" tIns="9908" rIns="19815" bIns="9908">
            <a:spAutoFit/>
          </a:bodyPr>
          <a:lstStyle>
            <a:lvl1pPr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pPr eaLnBrk="1" hangingPunct="1">
              <a:lnSpc>
                <a:spcPts val="1000"/>
              </a:lnSpc>
            </a:pPr>
            <a:endParaRPr lang="en-ZA" altLang="en-US" sz="1200" b="1">
              <a:solidFill>
                <a:schemeClr val="accent2"/>
              </a:solidFill>
              <a:latin typeface="Cambria" panose="02040503050406030204" pitchFamily="18" charset="0"/>
            </a:endParaRPr>
          </a:p>
          <a:p>
            <a:pPr eaLnBrk="1" hangingPunct="1">
              <a:lnSpc>
                <a:spcPts val="1000"/>
              </a:lnSpc>
            </a:pPr>
            <a:r>
              <a:rPr lang="en-ZA" altLang="en-US" sz="1400" b="1">
                <a:solidFill>
                  <a:schemeClr val="accent2"/>
                </a:solidFill>
                <a:latin typeface="Cambria" panose="02040503050406030204" pitchFamily="18" charset="0"/>
              </a:rPr>
              <a:t>Introduction</a:t>
            </a:r>
          </a:p>
          <a:p>
            <a:pPr algn="just" eaLnBrk="1" hangingPunct="1">
              <a:lnSpc>
                <a:spcPts val="1000"/>
              </a:lnSpc>
            </a:pPr>
            <a:endParaRPr lang="en-US" altLang="en-US" sz="700"/>
          </a:p>
          <a:p>
            <a:pPr algn="just" eaLnBrk="1" hangingPunct="1">
              <a:lnSpc>
                <a:spcPts val="1000"/>
              </a:lnSpc>
            </a:pPr>
            <a:r>
              <a:rPr lang="en-US" altLang="en-US" sz="1000"/>
              <a:t>Cassava (</a:t>
            </a:r>
            <a:r>
              <a:rPr lang="en-US" altLang="en-US" sz="1000" i="1"/>
              <a:t>Manihot esculenta</a:t>
            </a:r>
            <a:r>
              <a:rPr lang="en-US" altLang="en-US" sz="1000"/>
              <a:t> Crantz) is a major staple food in the developing world and the third largest source of food carbohydrates in the tropics, after rice and maize (Onyenwoke and Simonyan, 2014). Use of this crop is mostly limited to its food value while it’s antifungicidal potentials had not been fully explored in plant disease management, especially in millet where some pathogenic </a:t>
            </a:r>
            <a:r>
              <a:rPr lang="en-US" altLang="en-US" sz="1000" i="1"/>
              <a:t>Fusarium</a:t>
            </a:r>
            <a:r>
              <a:rPr lang="en-US" altLang="en-US" sz="1000"/>
              <a:t> species causes considerable losses at seedling stage (Akanmu </a:t>
            </a:r>
            <a:r>
              <a:rPr lang="en-US" altLang="en-US" sz="1000" i="1"/>
              <a:t>et al.</a:t>
            </a:r>
            <a:r>
              <a:rPr lang="en-US" altLang="en-US" sz="1000"/>
              <a:t> 2013). This study therefore evaluated the phytofungicidal potentials of cassava peels extracts in comparism with those of </a:t>
            </a:r>
            <a:r>
              <a:rPr lang="en-US" altLang="en-US" sz="1000" i="1"/>
              <a:t>Moringa oleifera</a:t>
            </a:r>
            <a:r>
              <a:rPr lang="en-US" altLang="en-US" sz="1000"/>
              <a:t> and </a:t>
            </a:r>
            <a:r>
              <a:rPr lang="en-US" altLang="en-US" sz="1000" i="1"/>
              <a:t>Senna alata </a:t>
            </a:r>
            <a:r>
              <a:rPr lang="en-US" altLang="en-US" sz="1000"/>
              <a:t>in the control of some soilborne </a:t>
            </a:r>
            <a:r>
              <a:rPr lang="en-US" altLang="en-US" sz="1000" i="1"/>
              <a:t>Fusarium</a:t>
            </a:r>
            <a:r>
              <a:rPr lang="en-US" altLang="en-US" sz="1000"/>
              <a:t> pathogens of millet seedlings.</a:t>
            </a:r>
          </a:p>
        </p:txBody>
      </p:sp>
      <p:sp>
        <p:nvSpPr>
          <p:cNvPr id="2057" name="Text Box 117">
            <a:extLst>
              <a:ext uri="{FF2B5EF4-FFF2-40B4-BE49-F238E27FC236}">
                <a16:creationId xmlns:a16="http://schemas.microsoft.com/office/drawing/2014/main" id="{09AD74B5-D7DD-47E9-9091-75B8B4293ED1}"/>
              </a:ext>
            </a:extLst>
          </p:cNvPr>
          <p:cNvSpPr txBox="1">
            <a:spLocks noChangeArrowheads="1"/>
          </p:cNvSpPr>
          <p:nvPr/>
        </p:nvSpPr>
        <p:spPr bwMode="auto">
          <a:xfrm>
            <a:off x="214313" y="4254500"/>
            <a:ext cx="1787525"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815" tIns="9908" rIns="19815" bIns="9908">
            <a:spAutoFit/>
          </a:bodyPr>
          <a:lstStyle>
            <a:lvl1pPr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pPr eaLnBrk="1" hangingPunct="1">
              <a:lnSpc>
                <a:spcPts val="1000"/>
              </a:lnSpc>
            </a:pPr>
            <a:r>
              <a:rPr lang="en-US" altLang="en-US" sz="1400" b="1">
                <a:solidFill>
                  <a:schemeClr val="accent2"/>
                </a:solidFill>
                <a:latin typeface="Cambria" panose="02040503050406030204" pitchFamily="18" charset="0"/>
              </a:rPr>
              <a:t>Results</a:t>
            </a:r>
          </a:p>
        </p:txBody>
      </p:sp>
      <p:sp>
        <p:nvSpPr>
          <p:cNvPr id="2058" name="Text Box 155">
            <a:extLst>
              <a:ext uri="{FF2B5EF4-FFF2-40B4-BE49-F238E27FC236}">
                <a16:creationId xmlns:a16="http://schemas.microsoft.com/office/drawing/2014/main" id="{58086409-A9B0-4A53-948D-797F6DA4EC84}"/>
              </a:ext>
            </a:extLst>
          </p:cNvPr>
          <p:cNvSpPr txBox="1">
            <a:spLocks noChangeArrowheads="1"/>
          </p:cNvSpPr>
          <p:nvPr/>
        </p:nvSpPr>
        <p:spPr bwMode="auto">
          <a:xfrm>
            <a:off x="161925" y="2292350"/>
            <a:ext cx="6480175" cy="1816100"/>
          </a:xfrm>
          <a:prstGeom prst="rect">
            <a:avLst/>
          </a:prstGeom>
          <a:noFill/>
          <a:ln w="9525">
            <a:noFill/>
            <a:miter lim="800000"/>
            <a:headEnd/>
            <a:tailEnd/>
          </a:ln>
        </p:spPr>
        <p:txBody>
          <a:bodyPr lIns="19815" tIns="9908" rIns="19815" bIns="9908">
            <a:spAutoFit/>
          </a:bodyPr>
          <a:lstStyle/>
          <a:p>
            <a:pPr algn="just">
              <a:lnSpc>
                <a:spcPts val="1000"/>
              </a:lnSpc>
              <a:defRPr/>
            </a:pPr>
            <a:r>
              <a:rPr lang="en-US" sz="1400" b="1" dirty="0">
                <a:solidFill>
                  <a:schemeClr val="accent2"/>
                </a:solidFill>
                <a:latin typeface="Cambria" pitchFamily="18" charset="0"/>
              </a:rPr>
              <a:t>Materials and Methods</a:t>
            </a:r>
          </a:p>
          <a:p>
            <a:pPr algn="just">
              <a:lnSpc>
                <a:spcPts val="1000"/>
              </a:lnSpc>
              <a:defRPr/>
            </a:pPr>
            <a:endParaRPr lang="en-US" sz="400" b="1" i="1" dirty="0"/>
          </a:p>
          <a:p>
            <a:pPr algn="just">
              <a:defRPr/>
            </a:pPr>
            <a:r>
              <a:rPr lang="en-US" sz="1000" b="1" i="1" dirty="0"/>
              <a:t>Source of material used</a:t>
            </a:r>
            <a:r>
              <a:rPr lang="en-US" sz="1000" b="1" dirty="0"/>
              <a:t>: Cassava peels </a:t>
            </a:r>
            <a:r>
              <a:rPr lang="en-US" sz="1000" dirty="0"/>
              <a:t>(A cassava processing factory, Ibadan), </a:t>
            </a:r>
            <a:r>
              <a:rPr lang="en-US" sz="1000" b="1" i="1" dirty="0"/>
              <a:t>M. </a:t>
            </a:r>
            <a:r>
              <a:rPr lang="en-US" sz="1000" b="1" i="1" dirty="0" err="1"/>
              <a:t>oleifera</a:t>
            </a:r>
            <a:r>
              <a:rPr lang="en-US" sz="1000" b="1" dirty="0"/>
              <a:t> and </a:t>
            </a:r>
            <a:r>
              <a:rPr lang="en-US" sz="1000" b="1" i="1" dirty="0"/>
              <a:t>S. </a:t>
            </a:r>
            <a:r>
              <a:rPr lang="en-US" sz="1000" b="1" i="1" dirty="0" err="1"/>
              <a:t>alata</a:t>
            </a:r>
            <a:r>
              <a:rPr lang="en-US" sz="1000" b="1" i="1" dirty="0"/>
              <a:t> </a:t>
            </a:r>
            <a:r>
              <a:rPr lang="en-US" sz="1000" dirty="0"/>
              <a:t>(Botanical garden of the University of Ibadan), </a:t>
            </a:r>
            <a:r>
              <a:rPr lang="en-US" sz="1000" b="1" dirty="0"/>
              <a:t>The pathogens; </a:t>
            </a:r>
            <a:r>
              <a:rPr lang="en-US" sz="1000" i="1" dirty="0"/>
              <a:t>Fusarium </a:t>
            </a:r>
            <a:r>
              <a:rPr lang="en-US" sz="1000" i="1" dirty="0" err="1"/>
              <a:t>anthophilum</a:t>
            </a:r>
            <a:r>
              <a:rPr lang="en-US" sz="1000" i="1" dirty="0"/>
              <a:t>, F. verticillioides, F. </a:t>
            </a:r>
            <a:r>
              <a:rPr lang="en-US" sz="1000" i="1" dirty="0" err="1"/>
              <a:t>oxysporum</a:t>
            </a:r>
            <a:r>
              <a:rPr lang="en-US" sz="1000" i="1" dirty="0"/>
              <a:t> and F. </a:t>
            </a:r>
            <a:r>
              <a:rPr lang="en-US" sz="1000" i="1" dirty="0" err="1"/>
              <a:t>scirpi</a:t>
            </a:r>
            <a:r>
              <a:rPr lang="en-US" sz="1000" i="1" dirty="0"/>
              <a:t> </a:t>
            </a:r>
            <a:r>
              <a:rPr lang="en-US" sz="1000" dirty="0"/>
              <a:t>(Culture collections of the Plant Pathology Laboratory, Department of Botany, University of Ibadan), </a:t>
            </a:r>
            <a:r>
              <a:rPr lang="en-US" sz="1000" b="1" dirty="0"/>
              <a:t>Millet seeds </a:t>
            </a:r>
            <a:r>
              <a:rPr lang="en-US" sz="1000" dirty="0"/>
              <a:t>(National Centre for Genetic Resources and Biotechnology (NACGRAB), </a:t>
            </a:r>
            <a:r>
              <a:rPr lang="en-US" sz="1000" dirty="0" err="1"/>
              <a:t>Apata</a:t>
            </a:r>
            <a:r>
              <a:rPr lang="en-US" sz="1000" dirty="0"/>
              <a:t>, Ibadan). Each of the Pathogen was quantified and adjusted to 3.1 x 10</a:t>
            </a:r>
            <a:r>
              <a:rPr lang="en-US" sz="1000" baseline="30000" dirty="0"/>
              <a:t>5</a:t>
            </a:r>
            <a:r>
              <a:rPr lang="en-US" sz="1000" dirty="0"/>
              <a:t> spores/ml. </a:t>
            </a:r>
            <a:r>
              <a:rPr lang="en-US" sz="1000" i="1" dirty="0"/>
              <a:t>M</a:t>
            </a:r>
            <a:r>
              <a:rPr lang="en-US" sz="1000" dirty="0"/>
              <a:t>. </a:t>
            </a:r>
            <a:r>
              <a:rPr lang="en-US" sz="1000" i="1" dirty="0" err="1"/>
              <a:t>oleifera</a:t>
            </a:r>
            <a:r>
              <a:rPr lang="en-US" sz="1000" i="1" dirty="0"/>
              <a:t>, S. </a:t>
            </a:r>
            <a:r>
              <a:rPr lang="en-US" sz="1000" i="1" dirty="0" err="1"/>
              <a:t>alata</a:t>
            </a:r>
            <a:r>
              <a:rPr lang="en-US" sz="1000" i="1" dirty="0"/>
              <a:t> </a:t>
            </a:r>
            <a:r>
              <a:rPr lang="en-US" sz="1000" dirty="0"/>
              <a:t>and Cassava peels were washed in clean water and rinsed in 5% </a:t>
            </a:r>
            <a:r>
              <a:rPr lang="en-US" sz="1000" dirty="0" err="1"/>
              <a:t>NaOCl</a:t>
            </a:r>
            <a:r>
              <a:rPr lang="en-US" sz="1000" dirty="0"/>
              <a:t> solution in two exchanges of distilled water. They were air-dried and then blended i</a:t>
            </a:r>
            <a:r>
              <a:rPr lang="en-US" sz="1000" dirty="0">
                <a:latin typeface="+mj-lt"/>
              </a:rPr>
              <a:t>n sterilized electric blender. The powder of each item was diluted into 5, 10 and 15% g/ ml. </a:t>
            </a:r>
            <a:r>
              <a:rPr lang="en-US" sz="1000" b="1" dirty="0">
                <a:latin typeface="+mj-lt"/>
              </a:rPr>
              <a:t>Laboratory experiment: </a:t>
            </a:r>
            <a:r>
              <a:rPr lang="en-US" sz="1000" dirty="0">
                <a:latin typeface="+mj-lt"/>
              </a:rPr>
              <a:t>Inhibitory  potential of the extracts was evaluated against the pathogens in-vitro according to the method described by </a:t>
            </a:r>
            <a:r>
              <a:rPr lang="en-US" sz="1000" dirty="0" err="1">
                <a:latin typeface="+mj-lt"/>
              </a:rPr>
              <a:t>Ramezeni</a:t>
            </a:r>
            <a:r>
              <a:rPr lang="en-US" sz="1000" dirty="0">
                <a:latin typeface="+mj-lt"/>
              </a:rPr>
              <a:t> </a:t>
            </a:r>
            <a:r>
              <a:rPr lang="en-US" sz="1000" i="1" dirty="0">
                <a:latin typeface="+mj-lt"/>
              </a:rPr>
              <a:t>et al.</a:t>
            </a:r>
            <a:r>
              <a:rPr lang="en-US" sz="1000" dirty="0">
                <a:latin typeface="+mj-lt"/>
              </a:rPr>
              <a:t> (2002)</a:t>
            </a:r>
            <a:r>
              <a:rPr lang="en-US" sz="1000" dirty="0">
                <a:solidFill>
                  <a:schemeClr val="accent2"/>
                </a:solidFill>
                <a:latin typeface="+mj-lt"/>
              </a:rPr>
              <a:t>. </a:t>
            </a:r>
            <a:r>
              <a:rPr lang="en-US" sz="1000" b="1" dirty="0" err="1">
                <a:latin typeface="+mj-lt"/>
              </a:rPr>
              <a:t>Screenhouse</a:t>
            </a:r>
            <a:r>
              <a:rPr lang="en-US" sz="1000" b="1" dirty="0">
                <a:latin typeface="+mj-lt"/>
              </a:rPr>
              <a:t> experiment: </a:t>
            </a:r>
            <a:r>
              <a:rPr lang="en-US" sz="1000" dirty="0">
                <a:latin typeface="+mj-lt"/>
              </a:rPr>
              <a:t>was conducted using </a:t>
            </a:r>
            <a:r>
              <a:rPr lang="en-US" sz="1000" dirty="0" err="1">
                <a:latin typeface="+mj-lt"/>
              </a:rPr>
              <a:t>sterilised</a:t>
            </a:r>
            <a:r>
              <a:rPr lang="en-US" sz="1000" dirty="0">
                <a:latin typeface="+mj-lt"/>
              </a:rPr>
              <a:t> soil, the growth and disease evaluation was conducted according  to </a:t>
            </a:r>
            <a:r>
              <a:rPr lang="en-US" sz="1000" dirty="0" err="1">
                <a:latin typeface="+mj-lt"/>
              </a:rPr>
              <a:t>Gwary</a:t>
            </a:r>
            <a:r>
              <a:rPr lang="en-US" sz="1000" dirty="0">
                <a:latin typeface="+mj-lt"/>
              </a:rPr>
              <a:t> </a:t>
            </a:r>
            <a:r>
              <a:rPr lang="en-US" sz="1000" i="1" dirty="0">
                <a:latin typeface="+mj-lt"/>
              </a:rPr>
              <a:t>et al.</a:t>
            </a:r>
            <a:r>
              <a:rPr lang="en-US" sz="1000" dirty="0">
                <a:latin typeface="+mj-lt"/>
              </a:rPr>
              <a:t> (2006). Data gathered were subjected to ANOVA using SAS 9.1 (2003 version), and means were separated by DMRT at α </a:t>
            </a:r>
            <a:r>
              <a:rPr lang="en-US" sz="1000" baseline="-25000" dirty="0">
                <a:latin typeface="+mj-lt"/>
              </a:rPr>
              <a:t>0.05.</a:t>
            </a:r>
            <a:r>
              <a:rPr lang="en-US" sz="1000" b="1" dirty="0">
                <a:latin typeface="+mj-lt"/>
              </a:rPr>
              <a:t> </a:t>
            </a:r>
            <a:endParaRPr lang="en-US" sz="1000" dirty="0">
              <a:latin typeface="+mj-lt"/>
            </a:endParaRPr>
          </a:p>
        </p:txBody>
      </p:sp>
      <p:sp>
        <p:nvSpPr>
          <p:cNvPr id="2059" name="Rectangle 7">
            <a:extLst>
              <a:ext uri="{FF2B5EF4-FFF2-40B4-BE49-F238E27FC236}">
                <a16:creationId xmlns:a16="http://schemas.microsoft.com/office/drawing/2014/main" id="{E281D782-E219-4362-A373-05FA6B911637}"/>
              </a:ext>
            </a:extLst>
          </p:cNvPr>
          <p:cNvSpPr>
            <a:spLocks noChangeArrowheads="1"/>
          </p:cNvSpPr>
          <p:nvPr/>
        </p:nvSpPr>
        <p:spPr bwMode="auto">
          <a:xfrm>
            <a:off x="0" y="-50800"/>
            <a:ext cx="39688" cy="10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9815" tIns="9908" rIns="19815" bIns="9908" anchor="ctr">
            <a:spAutoFit/>
          </a:bodyPr>
          <a:lstStyle>
            <a:lvl1pPr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pPr eaLnBrk="1" hangingPunct="1"/>
            <a:endParaRPr lang="en-ZA" altLang="en-US">
              <a:latin typeface="Cambria" panose="02040503050406030204" pitchFamily="18" charset="0"/>
            </a:endParaRPr>
          </a:p>
        </p:txBody>
      </p:sp>
      <p:sp>
        <p:nvSpPr>
          <p:cNvPr id="2060" name="Rectangle 9">
            <a:extLst>
              <a:ext uri="{FF2B5EF4-FFF2-40B4-BE49-F238E27FC236}">
                <a16:creationId xmlns:a16="http://schemas.microsoft.com/office/drawing/2014/main" id="{B4683A42-4DAC-4A72-A1A3-D1EE3F353515}"/>
              </a:ext>
            </a:extLst>
          </p:cNvPr>
          <p:cNvSpPr>
            <a:spLocks noChangeArrowheads="1"/>
          </p:cNvSpPr>
          <p:nvPr/>
        </p:nvSpPr>
        <p:spPr bwMode="auto">
          <a:xfrm>
            <a:off x="0" y="-50800"/>
            <a:ext cx="39688" cy="10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9815" tIns="9908" rIns="19815" bIns="9908" anchor="ctr">
            <a:spAutoFit/>
          </a:bodyPr>
          <a:lstStyle>
            <a:lvl1pPr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pPr eaLnBrk="1" hangingPunct="1"/>
            <a:endParaRPr lang="en-ZA" altLang="en-US">
              <a:latin typeface="Cambria" panose="02040503050406030204" pitchFamily="18" charset="0"/>
            </a:endParaRPr>
          </a:p>
        </p:txBody>
      </p:sp>
      <p:sp>
        <p:nvSpPr>
          <p:cNvPr id="2061" name="Rectangle 11">
            <a:extLst>
              <a:ext uri="{FF2B5EF4-FFF2-40B4-BE49-F238E27FC236}">
                <a16:creationId xmlns:a16="http://schemas.microsoft.com/office/drawing/2014/main" id="{113AD67F-9C59-4A5A-B653-E7A828CB2475}"/>
              </a:ext>
            </a:extLst>
          </p:cNvPr>
          <p:cNvSpPr>
            <a:spLocks noChangeArrowheads="1"/>
          </p:cNvSpPr>
          <p:nvPr/>
        </p:nvSpPr>
        <p:spPr bwMode="auto">
          <a:xfrm>
            <a:off x="0" y="-50800"/>
            <a:ext cx="39688" cy="10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9815" tIns="9908" rIns="19815" bIns="9908" anchor="ctr">
            <a:spAutoFit/>
          </a:bodyPr>
          <a:lstStyle>
            <a:lvl1pPr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pPr eaLnBrk="1" hangingPunct="1"/>
            <a:endParaRPr lang="en-ZA" altLang="en-US">
              <a:latin typeface="Cambria" panose="02040503050406030204" pitchFamily="18" charset="0"/>
            </a:endParaRPr>
          </a:p>
        </p:txBody>
      </p:sp>
      <p:sp>
        <p:nvSpPr>
          <p:cNvPr id="2062" name="Rectangle 13">
            <a:extLst>
              <a:ext uri="{FF2B5EF4-FFF2-40B4-BE49-F238E27FC236}">
                <a16:creationId xmlns:a16="http://schemas.microsoft.com/office/drawing/2014/main" id="{6284B1E5-B8FC-4489-980F-8E8238F8053E}"/>
              </a:ext>
            </a:extLst>
          </p:cNvPr>
          <p:cNvSpPr>
            <a:spLocks noChangeArrowheads="1"/>
          </p:cNvSpPr>
          <p:nvPr/>
        </p:nvSpPr>
        <p:spPr bwMode="auto">
          <a:xfrm>
            <a:off x="0" y="-50800"/>
            <a:ext cx="39688" cy="10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9815" tIns="9908" rIns="19815" bIns="9908" anchor="ctr">
            <a:spAutoFit/>
          </a:bodyPr>
          <a:lstStyle>
            <a:lvl1pPr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pPr eaLnBrk="1" hangingPunct="1"/>
            <a:endParaRPr lang="en-ZA" altLang="en-US">
              <a:latin typeface="Cambria" panose="02040503050406030204" pitchFamily="18" charset="0"/>
            </a:endParaRPr>
          </a:p>
        </p:txBody>
      </p:sp>
      <p:sp>
        <p:nvSpPr>
          <p:cNvPr id="2063" name="Rectangle 15">
            <a:extLst>
              <a:ext uri="{FF2B5EF4-FFF2-40B4-BE49-F238E27FC236}">
                <a16:creationId xmlns:a16="http://schemas.microsoft.com/office/drawing/2014/main" id="{15789606-EE3D-413D-A5C5-62CFB428BE45}"/>
              </a:ext>
            </a:extLst>
          </p:cNvPr>
          <p:cNvSpPr>
            <a:spLocks noChangeArrowheads="1"/>
          </p:cNvSpPr>
          <p:nvPr/>
        </p:nvSpPr>
        <p:spPr bwMode="auto">
          <a:xfrm>
            <a:off x="0" y="-50800"/>
            <a:ext cx="39688" cy="10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9815" tIns="9908" rIns="19815" bIns="9908" anchor="ctr">
            <a:spAutoFit/>
          </a:bodyPr>
          <a:lstStyle>
            <a:lvl1pPr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pPr eaLnBrk="1" hangingPunct="1"/>
            <a:endParaRPr lang="en-ZA" altLang="en-US">
              <a:latin typeface="Cambria" panose="02040503050406030204" pitchFamily="18" charset="0"/>
            </a:endParaRPr>
          </a:p>
        </p:txBody>
      </p:sp>
      <p:sp>
        <p:nvSpPr>
          <p:cNvPr id="3" name="TextBox 1">
            <a:extLst>
              <a:ext uri="{FF2B5EF4-FFF2-40B4-BE49-F238E27FC236}">
                <a16:creationId xmlns:a16="http://schemas.microsoft.com/office/drawing/2014/main" id="{BF6E83B4-6AD5-4428-B24B-FFD7165D7033}"/>
              </a:ext>
            </a:extLst>
          </p:cNvPr>
          <p:cNvSpPr txBox="1">
            <a:spLocks noChangeArrowheads="1"/>
          </p:cNvSpPr>
          <p:nvPr/>
        </p:nvSpPr>
        <p:spPr bwMode="auto">
          <a:xfrm>
            <a:off x="1500174" y="443996"/>
            <a:ext cx="3929090" cy="738664"/>
          </a:xfrm>
          <a:prstGeom prst="rect">
            <a:avLst/>
          </a:prstGeom>
          <a:ln>
            <a:headEnd/>
            <a:tailEnd/>
          </a:ln>
        </p:spPr>
        <p:style>
          <a:lnRef idx="2">
            <a:schemeClr val="dk1"/>
          </a:lnRef>
          <a:fillRef idx="1002">
            <a:schemeClr val="lt1"/>
          </a:fillRef>
          <a:effectRef idx="0">
            <a:schemeClr val="dk1"/>
          </a:effectRef>
          <a:fontRef idx="minor">
            <a:schemeClr val="dk1"/>
          </a:fontRef>
        </p:style>
        <p:txBody>
          <a:bodyPr>
            <a:spAutoFit/>
          </a:bodyPr>
          <a:lstStyle/>
          <a:p>
            <a:pPr algn="ctr">
              <a:defRPr/>
            </a:pPr>
            <a:r>
              <a:rPr lang="en-US" sz="1000" b="1" baseline="30000" dirty="0">
                <a:solidFill>
                  <a:schemeClr val="accent6"/>
                </a:solidFill>
              </a:rPr>
              <a:t>1 </a:t>
            </a:r>
            <a:r>
              <a:rPr lang="en-US" sz="1000" b="1" dirty="0" err="1">
                <a:solidFill>
                  <a:schemeClr val="accent6"/>
                </a:solidFill>
              </a:rPr>
              <a:t>Akanmu</a:t>
            </a:r>
            <a:r>
              <a:rPr lang="en-US" sz="1000" b="1" dirty="0">
                <a:solidFill>
                  <a:schemeClr val="accent6"/>
                </a:solidFill>
              </a:rPr>
              <a:t> A. O., </a:t>
            </a:r>
            <a:r>
              <a:rPr lang="en-US" sz="1000" b="1" baseline="30000" dirty="0">
                <a:solidFill>
                  <a:schemeClr val="accent6"/>
                </a:solidFill>
              </a:rPr>
              <a:t>2 </a:t>
            </a:r>
            <a:r>
              <a:rPr lang="en-US" sz="1000" b="1" dirty="0" err="1">
                <a:solidFill>
                  <a:schemeClr val="accent6"/>
                </a:solidFill>
              </a:rPr>
              <a:t>Abiala</a:t>
            </a:r>
            <a:r>
              <a:rPr lang="en-US" sz="1000" b="1" dirty="0">
                <a:solidFill>
                  <a:schemeClr val="accent6"/>
                </a:solidFill>
              </a:rPr>
              <a:t> M.A., </a:t>
            </a:r>
            <a:r>
              <a:rPr lang="en-US" sz="1000" b="1" baseline="30000" dirty="0">
                <a:solidFill>
                  <a:schemeClr val="accent6"/>
                </a:solidFill>
              </a:rPr>
              <a:t>3 </a:t>
            </a:r>
            <a:r>
              <a:rPr lang="en-US" sz="1000" b="1" dirty="0" err="1">
                <a:solidFill>
                  <a:schemeClr val="accent6"/>
                </a:solidFill>
              </a:rPr>
              <a:t>Olowe</a:t>
            </a:r>
            <a:r>
              <a:rPr lang="en-US" sz="1000" b="1" dirty="0">
                <a:solidFill>
                  <a:schemeClr val="accent6"/>
                </a:solidFill>
              </a:rPr>
              <a:t> O.M. and </a:t>
            </a:r>
            <a:r>
              <a:rPr lang="en-US" sz="1000" b="1" baseline="30000" dirty="0">
                <a:solidFill>
                  <a:schemeClr val="accent6"/>
                </a:solidFill>
              </a:rPr>
              <a:t>4 </a:t>
            </a:r>
            <a:r>
              <a:rPr lang="en-US" sz="1000" b="1" dirty="0" err="1">
                <a:solidFill>
                  <a:schemeClr val="accent6"/>
                </a:solidFill>
              </a:rPr>
              <a:t>Odebode</a:t>
            </a:r>
            <a:r>
              <a:rPr lang="en-US" sz="1000" b="1" dirty="0">
                <a:solidFill>
                  <a:schemeClr val="accent6"/>
                </a:solidFill>
              </a:rPr>
              <a:t> J.A.</a:t>
            </a:r>
          </a:p>
          <a:p>
            <a:pPr algn="ctr">
              <a:defRPr/>
            </a:pPr>
            <a:r>
              <a:rPr lang="en-US" sz="800" dirty="0"/>
              <a:t> </a:t>
            </a:r>
          </a:p>
          <a:p>
            <a:pPr algn="ctr">
              <a:defRPr/>
            </a:pPr>
            <a:r>
              <a:rPr lang="en-US" sz="600" baseline="30000" dirty="0"/>
              <a:t>1</a:t>
            </a:r>
            <a:r>
              <a:rPr lang="en-US" sz="600" dirty="0"/>
              <a:t>Department of Botany, University of Ibadan, Ibadan, Nigeria</a:t>
            </a:r>
          </a:p>
          <a:p>
            <a:pPr algn="ctr">
              <a:defRPr/>
            </a:pPr>
            <a:r>
              <a:rPr lang="en-US" sz="600" baseline="30000" dirty="0"/>
              <a:t>1</a:t>
            </a:r>
            <a:r>
              <a:rPr lang="en-US" sz="600" dirty="0"/>
              <a:t>Department of Biological Sciences, Mountain Top University, </a:t>
            </a:r>
            <a:r>
              <a:rPr lang="en-US" sz="600" dirty="0" err="1"/>
              <a:t>Ogun</a:t>
            </a:r>
            <a:r>
              <a:rPr lang="en-US" sz="600" dirty="0"/>
              <a:t> State, Nigeria</a:t>
            </a:r>
          </a:p>
          <a:p>
            <a:pPr algn="ctr">
              <a:defRPr/>
            </a:pPr>
            <a:r>
              <a:rPr lang="en-US" sz="600" baseline="30000" dirty="0"/>
              <a:t>3</a:t>
            </a:r>
            <a:r>
              <a:rPr lang="en-US" sz="600" dirty="0"/>
              <a:t> Department of Pure and Applied Botany, Federal University of Agriculture, Abeokuta </a:t>
            </a:r>
            <a:r>
              <a:rPr lang="en-US" sz="600" dirty="0" err="1"/>
              <a:t>Ogun</a:t>
            </a:r>
            <a:r>
              <a:rPr lang="en-US" sz="600" dirty="0"/>
              <a:t> State, Nigeria</a:t>
            </a:r>
          </a:p>
          <a:p>
            <a:pPr algn="ctr">
              <a:defRPr/>
            </a:pPr>
            <a:r>
              <a:rPr lang="en-US" sz="600" baseline="30000" dirty="0"/>
              <a:t>4</a:t>
            </a:r>
            <a:r>
              <a:rPr lang="en-US" sz="600" dirty="0"/>
              <a:t> Department of Botany, University of Lagos, Lagos, Nigeria</a:t>
            </a:r>
            <a:endParaRPr lang="en-GB" sz="600" b="1" dirty="0">
              <a:solidFill>
                <a:schemeClr val="accent2">
                  <a:lumMod val="50000"/>
                </a:schemeClr>
              </a:solidFill>
              <a:latin typeface="Cambria" pitchFamily="18" charset="0"/>
              <a:cs typeface="Arial" charset="0"/>
            </a:endParaRPr>
          </a:p>
        </p:txBody>
      </p:sp>
      <p:sp>
        <p:nvSpPr>
          <p:cNvPr id="5" name="TextBox 27">
            <a:extLst>
              <a:ext uri="{FF2B5EF4-FFF2-40B4-BE49-F238E27FC236}">
                <a16:creationId xmlns:a16="http://schemas.microsoft.com/office/drawing/2014/main" id="{C3472094-E747-4E25-B1CC-547816C796D4}"/>
              </a:ext>
            </a:extLst>
          </p:cNvPr>
          <p:cNvSpPr txBox="1">
            <a:spLocks noChangeArrowheads="1"/>
          </p:cNvSpPr>
          <p:nvPr/>
        </p:nvSpPr>
        <p:spPr bwMode="auto">
          <a:xfrm>
            <a:off x="-5211763" y="7585075"/>
            <a:ext cx="4478338" cy="430213"/>
          </a:xfrm>
          <a:prstGeom prst="rect">
            <a:avLst/>
          </a:prstGeom>
          <a:noFill/>
          <a:ln w="9525">
            <a:noFill/>
            <a:miter lim="800000"/>
            <a:headEnd/>
            <a:tailEnd/>
          </a:ln>
        </p:spPr>
        <p:txBody>
          <a:bodyPr>
            <a:spAutoFit/>
          </a:bodyPr>
          <a:lstStyle/>
          <a:p>
            <a:pPr>
              <a:defRPr/>
            </a:pPr>
            <a:endParaRPr lang="en-ZA" sz="1050" dirty="0">
              <a:latin typeface="Cambria" pitchFamily="18" charset="0"/>
            </a:endParaRPr>
          </a:p>
          <a:p>
            <a:pPr>
              <a:defRPr/>
            </a:pPr>
            <a:endParaRPr lang="en-US" sz="1100" b="1" dirty="0">
              <a:solidFill>
                <a:schemeClr val="accent2"/>
              </a:solidFill>
              <a:latin typeface="Cambria" pitchFamily="18" charset="0"/>
            </a:endParaRPr>
          </a:p>
        </p:txBody>
      </p:sp>
      <p:sp>
        <p:nvSpPr>
          <p:cNvPr id="2068" name="Rectangle 402">
            <a:extLst>
              <a:ext uri="{FF2B5EF4-FFF2-40B4-BE49-F238E27FC236}">
                <a16:creationId xmlns:a16="http://schemas.microsoft.com/office/drawing/2014/main" id="{5A060511-9B8B-4278-907C-D4F1F6BE221A}"/>
              </a:ext>
            </a:extLst>
          </p:cNvPr>
          <p:cNvSpPr>
            <a:spLocks noChangeArrowheads="1"/>
          </p:cNvSpPr>
          <p:nvPr/>
        </p:nvSpPr>
        <p:spPr bwMode="auto">
          <a:xfrm>
            <a:off x="0" y="0"/>
            <a:ext cx="20637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r>
              <a:rPr lang="en-US" altLang="en-US" sz="800" i="1">
                <a:latin typeface="Cambria" panose="02040503050406030204" pitchFamily="18" charset="0"/>
                <a:ea typeface="Calibri" panose="020F0502020204030204" pitchFamily="34" charset="0"/>
                <a:cs typeface="Times New Roman" panose="02020603050405020304" pitchFamily="18" charset="0"/>
              </a:rPr>
              <a:t> </a:t>
            </a:r>
            <a:endParaRPr lang="en-US" altLang="en-US">
              <a:latin typeface="Cambria" panose="02040503050406030204" pitchFamily="18" charset="0"/>
              <a:ea typeface="Calibri" panose="020F0502020204030204" pitchFamily="34" charset="0"/>
              <a:cs typeface="Times New Roman" panose="02020603050405020304" pitchFamily="18" charset="0"/>
            </a:endParaRPr>
          </a:p>
        </p:txBody>
      </p:sp>
      <p:sp>
        <p:nvSpPr>
          <p:cNvPr id="2069" name="Rectangle 78">
            <a:extLst>
              <a:ext uri="{FF2B5EF4-FFF2-40B4-BE49-F238E27FC236}">
                <a16:creationId xmlns:a16="http://schemas.microsoft.com/office/drawing/2014/main" id="{75EF7183-6150-45DC-A1FD-497EAE55416C}"/>
              </a:ext>
            </a:extLst>
          </p:cNvPr>
          <p:cNvSpPr>
            <a:spLocks noChangeArrowheads="1"/>
          </p:cNvSpPr>
          <p:nvPr/>
        </p:nvSpPr>
        <p:spPr bwMode="auto">
          <a:xfrm>
            <a:off x="0" y="-60325"/>
            <a:ext cx="6858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endParaRPr lang="en-US" altLang="en-US"/>
          </a:p>
        </p:txBody>
      </p:sp>
      <p:sp>
        <p:nvSpPr>
          <p:cNvPr id="2070" name="TextBox 7">
            <a:extLst>
              <a:ext uri="{FF2B5EF4-FFF2-40B4-BE49-F238E27FC236}">
                <a16:creationId xmlns:a16="http://schemas.microsoft.com/office/drawing/2014/main" id="{1187125F-7D02-4325-BE9F-1655BF8BE56A}"/>
              </a:ext>
            </a:extLst>
          </p:cNvPr>
          <p:cNvSpPr txBox="1">
            <a:spLocks noChangeArrowheads="1"/>
          </p:cNvSpPr>
          <p:nvPr/>
        </p:nvSpPr>
        <p:spPr bwMode="auto">
          <a:xfrm>
            <a:off x="214313" y="6183313"/>
            <a:ext cx="31432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61963" indent="-461963"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pPr eaLnBrk="1" hangingPunct="1"/>
            <a:r>
              <a:rPr lang="en-ZA" altLang="en-US" sz="900"/>
              <a:t>Figure 1: Percentage mycelia inhibition of the of the pooled  effect of extracts</a:t>
            </a:r>
          </a:p>
        </p:txBody>
      </p:sp>
      <p:sp>
        <p:nvSpPr>
          <p:cNvPr id="2071" name="Text Box 8">
            <a:extLst>
              <a:ext uri="{FF2B5EF4-FFF2-40B4-BE49-F238E27FC236}">
                <a16:creationId xmlns:a16="http://schemas.microsoft.com/office/drawing/2014/main" id="{CD4E4150-C153-4BDA-B3F8-DFBE253EE8CA}"/>
              </a:ext>
            </a:extLst>
          </p:cNvPr>
          <p:cNvSpPr txBox="1">
            <a:spLocks noChangeArrowheads="1"/>
          </p:cNvSpPr>
          <p:nvPr/>
        </p:nvSpPr>
        <p:spPr bwMode="auto">
          <a:xfrm>
            <a:off x="214313" y="8469313"/>
            <a:ext cx="3000375"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815" tIns="9908" rIns="19815" bIns="9908">
            <a:spAutoFit/>
          </a:bodyPr>
          <a:lstStyle>
            <a:lvl1pPr marL="395288" indent="-395288"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pPr eaLnBrk="1" hangingPunct="1"/>
            <a:r>
              <a:rPr lang="en-US" altLang="en-US" sz="800" b="1"/>
              <a:t>Figure 2: </a:t>
            </a:r>
            <a:r>
              <a:rPr lang="en-US" altLang="en-US" sz="900"/>
              <a:t>Percentage disease incidence of </a:t>
            </a:r>
            <a:r>
              <a:rPr lang="en-US" altLang="en-US" sz="900" i="1"/>
              <a:t>Fusarium</a:t>
            </a:r>
            <a:r>
              <a:rPr lang="en-US" altLang="en-US" sz="900"/>
              <a:t> species after treatment with plant extracts on millet seedlings</a:t>
            </a:r>
            <a:endParaRPr lang="en-ZA" altLang="en-US" sz="1800" b="1">
              <a:solidFill>
                <a:schemeClr val="accent2"/>
              </a:solidFill>
              <a:latin typeface="Cambria" panose="02040503050406030204" pitchFamily="18" charset="0"/>
            </a:endParaRPr>
          </a:p>
        </p:txBody>
      </p:sp>
      <p:sp>
        <p:nvSpPr>
          <p:cNvPr id="2072" name="Text Box 117">
            <a:extLst>
              <a:ext uri="{FF2B5EF4-FFF2-40B4-BE49-F238E27FC236}">
                <a16:creationId xmlns:a16="http://schemas.microsoft.com/office/drawing/2014/main" id="{27E21BB2-F4F6-4357-B779-4653EF050095}"/>
              </a:ext>
            </a:extLst>
          </p:cNvPr>
          <p:cNvSpPr txBox="1">
            <a:spLocks noChangeArrowheads="1"/>
          </p:cNvSpPr>
          <p:nvPr/>
        </p:nvSpPr>
        <p:spPr bwMode="auto">
          <a:xfrm>
            <a:off x="0" y="8897938"/>
            <a:ext cx="2143125"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815" tIns="9908" rIns="19815" bIns="9908">
            <a:spAutoFit/>
          </a:bodyPr>
          <a:lstStyle>
            <a:lvl1pPr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pPr eaLnBrk="1" hangingPunct="1">
              <a:lnSpc>
                <a:spcPts val="1000"/>
              </a:lnSpc>
            </a:pPr>
            <a:r>
              <a:rPr lang="en-US" altLang="en-US" sz="1400" b="1">
                <a:solidFill>
                  <a:schemeClr val="accent2"/>
                </a:solidFill>
                <a:latin typeface="Cambria" panose="02040503050406030204" pitchFamily="18" charset="0"/>
              </a:rPr>
              <a:t>Conclusion</a:t>
            </a:r>
          </a:p>
        </p:txBody>
      </p:sp>
      <p:sp>
        <p:nvSpPr>
          <p:cNvPr id="2073" name="Text Box 8">
            <a:extLst>
              <a:ext uri="{FF2B5EF4-FFF2-40B4-BE49-F238E27FC236}">
                <a16:creationId xmlns:a16="http://schemas.microsoft.com/office/drawing/2014/main" id="{FCED00A3-0B3E-41B4-BDA8-C492D9F79147}"/>
              </a:ext>
            </a:extLst>
          </p:cNvPr>
          <p:cNvSpPr txBox="1">
            <a:spLocks noChangeArrowheads="1"/>
          </p:cNvSpPr>
          <p:nvPr/>
        </p:nvSpPr>
        <p:spPr bwMode="auto">
          <a:xfrm>
            <a:off x="0" y="9096375"/>
            <a:ext cx="3429000" cy="130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815" tIns="9908" rIns="19815" bIns="9908">
            <a:spAutoFit/>
          </a:bodyPr>
          <a:lstStyle>
            <a:lvl1pPr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pPr algn="just" eaLnBrk="1" hangingPunct="1">
              <a:lnSpc>
                <a:spcPts val="1000"/>
              </a:lnSpc>
            </a:pPr>
            <a:r>
              <a:rPr lang="en-US" altLang="en-US" sz="1000"/>
              <a:t>This study revealed the efficacy of the phytofungicidal properties of cassava peels (</a:t>
            </a:r>
            <a:r>
              <a:rPr lang="en-US" altLang="en-US" sz="1000" i="1"/>
              <a:t>Manihot esculenta</a:t>
            </a:r>
            <a:r>
              <a:rPr lang="en-US" altLang="en-US" sz="1000"/>
              <a:t> crantz) in the management of </a:t>
            </a:r>
            <a:r>
              <a:rPr lang="en-US" altLang="en-US" sz="1000" i="1"/>
              <a:t>Fusarium</a:t>
            </a:r>
            <a:r>
              <a:rPr lang="en-US" altLang="en-US" sz="1000"/>
              <a:t> species both in vitro and in vivo. More so, the extracts of cassava peel showed the most reduction in the disease severity caused by </a:t>
            </a:r>
            <a:r>
              <a:rPr lang="en-US" altLang="en-US" sz="1000" i="1"/>
              <a:t>Fusarium</a:t>
            </a:r>
            <a:r>
              <a:rPr lang="en-US" altLang="en-US" sz="1000"/>
              <a:t> species in millet seedling. This verified the study of Abiala </a:t>
            </a:r>
            <a:r>
              <a:rPr lang="en-US" altLang="en-US" sz="1000" i="1"/>
              <a:t>et al.</a:t>
            </a:r>
            <a:r>
              <a:rPr lang="en-US" altLang="en-US" sz="1000"/>
              <a:t> (2016) which reported the efficacy of  cassava peels against the fungal pathogens of </a:t>
            </a:r>
            <a:r>
              <a:rPr lang="en-US" altLang="en-US" sz="1000" i="1"/>
              <a:t>Corchorus olitorus</a:t>
            </a:r>
            <a:r>
              <a:rPr lang="en-US" altLang="en-US" sz="1000"/>
              <a:t>. Cassava peel extracts at 15% g/ml had the most biofertlilizer potentials with its enhancement of the growth parameters compared to other extracts.</a:t>
            </a:r>
          </a:p>
        </p:txBody>
      </p:sp>
      <p:graphicFrame>
        <p:nvGraphicFramePr>
          <p:cNvPr id="53" name="Chart 52">
            <a:extLst>
              <a:ext uri="{FF2B5EF4-FFF2-40B4-BE49-F238E27FC236}">
                <a16:creationId xmlns:a16="http://schemas.microsoft.com/office/drawing/2014/main" id="{72AA8F67-5BE0-4BB2-9BEC-CBC137EE5954}"/>
              </a:ext>
            </a:extLst>
          </p:cNvPr>
          <p:cNvGraphicFramePr/>
          <p:nvPr/>
        </p:nvGraphicFramePr>
        <p:xfrm>
          <a:off x="214290" y="4397370"/>
          <a:ext cx="3143272" cy="1928826"/>
        </p:xfrm>
        <a:graphic>
          <a:graphicData uri="http://schemas.openxmlformats.org/drawingml/2006/chart">
            <c:chart xmlns:c="http://schemas.openxmlformats.org/drawingml/2006/chart" xmlns:r="http://schemas.openxmlformats.org/officeDocument/2006/relationships" r:id="rId4"/>
          </a:graphicData>
        </a:graphic>
      </p:graphicFrame>
      <p:pic>
        <p:nvPicPr>
          <p:cNvPr id="2075" name="Picture 54">
            <a:extLst>
              <a:ext uri="{FF2B5EF4-FFF2-40B4-BE49-F238E27FC236}">
                <a16:creationId xmlns:a16="http://schemas.microsoft.com/office/drawing/2014/main" id="{E7C0F2D7-1E49-43EF-B1F9-7EC56195EF4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40500"/>
            <a:ext cx="3357563" cy="189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6" name="Picture 55">
            <a:extLst>
              <a:ext uri="{FF2B5EF4-FFF2-40B4-BE49-F238E27FC236}">
                <a16:creationId xmlns:a16="http://schemas.microsoft.com/office/drawing/2014/main" id="{8D40F95F-39C3-47BC-B8B4-C45CD641741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14750" y="7040563"/>
            <a:ext cx="3000375" cy="200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7" name="Text Box 8">
            <a:extLst>
              <a:ext uri="{FF2B5EF4-FFF2-40B4-BE49-F238E27FC236}">
                <a16:creationId xmlns:a16="http://schemas.microsoft.com/office/drawing/2014/main" id="{5952A7FC-5270-4A5A-BB25-1818821702AA}"/>
              </a:ext>
            </a:extLst>
          </p:cNvPr>
          <p:cNvSpPr txBox="1">
            <a:spLocks noChangeArrowheads="1"/>
          </p:cNvSpPr>
          <p:nvPr/>
        </p:nvSpPr>
        <p:spPr bwMode="auto">
          <a:xfrm>
            <a:off x="3786188" y="9059863"/>
            <a:ext cx="2928937"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815" tIns="9908" rIns="19815" bIns="9908">
            <a:spAutoFit/>
          </a:bodyPr>
          <a:lstStyle>
            <a:lvl1pPr marL="395288" indent="-395288"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pPr eaLnBrk="1" hangingPunct="1"/>
            <a:r>
              <a:rPr lang="en-US" altLang="en-US" sz="800" b="1"/>
              <a:t>Figure 3: </a:t>
            </a:r>
            <a:r>
              <a:rPr lang="en-US" altLang="en-US" sz="900"/>
              <a:t>Percentage disease severity of Fusarium species after treatment with plant extracts on millet seedlings</a:t>
            </a:r>
            <a:endParaRPr lang="en-ZA" altLang="en-US" sz="1800" b="1">
              <a:solidFill>
                <a:schemeClr val="accent2"/>
              </a:solidFill>
              <a:latin typeface="Cambria" panose="02040503050406030204" pitchFamily="18" charset="0"/>
            </a:endParaRPr>
          </a:p>
        </p:txBody>
      </p:sp>
      <p:pic>
        <p:nvPicPr>
          <p:cNvPr id="2078" name="Picture 57">
            <a:extLst>
              <a:ext uri="{FF2B5EF4-FFF2-40B4-BE49-F238E27FC236}">
                <a16:creationId xmlns:a16="http://schemas.microsoft.com/office/drawing/2014/main" id="{365ED6FE-3A75-48C3-BAEB-8A8B12BD65A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14750" y="9469438"/>
            <a:ext cx="3000375" cy="164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9" name="Text Box 8">
            <a:extLst>
              <a:ext uri="{FF2B5EF4-FFF2-40B4-BE49-F238E27FC236}">
                <a16:creationId xmlns:a16="http://schemas.microsoft.com/office/drawing/2014/main" id="{47E2FF8B-656B-4AE7-B408-D468AE48878B}"/>
              </a:ext>
            </a:extLst>
          </p:cNvPr>
          <p:cNvSpPr txBox="1">
            <a:spLocks noChangeArrowheads="1"/>
          </p:cNvSpPr>
          <p:nvPr/>
        </p:nvSpPr>
        <p:spPr bwMode="auto">
          <a:xfrm>
            <a:off x="3857625" y="11183938"/>
            <a:ext cx="2714625"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815" tIns="9908" rIns="19815" bIns="9908">
            <a:spAutoFit/>
          </a:bodyPr>
          <a:lstStyle>
            <a:lvl1pPr marL="395288" indent="-395288"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pPr eaLnBrk="1" hangingPunct="1"/>
            <a:r>
              <a:rPr lang="en-US" altLang="en-US" sz="700" b="1"/>
              <a:t>Figure 4: </a:t>
            </a:r>
            <a:r>
              <a:rPr lang="en-US" altLang="en-US" sz="800" b="1"/>
              <a:t> </a:t>
            </a:r>
            <a:r>
              <a:rPr lang="en-US" altLang="en-US" sz="800"/>
              <a:t>Effect of plant extracts on the percentage growth of millet seedlings.</a:t>
            </a:r>
            <a:endParaRPr lang="en-ZA" altLang="en-US" sz="1600" b="1">
              <a:solidFill>
                <a:schemeClr val="accent2"/>
              </a:solidFill>
              <a:latin typeface="Cambria" panose="02040503050406030204" pitchFamily="18" charset="0"/>
            </a:endParaRPr>
          </a:p>
        </p:txBody>
      </p:sp>
      <p:graphicFrame>
        <p:nvGraphicFramePr>
          <p:cNvPr id="60" name="Table 59">
            <a:extLst>
              <a:ext uri="{FF2B5EF4-FFF2-40B4-BE49-F238E27FC236}">
                <a16:creationId xmlns:a16="http://schemas.microsoft.com/office/drawing/2014/main" id="{8B2F1636-9874-4D69-A9DF-0FC5F1367E77}"/>
              </a:ext>
            </a:extLst>
          </p:cNvPr>
          <p:cNvGraphicFramePr>
            <a:graphicFrameLocks noGrp="1"/>
          </p:cNvGraphicFramePr>
          <p:nvPr/>
        </p:nvGraphicFramePr>
        <p:xfrm>
          <a:off x="3714750" y="4735513"/>
          <a:ext cx="3071813" cy="2243134"/>
        </p:xfrm>
        <a:graphic>
          <a:graphicData uri="http://schemas.openxmlformats.org/drawingml/2006/table">
            <a:tbl>
              <a:tblPr/>
              <a:tblGrid>
                <a:gridCol w="642938">
                  <a:extLst>
                    <a:ext uri="{9D8B030D-6E8A-4147-A177-3AD203B41FA5}">
                      <a16:colId xmlns:a16="http://schemas.microsoft.com/office/drawing/2014/main" val="20000"/>
                    </a:ext>
                  </a:extLst>
                </a:gridCol>
                <a:gridCol w="785813">
                  <a:extLst>
                    <a:ext uri="{9D8B030D-6E8A-4147-A177-3AD203B41FA5}">
                      <a16:colId xmlns:a16="http://schemas.microsoft.com/office/drawing/2014/main" val="20001"/>
                    </a:ext>
                  </a:extLst>
                </a:gridCol>
                <a:gridCol w="449557">
                  <a:extLst>
                    <a:ext uri="{9D8B030D-6E8A-4147-A177-3AD203B41FA5}">
                      <a16:colId xmlns:a16="http://schemas.microsoft.com/office/drawing/2014/main" val="20002"/>
                    </a:ext>
                  </a:extLst>
                </a:gridCol>
                <a:gridCol w="410879">
                  <a:extLst>
                    <a:ext uri="{9D8B030D-6E8A-4147-A177-3AD203B41FA5}">
                      <a16:colId xmlns:a16="http://schemas.microsoft.com/office/drawing/2014/main" val="20003"/>
                    </a:ext>
                  </a:extLst>
                </a:gridCol>
                <a:gridCol w="391313">
                  <a:extLst>
                    <a:ext uri="{9D8B030D-6E8A-4147-A177-3AD203B41FA5}">
                      <a16:colId xmlns:a16="http://schemas.microsoft.com/office/drawing/2014/main" val="20004"/>
                    </a:ext>
                  </a:extLst>
                </a:gridCol>
                <a:gridCol w="391313">
                  <a:extLst>
                    <a:ext uri="{9D8B030D-6E8A-4147-A177-3AD203B41FA5}">
                      <a16:colId xmlns:a16="http://schemas.microsoft.com/office/drawing/2014/main" val="20005"/>
                    </a:ext>
                  </a:extLst>
                </a:gridCol>
              </a:tblGrid>
              <a:tr h="433570">
                <a:tc>
                  <a:txBody>
                    <a:bodyPr/>
                    <a:lstStyle/>
                    <a:p>
                      <a:pPr marL="0" marR="0" algn="l">
                        <a:lnSpc>
                          <a:spcPct val="115000"/>
                        </a:lnSpc>
                        <a:spcBef>
                          <a:spcPts val="0"/>
                        </a:spcBef>
                        <a:spcAft>
                          <a:spcPts val="0"/>
                        </a:spcAft>
                      </a:pPr>
                      <a:r>
                        <a:rPr lang="en-US" sz="800" b="1" dirty="0">
                          <a:solidFill>
                            <a:srgbClr val="000000"/>
                          </a:solidFill>
                          <a:latin typeface="Times New Roman"/>
                          <a:ea typeface="Times New Roman"/>
                          <a:cs typeface="Times New Roman"/>
                        </a:rPr>
                        <a:t>Parameters</a:t>
                      </a:r>
                      <a:endParaRPr lang="en-US" sz="800" dirty="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b="1">
                          <a:solidFill>
                            <a:srgbClr val="000000"/>
                          </a:solidFill>
                          <a:latin typeface="Times New Roman"/>
                          <a:ea typeface="Times New Roman"/>
                          <a:cs typeface="Times New Roman"/>
                        </a:rPr>
                        <a:t>Variables</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b="1">
                          <a:solidFill>
                            <a:srgbClr val="000000"/>
                          </a:solidFill>
                          <a:latin typeface="Times New Roman"/>
                          <a:ea typeface="Times New Roman"/>
                          <a:cs typeface="Times New Roman"/>
                        </a:rPr>
                        <a:t>Plant height (cm)</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b="1">
                          <a:solidFill>
                            <a:srgbClr val="000000"/>
                          </a:solidFill>
                          <a:latin typeface="Times New Roman"/>
                          <a:ea typeface="Times New Roman"/>
                          <a:cs typeface="Times New Roman"/>
                        </a:rPr>
                        <a:t>Stem girth (cm)</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b="1" dirty="0">
                          <a:solidFill>
                            <a:srgbClr val="000000"/>
                          </a:solidFill>
                          <a:latin typeface="Times New Roman"/>
                          <a:ea typeface="Times New Roman"/>
                          <a:cs typeface="Times New Roman"/>
                        </a:rPr>
                        <a:t>No of leaves</a:t>
                      </a:r>
                      <a:endParaRPr lang="en-US" sz="800" dirty="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b="1">
                          <a:solidFill>
                            <a:srgbClr val="000000"/>
                          </a:solidFill>
                          <a:latin typeface="Times New Roman"/>
                          <a:ea typeface="Times New Roman"/>
                          <a:cs typeface="Times New Roman"/>
                        </a:rPr>
                        <a:t>Leaf area (cm</a:t>
                      </a:r>
                      <a:r>
                        <a:rPr lang="en-US" sz="800" b="1" baseline="30000">
                          <a:solidFill>
                            <a:srgbClr val="000000"/>
                          </a:solidFill>
                          <a:latin typeface="Times New Roman"/>
                          <a:ea typeface="Times New Roman"/>
                          <a:cs typeface="Times New Roman"/>
                        </a:rPr>
                        <a:t>2</a:t>
                      </a:r>
                      <a:r>
                        <a:rPr lang="en-US" sz="800" b="1">
                          <a:solidFill>
                            <a:srgbClr val="000000"/>
                          </a:solidFill>
                          <a:latin typeface="Times New Roman"/>
                          <a:ea typeface="Times New Roman"/>
                          <a:cs typeface="Times New Roman"/>
                        </a:rPr>
                        <a:t>)</a:t>
                      </a:r>
                      <a:endParaRPr lang="en-US" sz="800">
                        <a:latin typeface="Calibri"/>
                        <a:ea typeface="Calibri"/>
                        <a:cs typeface="Times New Roman"/>
                      </a:endParaRPr>
                    </a:p>
                  </a:txBody>
                  <a:tcPr marL="54231" marR="54231" marT="0" marB="0" anchor="b">
                    <a:lnL>
                      <a:noFill/>
                    </a:lnL>
                    <a:lnR>
                      <a:noFill/>
                    </a:lnR>
                    <a:lnT>
                      <a:noFill/>
                    </a:lnT>
                    <a:lnB>
                      <a:noFill/>
                    </a:lnB>
                  </a:tcPr>
                </a:tc>
                <a:extLst>
                  <a:ext uri="{0D108BD9-81ED-4DB2-BD59-A6C34878D82A}">
                    <a16:rowId xmlns:a16="http://schemas.microsoft.com/office/drawing/2014/main" val="10000"/>
                  </a:ext>
                </a:extLst>
              </a:tr>
              <a:tr h="138997">
                <a:tc>
                  <a:txBody>
                    <a:bodyPr/>
                    <a:lstStyle/>
                    <a:p>
                      <a:pPr algn="l">
                        <a:lnSpc>
                          <a:spcPct val="115000"/>
                        </a:lnSpc>
                      </a:pPr>
                      <a:endParaRPr lang="en-US" sz="800">
                        <a:latin typeface="Calibri"/>
                        <a:ea typeface="Times New Roman"/>
                      </a:endParaRPr>
                    </a:p>
                  </a:txBody>
                  <a:tcPr marL="54231" marR="54231" marT="0" marB="0" anchor="b">
                    <a:lnL>
                      <a:noFill/>
                    </a:lnL>
                    <a:lnR>
                      <a:noFill/>
                    </a:lnR>
                    <a:lnT>
                      <a:noFill/>
                    </a:lnT>
                    <a:lnB>
                      <a:noFill/>
                    </a:lnB>
                  </a:tcPr>
                </a:tc>
                <a:tc>
                  <a:txBody>
                    <a:bodyPr/>
                    <a:lstStyle/>
                    <a:p>
                      <a:pPr algn="l">
                        <a:lnSpc>
                          <a:spcPct val="115000"/>
                        </a:lnSpc>
                      </a:pPr>
                      <a:endParaRPr lang="en-US" sz="800">
                        <a:latin typeface="Calibri"/>
                        <a:ea typeface="Times New Roman"/>
                      </a:endParaRPr>
                    </a:p>
                  </a:txBody>
                  <a:tcPr marL="54231" marR="54231" marT="0" marB="0" anchor="b">
                    <a:lnL>
                      <a:noFill/>
                    </a:lnL>
                    <a:lnR>
                      <a:noFill/>
                    </a:lnR>
                    <a:lnT>
                      <a:noFill/>
                    </a:lnT>
                    <a:lnB>
                      <a:noFill/>
                    </a:lnB>
                  </a:tcPr>
                </a:tc>
                <a:tc>
                  <a:txBody>
                    <a:bodyPr/>
                    <a:lstStyle/>
                    <a:p>
                      <a:pPr algn="l">
                        <a:lnSpc>
                          <a:spcPct val="115000"/>
                        </a:lnSpc>
                      </a:pPr>
                      <a:endParaRPr lang="en-US" sz="800">
                        <a:latin typeface="Calibri"/>
                        <a:ea typeface="Times New Roman"/>
                      </a:endParaRPr>
                    </a:p>
                  </a:txBody>
                  <a:tcPr marL="54231" marR="54231" marT="0" marB="0" anchor="b">
                    <a:lnL>
                      <a:noFill/>
                    </a:lnL>
                    <a:lnR>
                      <a:noFill/>
                    </a:lnR>
                    <a:lnT>
                      <a:noFill/>
                    </a:lnT>
                    <a:lnB>
                      <a:noFill/>
                    </a:lnB>
                  </a:tcPr>
                </a:tc>
                <a:tc>
                  <a:txBody>
                    <a:bodyPr/>
                    <a:lstStyle/>
                    <a:p>
                      <a:pPr algn="l">
                        <a:lnSpc>
                          <a:spcPct val="115000"/>
                        </a:lnSpc>
                      </a:pPr>
                      <a:endParaRPr lang="en-US" sz="800">
                        <a:latin typeface="Calibri"/>
                        <a:ea typeface="Times New Roman"/>
                      </a:endParaRPr>
                    </a:p>
                  </a:txBody>
                  <a:tcPr marL="54231" marR="54231" marT="0" marB="0" anchor="b">
                    <a:lnL>
                      <a:noFill/>
                    </a:lnL>
                    <a:lnR>
                      <a:noFill/>
                    </a:lnR>
                    <a:lnT>
                      <a:noFill/>
                    </a:lnT>
                    <a:lnB>
                      <a:noFill/>
                    </a:lnB>
                  </a:tcPr>
                </a:tc>
                <a:tc>
                  <a:txBody>
                    <a:bodyPr/>
                    <a:lstStyle/>
                    <a:p>
                      <a:pPr algn="l">
                        <a:lnSpc>
                          <a:spcPct val="115000"/>
                        </a:lnSpc>
                      </a:pPr>
                      <a:endParaRPr lang="en-US" sz="800">
                        <a:latin typeface="Calibri"/>
                        <a:ea typeface="Times New Roman"/>
                      </a:endParaRPr>
                    </a:p>
                  </a:txBody>
                  <a:tcPr marL="54231" marR="54231" marT="0" marB="0" anchor="b">
                    <a:lnL>
                      <a:noFill/>
                    </a:lnL>
                    <a:lnR>
                      <a:noFill/>
                    </a:lnR>
                    <a:lnT>
                      <a:noFill/>
                    </a:lnT>
                    <a:lnB>
                      <a:noFill/>
                    </a:lnB>
                  </a:tcPr>
                </a:tc>
                <a:tc>
                  <a:txBody>
                    <a:bodyPr/>
                    <a:lstStyle/>
                    <a:p>
                      <a:pPr algn="l">
                        <a:lnSpc>
                          <a:spcPct val="115000"/>
                        </a:lnSpc>
                      </a:pPr>
                      <a:endParaRPr lang="en-US" sz="800">
                        <a:latin typeface="Calibri"/>
                        <a:ea typeface="Times New Roman"/>
                      </a:endParaRPr>
                    </a:p>
                  </a:txBody>
                  <a:tcPr marL="54231" marR="54231" marT="0" marB="0" anchor="b">
                    <a:lnL>
                      <a:noFill/>
                    </a:lnL>
                    <a:lnR>
                      <a:noFill/>
                    </a:lnR>
                    <a:lnT>
                      <a:noFill/>
                    </a:lnT>
                    <a:lnB>
                      <a:noFill/>
                    </a:lnB>
                  </a:tcPr>
                </a:tc>
                <a:extLst>
                  <a:ext uri="{0D108BD9-81ED-4DB2-BD59-A6C34878D82A}">
                    <a16:rowId xmlns:a16="http://schemas.microsoft.com/office/drawing/2014/main" val="10001"/>
                  </a:ext>
                </a:extLst>
              </a:tr>
              <a:tr h="138328">
                <a:tc rowSpan="6">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Extracts and controls</a:t>
                      </a:r>
                      <a:endParaRPr lang="en-US" sz="800">
                        <a:latin typeface="Calibri"/>
                        <a:ea typeface="Calibri"/>
                        <a:cs typeface="Times New Roman"/>
                      </a:endParaRPr>
                    </a:p>
                  </a:txBody>
                  <a:tcPr marL="54231" marR="54231" marT="0" marB="0" anchor="ctr">
                    <a:lnL>
                      <a:noFill/>
                    </a:lnL>
                    <a:lnR>
                      <a:noFill/>
                    </a:lnR>
                    <a:lnT>
                      <a:noFill/>
                    </a:lnT>
                    <a:lnB>
                      <a:noFill/>
                    </a:lnB>
                  </a:tcPr>
                </a:tc>
                <a:tc>
                  <a:txBody>
                    <a:bodyPr/>
                    <a:lstStyle/>
                    <a:p>
                      <a:pPr marL="0" marR="0" algn="l">
                        <a:lnSpc>
                          <a:spcPct val="115000"/>
                        </a:lnSpc>
                        <a:spcBef>
                          <a:spcPts val="0"/>
                        </a:spcBef>
                        <a:spcAft>
                          <a:spcPts val="0"/>
                        </a:spcAft>
                      </a:pPr>
                      <a:r>
                        <a:rPr lang="en-US" sz="800" i="1" dirty="0">
                          <a:solidFill>
                            <a:srgbClr val="000000"/>
                          </a:solidFill>
                          <a:latin typeface="Times New Roman"/>
                          <a:ea typeface="Times New Roman"/>
                          <a:cs typeface="Times New Roman"/>
                        </a:rPr>
                        <a:t>M.</a:t>
                      </a:r>
                      <a:r>
                        <a:rPr lang="en-US" sz="800" dirty="0">
                          <a:solidFill>
                            <a:srgbClr val="000000"/>
                          </a:solidFill>
                          <a:latin typeface="Times New Roman"/>
                          <a:ea typeface="Times New Roman"/>
                          <a:cs typeface="Times New Roman"/>
                        </a:rPr>
                        <a:t> </a:t>
                      </a:r>
                      <a:r>
                        <a:rPr lang="en-US" sz="800" i="1" dirty="0" err="1">
                          <a:solidFill>
                            <a:srgbClr val="000000"/>
                          </a:solidFill>
                          <a:latin typeface="Times New Roman"/>
                          <a:ea typeface="Times New Roman"/>
                          <a:cs typeface="Times New Roman"/>
                        </a:rPr>
                        <a:t>esculenta</a:t>
                      </a:r>
                      <a:endParaRPr lang="en-US" sz="800" i="1" dirty="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19.66ab</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1.00a</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3.83a</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11.44a</a:t>
                      </a:r>
                      <a:endParaRPr lang="en-US" sz="800">
                        <a:latin typeface="Calibri"/>
                        <a:ea typeface="Calibri"/>
                        <a:cs typeface="Times New Roman"/>
                      </a:endParaRPr>
                    </a:p>
                  </a:txBody>
                  <a:tcPr marL="54231" marR="54231" marT="0" marB="0" anchor="b">
                    <a:lnL>
                      <a:noFill/>
                    </a:lnL>
                    <a:lnR>
                      <a:noFill/>
                    </a:lnR>
                    <a:lnT>
                      <a:noFill/>
                    </a:lnT>
                    <a:lnB>
                      <a:noFill/>
                    </a:lnB>
                  </a:tcPr>
                </a:tc>
                <a:extLst>
                  <a:ext uri="{0D108BD9-81ED-4DB2-BD59-A6C34878D82A}">
                    <a16:rowId xmlns:a16="http://schemas.microsoft.com/office/drawing/2014/main" val="10002"/>
                  </a:ext>
                </a:extLst>
              </a:tr>
              <a:tr h="138328">
                <a:tc vMerge="1">
                  <a:txBody>
                    <a:bodyPr/>
                    <a:lstStyle/>
                    <a:p>
                      <a:endParaRPr lang="en-US"/>
                    </a:p>
                  </a:txBody>
                  <a:tcPr/>
                </a:tc>
                <a:tc>
                  <a:txBody>
                    <a:bodyPr/>
                    <a:lstStyle/>
                    <a:p>
                      <a:pPr marL="0" marR="0" algn="l">
                        <a:lnSpc>
                          <a:spcPct val="115000"/>
                        </a:lnSpc>
                        <a:spcBef>
                          <a:spcPts val="0"/>
                        </a:spcBef>
                        <a:spcAft>
                          <a:spcPts val="0"/>
                        </a:spcAft>
                      </a:pPr>
                      <a:r>
                        <a:rPr lang="en-US" sz="800" i="1" dirty="0">
                          <a:solidFill>
                            <a:srgbClr val="000000"/>
                          </a:solidFill>
                          <a:latin typeface="Times New Roman"/>
                          <a:ea typeface="Times New Roman"/>
                          <a:cs typeface="Times New Roman"/>
                        </a:rPr>
                        <a:t>M.  </a:t>
                      </a:r>
                      <a:r>
                        <a:rPr lang="en-US" sz="800" i="1" dirty="0" err="1">
                          <a:solidFill>
                            <a:srgbClr val="000000"/>
                          </a:solidFill>
                          <a:latin typeface="Times New Roman"/>
                          <a:ea typeface="Times New Roman"/>
                          <a:cs typeface="Times New Roman"/>
                        </a:rPr>
                        <a:t>oleifera</a:t>
                      </a:r>
                      <a:endParaRPr lang="en-US" sz="800" dirty="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21.33a</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0.97a</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3.86a</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9.84b</a:t>
                      </a:r>
                      <a:endParaRPr lang="en-US" sz="800">
                        <a:latin typeface="Calibri"/>
                        <a:ea typeface="Calibri"/>
                        <a:cs typeface="Times New Roman"/>
                      </a:endParaRPr>
                    </a:p>
                  </a:txBody>
                  <a:tcPr marL="54231" marR="54231" marT="0" marB="0" anchor="b">
                    <a:lnL>
                      <a:noFill/>
                    </a:lnL>
                    <a:lnR>
                      <a:noFill/>
                    </a:lnR>
                    <a:lnT>
                      <a:noFill/>
                    </a:lnT>
                    <a:lnB>
                      <a:noFill/>
                    </a:lnB>
                  </a:tcPr>
                </a:tc>
                <a:extLst>
                  <a:ext uri="{0D108BD9-81ED-4DB2-BD59-A6C34878D82A}">
                    <a16:rowId xmlns:a16="http://schemas.microsoft.com/office/drawing/2014/main" val="10003"/>
                  </a:ext>
                </a:extLst>
              </a:tr>
              <a:tr h="138328">
                <a:tc vMerge="1">
                  <a:txBody>
                    <a:bodyPr/>
                    <a:lstStyle/>
                    <a:p>
                      <a:endParaRPr lang="en-US"/>
                    </a:p>
                  </a:txBody>
                  <a:tcPr/>
                </a:tc>
                <a:tc>
                  <a:txBody>
                    <a:bodyPr/>
                    <a:lstStyle/>
                    <a:p>
                      <a:pPr marL="0" marR="0" algn="l">
                        <a:lnSpc>
                          <a:spcPct val="115000"/>
                        </a:lnSpc>
                        <a:spcBef>
                          <a:spcPts val="0"/>
                        </a:spcBef>
                        <a:spcAft>
                          <a:spcPts val="0"/>
                        </a:spcAft>
                      </a:pPr>
                      <a:r>
                        <a:rPr lang="en-US" sz="800" i="1" dirty="0">
                          <a:solidFill>
                            <a:srgbClr val="000000"/>
                          </a:solidFill>
                          <a:latin typeface="Times New Roman"/>
                          <a:ea typeface="Times New Roman"/>
                          <a:cs typeface="Times New Roman"/>
                        </a:rPr>
                        <a:t>S.  </a:t>
                      </a:r>
                      <a:r>
                        <a:rPr lang="en-US" sz="800" i="1" dirty="0" err="1">
                          <a:solidFill>
                            <a:srgbClr val="000000"/>
                          </a:solidFill>
                          <a:latin typeface="Times New Roman"/>
                          <a:ea typeface="Times New Roman"/>
                          <a:cs typeface="Times New Roman"/>
                        </a:rPr>
                        <a:t>alata</a:t>
                      </a:r>
                      <a:endParaRPr lang="en-US" sz="800" dirty="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17.96b</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0.93a</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3.69ab</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9.05b</a:t>
                      </a:r>
                      <a:endParaRPr lang="en-US" sz="800">
                        <a:latin typeface="Calibri"/>
                        <a:ea typeface="Calibri"/>
                        <a:cs typeface="Times New Roman"/>
                      </a:endParaRPr>
                    </a:p>
                  </a:txBody>
                  <a:tcPr marL="54231" marR="54231" marT="0" marB="0" anchor="b">
                    <a:lnL>
                      <a:noFill/>
                    </a:lnL>
                    <a:lnR>
                      <a:noFill/>
                    </a:lnR>
                    <a:lnT>
                      <a:noFill/>
                    </a:lnT>
                    <a:lnB>
                      <a:noFill/>
                    </a:lnB>
                  </a:tcPr>
                </a:tc>
                <a:extLst>
                  <a:ext uri="{0D108BD9-81ED-4DB2-BD59-A6C34878D82A}">
                    <a16:rowId xmlns:a16="http://schemas.microsoft.com/office/drawing/2014/main" val="10004"/>
                  </a:ext>
                </a:extLst>
              </a:tr>
              <a:tr h="138997">
                <a:tc vMerge="1">
                  <a:txBody>
                    <a:bodyPr/>
                    <a:lstStyle/>
                    <a:p>
                      <a:endParaRPr lang="en-US"/>
                    </a:p>
                  </a:txBody>
                  <a:tcPr/>
                </a:tc>
                <a:tc>
                  <a:txBody>
                    <a:bodyPr/>
                    <a:lstStyle/>
                    <a:p>
                      <a:pPr algn="l">
                        <a:lnSpc>
                          <a:spcPct val="115000"/>
                        </a:lnSpc>
                      </a:pPr>
                      <a:endParaRPr lang="en-US" sz="800">
                        <a:latin typeface="Calibri"/>
                        <a:ea typeface="Times New Roman"/>
                      </a:endParaRPr>
                    </a:p>
                  </a:txBody>
                  <a:tcPr marL="54231" marR="54231" marT="0" marB="0" anchor="b">
                    <a:lnL>
                      <a:noFill/>
                    </a:lnL>
                    <a:lnR>
                      <a:noFill/>
                    </a:lnR>
                    <a:lnT>
                      <a:noFill/>
                    </a:lnT>
                    <a:lnB>
                      <a:noFill/>
                    </a:lnB>
                  </a:tcPr>
                </a:tc>
                <a:tc>
                  <a:txBody>
                    <a:bodyPr/>
                    <a:lstStyle/>
                    <a:p>
                      <a:pPr algn="l">
                        <a:lnSpc>
                          <a:spcPct val="115000"/>
                        </a:lnSpc>
                      </a:pPr>
                      <a:endParaRPr lang="en-US" sz="800">
                        <a:latin typeface="Calibri"/>
                        <a:ea typeface="Times New Roman"/>
                      </a:endParaRPr>
                    </a:p>
                  </a:txBody>
                  <a:tcPr marL="54231" marR="54231" marT="0" marB="0" anchor="b">
                    <a:lnL>
                      <a:noFill/>
                    </a:lnL>
                    <a:lnR>
                      <a:noFill/>
                    </a:lnR>
                    <a:lnT>
                      <a:noFill/>
                    </a:lnT>
                    <a:lnB>
                      <a:noFill/>
                    </a:lnB>
                  </a:tcPr>
                </a:tc>
                <a:tc>
                  <a:txBody>
                    <a:bodyPr/>
                    <a:lstStyle/>
                    <a:p>
                      <a:pPr algn="l">
                        <a:lnSpc>
                          <a:spcPct val="115000"/>
                        </a:lnSpc>
                      </a:pPr>
                      <a:endParaRPr lang="en-US" sz="800">
                        <a:latin typeface="Calibri"/>
                        <a:ea typeface="Times New Roman"/>
                      </a:endParaRPr>
                    </a:p>
                  </a:txBody>
                  <a:tcPr marL="54231" marR="54231" marT="0" marB="0" anchor="b">
                    <a:lnL>
                      <a:noFill/>
                    </a:lnL>
                    <a:lnR>
                      <a:noFill/>
                    </a:lnR>
                    <a:lnT>
                      <a:noFill/>
                    </a:lnT>
                    <a:lnB>
                      <a:noFill/>
                    </a:lnB>
                  </a:tcPr>
                </a:tc>
                <a:tc>
                  <a:txBody>
                    <a:bodyPr/>
                    <a:lstStyle/>
                    <a:p>
                      <a:pPr algn="l">
                        <a:lnSpc>
                          <a:spcPct val="115000"/>
                        </a:lnSpc>
                      </a:pPr>
                      <a:endParaRPr lang="en-US" sz="800">
                        <a:latin typeface="Calibri"/>
                        <a:ea typeface="Times New Roman"/>
                      </a:endParaRPr>
                    </a:p>
                  </a:txBody>
                  <a:tcPr marL="54231" marR="54231" marT="0" marB="0" anchor="b">
                    <a:lnL>
                      <a:noFill/>
                    </a:lnL>
                    <a:lnR>
                      <a:noFill/>
                    </a:lnR>
                    <a:lnT>
                      <a:noFill/>
                    </a:lnT>
                    <a:lnB>
                      <a:noFill/>
                    </a:lnB>
                  </a:tcPr>
                </a:tc>
                <a:tc>
                  <a:txBody>
                    <a:bodyPr/>
                    <a:lstStyle/>
                    <a:p>
                      <a:pPr algn="l">
                        <a:lnSpc>
                          <a:spcPct val="115000"/>
                        </a:lnSpc>
                      </a:pPr>
                      <a:endParaRPr lang="en-US" sz="800">
                        <a:latin typeface="Calibri"/>
                        <a:ea typeface="Times New Roman"/>
                      </a:endParaRPr>
                    </a:p>
                  </a:txBody>
                  <a:tcPr marL="54231" marR="54231" marT="0" marB="0" anchor="b">
                    <a:lnL>
                      <a:noFill/>
                    </a:lnL>
                    <a:lnR>
                      <a:noFill/>
                    </a:lnR>
                    <a:lnT>
                      <a:noFill/>
                    </a:lnT>
                    <a:lnB>
                      <a:noFill/>
                    </a:lnB>
                  </a:tcPr>
                </a:tc>
                <a:extLst>
                  <a:ext uri="{0D108BD9-81ED-4DB2-BD59-A6C34878D82A}">
                    <a16:rowId xmlns:a16="http://schemas.microsoft.com/office/drawing/2014/main" val="10005"/>
                  </a:ext>
                </a:extLst>
              </a:tr>
              <a:tr h="138328">
                <a:tc vMerge="1">
                  <a:txBody>
                    <a:bodyPr/>
                    <a:lstStyle/>
                    <a:p>
                      <a:endParaRPr lang="en-US"/>
                    </a:p>
                  </a:txBody>
                  <a:tcPr/>
                </a:tc>
                <a:tc>
                  <a:txBody>
                    <a:bodyPr/>
                    <a:lstStyle/>
                    <a:p>
                      <a:pPr marL="0" marR="0" algn="l">
                        <a:lnSpc>
                          <a:spcPct val="115000"/>
                        </a:lnSpc>
                        <a:spcBef>
                          <a:spcPts val="0"/>
                        </a:spcBef>
                        <a:spcAft>
                          <a:spcPts val="0"/>
                        </a:spcAft>
                      </a:pPr>
                      <a:r>
                        <a:rPr lang="en-US" sz="800" dirty="0">
                          <a:solidFill>
                            <a:srgbClr val="000000"/>
                          </a:solidFill>
                          <a:latin typeface="Times New Roman"/>
                          <a:ea typeface="Times New Roman"/>
                          <a:cs typeface="Times New Roman"/>
                        </a:rPr>
                        <a:t>Control</a:t>
                      </a:r>
                      <a:endParaRPr lang="en-US" sz="800" dirty="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16.30b</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0.96a</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3.85a</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7.17b</a:t>
                      </a:r>
                      <a:endParaRPr lang="en-US" sz="800">
                        <a:latin typeface="Calibri"/>
                        <a:ea typeface="Calibri"/>
                        <a:cs typeface="Times New Roman"/>
                      </a:endParaRPr>
                    </a:p>
                  </a:txBody>
                  <a:tcPr marL="54231" marR="54231" marT="0" marB="0" anchor="b">
                    <a:lnL>
                      <a:noFill/>
                    </a:lnL>
                    <a:lnR>
                      <a:noFill/>
                    </a:lnR>
                    <a:lnT>
                      <a:noFill/>
                    </a:lnT>
                    <a:lnB>
                      <a:noFill/>
                    </a:lnB>
                  </a:tcPr>
                </a:tc>
                <a:extLst>
                  <a:ext uri="{0D108BD9-81ED-4DB2-BD59-A6C34878D82A}">
                    <a16:rowId xmlns:a16="http://schemas.microsoft.com/office/drawing/2014/main" val="10006"/>
                  </a:ext>
                </a:extLst>
              </a:tr>
              <a:tr h="285949">
                <a:tc vMerge="1">
                  <a:txBody>
                    <a:bodyPr/>
                    <a:lstStyle/>
                    <a:p>
                      <a:endParaRPr lang="en-US"/>
                    </a:p>
                  </a:txBody>
                  <a:tcPr/>
                </a:tc>
                <a:tc>
                  <a:txBody>
                    <a:bodyPr/>
                    <a:lstStyle/>
                    <a:p>
                      <a:pPr marL="0" marR="0" algn="l">
                        <a:lnSpc>
                          <a:spcPct val="115000"/>
                        </a:lnSpc>
                        <a:spcBef>
                          <a:spcPts val="0"/>
                        </a:spcBef>
                        <a:spcAft>
                          <a:spcPts val="0"/>
                        </a:spcAft>
                      </a:pPr>
                      <a:r>
                        <a:rPr lang="en-US" sz="800" dirty="0">
                          <a:solidFill>
                            <a:srgbClr val="000000"/>
                          </a:solidFill>
                          <a:latin typeface="Times New Roman"/>
                          <a:ea typeface="Times New Roman"/>
                          <a:cs typeface="Times New Roman"/>
                        </a:rPr>
                        <a:t>Pathogen treatment</a:t>
                      </a:r>
                      <a:endParaRPr lang="en-US" sz="800" dirty="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14.70c</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0.77a</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dirty="0">
                          <a:solidFill>
                            <a:srgbClr val="000000"/>
                          </a:solidFill>
                          <a:latin typeface="Times New Roman"/>
                          <a:ea typeface="Times New Roman"/>
                          <a:cs typeface="Times New Roman"/>
                        </a:rPr>
                        <a:t>3.50b</a:t>
                      </a:r>
                      <a:endParaRPr lang="en-US" sz="800" dirty="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5.61c</a:t>
                      </a:r>
                      <a:endParaRPr lang="en-US" sz="800">
                        <a:latin typeface="Calibri"/>
                        <a:ea typeface="Calibri"/>
                        <a:cs typeface="Times New Roman"/>
                      </a:endParaRPr>
                    </a:p>
                  </a:txBody>
                  <a:tcPr marL="54231" marR="54231" marT="0" marB="0" anchor="b">
                    <a:lnL>
                      <a:noFill/>
                    </a:lnL>
                    <a:lnR>
                      <a:noFill/>
                    </a:lnR>
                    <a:lnT>
                      <a:noFill/>
                    </a:lnT>
                    <a:lnB>
                      <a:noFill/>
                    </a:lnB>
                  </a:tcPr>
                </a:tc>
                <a:extLst>
                  <a:ext uri="{0D108BD9-81ED-4DB2-BD59-A6C34878D82A}">
                    <a16:rowId xmlns:a16="http://schemas.microsoft.com/office/drawing/2014/main" val="10007"/>
                  </a:ext>
                </a:extLst>
              </a:tr>
              <a:tr h="138997">
                <a:tc>
                  <a:txBody>
                    <a:bodyPr/>
                    <a:lstStyle/>
                    <a:p>
                      <a:pPr algn="l">
                        <a:lnSpc>
                          <a:spcPct val="115000"/>
                        </a:lnSpc>
                      </a:pPr>
                      <a:endParaRPr lang="en-US" sz="800">
                        <a:latin typeface="Calibri"/>
                        <a:ea typeface="Times New Roman"/>
                      </a:endParaRPr>
                    </a:p>
                  </a:txBody>
                  <a:tcPr marL="54231" marR="54231" marT="0" marB="0" anchor="ctr">
                    <a:lnL>
                      <a:noFill/>
                    </a:lnL>
                    <a:lnR>
                      <a:noFill/>
                    </a:lnR>
                    <a:lnT>
                      <a:noFill/>
                    </a:lnT>
                    <a:lnB>
                      <a:noFill/>
                    </a:lnB>
                  </a:tcPr>
                </a:tc>
                <a:tc>
                  <a:txBody>
                    <a:bodyPr/>
                    <a:lstStyle/>
                    <a:p>
                      <a:pPr algn="l">
                        <a:lnSpc>
                          <a:spcPct val="115000"/>
                        </a:lnSpc>
                      </a:pPr>
                      <a:endParaRPr lang="en-US" sz="800" dirty="0">
                        <a:latin typeface="Calibri"/>
                        <a:ea typeface="Times New Roman"/>
                      </a:endParaRPr>
                    </a:p>
                  </a:txBody>
                  <a:tcPr marL="54231" marR="54231" marT="0" marB="0" anchor="b">
                    <a:lnL>
                      <a:noFill/>
                    </a:lnL>
                    <a:lnR>
                      <a:noFill/>
                    </a:lnR>
                    <a:lnT>
                      <a:noFill/>
                    </a:lnT>
                    <a:lnB>
                      <a:noFill/>
                    </a:lnB>
                  </a:tcPr>
                </a:tc>
                <a:tc>
                  <a:txBody>
                    <a:bodyPr/>
                    <a:lstStyle/>
                    <a:p>
                      <a:pPr algn="l">
                        <a:lnSpc>
                          <a:spcPct val="115000"/>
                        </a:lnSpc>
                      </a:pPr>
                      <a:endParaRPr lang="en-US" sz="800">
                        <a:latin typeface="Calibri"/>
                        <a:ea typeface="Times New Roman"/>
                      </a:endParaRPr>
                    </a:p>
                  </a:txBody>
                  <a:tcPr marL="54231" marR="54231" marT="0" marB="0" anchor="b">
                    <a:lnL>
                      <a:noFill/>
                    </a:lnL>
                    <a:lnR>
                      <a:noFill/>
                    </a:lnR>
                    <a:lnT>
                      <a:noFill/>
                    </a:lnT>
                    <a:lnB>
                      <a:noFill/>
                    </a:lnB>
                  </a:tcPr>
                </a:tc>
                <a:tc>
                  <a:txBody>
                    <a:bodyPr/>
                    <a:lstStyle/>
                    <a:p>
                      <a:pPr algn="l">
                        <a:lnSpc>
                          <a:spcPct val="115000"/>
                        </a:lnSpc>
                      </a:pPr>
                      <a:endParaRPr lang="en-US" sz="800">
                        <a:latin typeface="Calibri"/>
                        <a:ea typeface="Times New Roman"/>
                      </a:endParaRPr>
                    </a:p>
                  </a:txBody>
                  <a:tcPr marL="54231" marR="54231" marT="0" marB="0" anchor="b">
                    <a:lnL>
                      <a:noFill/>
                    </a:lnL>
                    <a:lnR>
                      <a:noFill/>
                    </a:lnR>
                    <a:lnT>
                      <a:noFill/>
                    </a:lnT>
                    <a:lnB>
                      <a:noFill/>
                    </a:lnB>
                  </a:tcPr>
                </a:tc>
                <a:tc>
                  <a:txBody>
                    <a:bodyPr/>
                    <a:lstStyle/>
                    <a:p>
                      <a:pPr algn="l">
                        <a:lnSpc>
                          <a:spcPct val="115000"/>
                        </a:lnSpc>
                      </a:pPr>
                      <a:endParaRPr lang="en-US" sz="800">
                        <a:latin typeface="Calibri"/>
                        <a:ea typeface="Times New Roman"/>
                      </a:endParaRPr>
                    </a:p>
                  </a:txBody>
                  <a:tcPr marL="54231" marR="54231" marT="0" marB="0" anchor="b">
                    <a:lnL>
                      <a:noFill/>
                    </a:lnL>
                    <a:lnR>
                      <a:noFill/>
                    </a:lnR>
                    <a:lnT>
                      <a:noFill/>
                    </a:lnT>
                    <a:lnB>
                      <a:noFill/>
                    </a:lnB>
                  </a:tcPr>
                </a:tc>
                <a:tc>
                  <a:txBody>
                    <a:bodyPr/>
                    <a:lstStyle/>
                    <a:p>
                      <a:pPr algn="l">
                        <a:lnSpc>
                          <a:spcPct val="115000"/>
                        </a:lnSpc>
                      </a:pPr>
                      <a:endParaRPr lang="en-US" sz="800">
                        <a:latin typeface="Calibri"/>
                        <a:ea typeface="Times New Roman"/>
                      </a:endParaRPr>
                    </a:p>
                  </a:txBody>
                  <a:tcPr marL="54231" marR="54231" marT="0" marB="0" anchor="b">
                    <a:lnL>
                      <a:noFill/>
                    </a:lnL>
                    <a:lnR>
                      <a:noFill/>
                    </a:lnR>
                    <a:lnT>
                      <a:noFill/>
                    </a:lnT>
                    <a:lnB>
                      <a:noFill/>
                    </a:lnB>
                  </a:tcPr>
                </a:tc>
                <a:extLst>
                  <a:ext uri="{0D108BD9-81ED-4DB2-BD59-A6C34878D82A}">
                    <a16:rowId xmlns:a16="http://schemas.microsoft.com/office/drawing/2014/main" val="10008"/>
                  </a:ext>
                </a:extLst>
              </a:tr>
              <a:tr h="138328">
                <a:tc rowSpan="4">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Organisms</a:t>
                      </a:r>
                      <a:endParaRPr lang="en-US" sz="800">
                        <a:latin typeface="Calibri"/>
                        <a:ea typeface="Calibri"/>
                        <a:cs typeface="Times New Roman"/>
                      </a:endParaRPr>
                    </a:p>
                  </a:txBody>
                  <a:tcPr marL="54231" marR="54231" marT="0" marB="0" anchor="ctr">
                    <a:lnL>
                      <a:noFill/>
                    </a:lnL>
                    <a:lnR>
                      <a:noFill/>
                    </a:lnR>
                    <a:lnT>
                      <a:noFill/>
                    </a:lnT>
                    <a:lnB>
                      <a:noFill/>
                    </a:lnB>
                  </a:tcPr>
                </a:tc>
                <a:tc>
                  <a:txBody>
                    <a:bodyPr/>
                    <a:lstStyle/>
                    <a:p>
                      <a:pPr marL="0" marR="0" algn="l">
                        <a:lnSpc>
                          <a:spcPct val="115000"/>
                        </a:lnSpc>
                        <a:spcBef>
                          <a:spcPts val="0"/>
                        </a:spcBef>
                        <a:spcAft>
                          <a:spcPts val="0"/>
                        </a:spcAft>
                      </a:pPr>
                      <a:r>
                        <a:rPr lang="en-US" sz="800" i="1">
                          <a:solidFill>
                            <a:srgbClr val="000000"/>
                          </a:solidFill>
                          <a:latin typeface="Times New Roman"/>
                          <a:ea typeface="Times New Roman"/>
                          <a:cs typeface="Times New Roman"/>
                        </a:rPr>
                        <a:t>F. anthophilum</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dirty="0">
                          <a:solidFill>
                            <a:schemeClr val="tx1"/>
                          </a:solidFill>
                          <a:latin typeface="Times New Roman"/>
                          <a:ea typeface="Times New Roman"/>
                          <a:cs typeface="Times New Roman"/>
                        </a:rPr>
                        <a:t>11.07b</a:t>
                      </a:r>
                      <a:endParaRPr lang="en-US" sz="800" dirty="0">
                        <a:solidFill>
                          <a:schemeClr val="tx1"/>
                        </a:solidFill>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chemeClr val="tx1"/>
                          </a:solidFill>
                          <a:latin typeface="Times New Roman"/>
                          <a:ea typeface="Times New Roman"/>
                          <a:cs typeface="Times New Roman"/>
                        </a:rPr>
                        <a:t>5.96a</a:t>
                      </a:r>
                      <a:endParaRPr lang="en-US" sz="800">
                        <a:solidFill>
                          <a:schemeClr val="tx1"/>
                        </a:solidFill>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chemeClr val="tx1"/>
                          </a:solidFill>
                          <a:latin typeface="Times New Roman"/>
                          <a:ea typeface="Times New Roman"/>
                          <a:cs typeface="Times New Roman"/>
                        </a:rPr>
                        <a:t>2.52b</a:t>
                      </a:r>
                      <a:endParaRPr lang="en-US" sz="800">
                        <a:solidFill>
                          <a:schemeClr val="tx1"/>
                        </a:solidFill>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6.75b</a:t>
                      </a:r>
                      <a:endParaRPr lang="en-US" sz="800">
                        <a:latin typeface="Calibri"/>
                        <a:ea typeface="Calibri"/>
                        <a:cs typeface="Times New Roman"/>
                      </a:endParaRPr>
                    </a:p>
                  </a:txBody>
                  <a:tcPr marL="54231" marR="54231" marT="0" marB="0" anchor="b">
                    <a:lnL>
                      <a:noFill/>
                    </a:lnL>
                    <a:lnR>
                      <a:noFill/>
                    </a:lnR>
                    <a:lnT>
                      <a:noFill/>
                    </a:lnT>
                    <a:lnB>
                      <a:noFill/>
                    </a:lnB>
                  </a:tcPr>
                </a:tc>
                <a:extLst>
                  <a:ext uri="{0D108BD9-81ED-4DB2-BD59-A6C34878D82A}">
                    <a16:rowId xmlns:a16="http://schemas.microsoft.com/office/drawing/2014/main" val="10009"/>
                  </a:ext>
                </a:extLst>
              </a:tr>
              <a:tr h="138328">
                <a:tc vMerge="1">
                  <a:txBody>
                    <a:bodyPr/>
                    <a:lstStyle/>
                    <a:p>
                      <a:endParaRPr lang="en-US"/>
                    </a:p>
                  </a:txBody>
                  <a:tcPr/>
                </a:tc>
                <a:tc>
                  <a:txBody>
                    <a:bodyPr/>
                    <a:lstStyle/>
                    <a:p>
                      <a:pPr marL="0" marR="0" algn="l">
                        <a:lnSpc>
                          <a:spcPct val="115000"/>
                        </a:lnSpc>
                        <a:spcBef>
                          <a:spcPts val="0"/>
                        </a:spcBef>
                        <a:spcAft>
                          <a:spcPts val="0"/>
                        </a:spcAft>
                      </a:pPr>
                      <a:r>
                        <a:rPr lang="en-US" sz="800" i="1">
                          <a:solidFill>
                            <a:srgbClr val="000000"/>
                          </a:solidFill>
                          <a:latin typeface="Times New Roman"/>
                          <a:ea typeface="Times New Roman"/>
                          <a:cs typeface="Times New Roman"/>
                        </a:rPr>
                        <a:t>F. verticillioides</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dirty="0">
                          <a:solidFill>
                            <a:schemeClr val="tx1"/>
                          </a:solidFill>
                          <a:latin typeface="Times New Roman"/>
                          <a:ea typeface="Times New Roman"/>
                          <a:cs typeface="Times New Roman"/>
                        </a:rPr>
                        <a:t>13.40a</a:t>
                      </a:r>
                      <a:endParaRPr lang="en-US" sz="800" dirty="0">
                        <a:solidFill>
                          <a:schemeClr val="tx1"/>
                        </a:solidFill>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chemeClr val="tx1"/>
                          </a:solidFill>
                          <a:latin typeface="Times New Roman"/>
                          <a:ea typeface="Times New Roman"/>
                          <a:cs typeface="Times New Roman"/>
                        </a:rPr>
                        <a:t>6.01a</a:t>
                      </a:r>
                      <a:endParaRPr lang="en-US" sz="800">
                        <a:solidFill>
                          <a:schemeClr val="tx1"/>
                        </a:solidFill>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chemeClr val="tx1"/>
                          </a:solidFill>
                          <a:latin typeface="Times New Roman"/>
                          <a:ea typeface="Times New Roman"/>
                          <a:cs typeface="Times New Roman"/>
                        </a:rPr>
                        <a:t>2.81a</a:t>
                      </a:r>
                      <a:endParaRPr lang="en-US" sz="800">
                        <a:solidFill>
                          <a:schemeClr val="tx1"/>
                        </a:solidFill>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8.18a</a:t>
                      </a:r>
                      <a:endParaRPr lang="en-US" sz="800">
                        <a:latin typeface="Calibri"/>
                        <a:ea typeface="Calibri"/>
                        <a:cs typeface="Times New Roman"/>
                      </a:endParaRPr>
                    </a:p>
                  </a:txBody>
                  <a:tcPr marL="54231" marR="54231" marT="0" marB="0" anchor="b">
                    <a:lnL>
                      <a:noFill/>
                    </a:lnL>
                    <a:lnR>
                      <a:noFill/>
                    </a:lnR>
                    <a:lnT>
                      <a:noFill/>
                    </a:lnT>
                    <a:lnB>
                      <a:noFill/>
                    </a:lnB>
                  </a:tcPr>
                </a:tc>
                <a:extLst>
                  <a:ext uri="{0D108BD9-81ED-4DB2-BD59-A6C34878D82A}">
                    <a16:rowId xmlns:a16="http://schemas.microsoft.com/office/drawing/2014/main" val="10010"/>
                  </a:ext>
                </a:extLst>
              </a:tr>
              <a:tr h="138328">
                <a:tc vMerge="1">
                  <a:txBody>
                    <a:bodyPr/>
                    <a:lstStyle/>
                    <a:p>
                      <a:endParaRPr lang="en-US"/>
                    </a:p>
                  </a:txBody>
                  <a:tcPr/>
                </a:tc>
                <a:tc>
                  <a:txBody>
                    <a:bodyPr/>
                    <a:lstStyle/>
                    <a:p>
                      <a:pPr marL="0" marR="0" algn="l">
                        <a:lnSpc>
                          <a:spcPct val="115000"/>
                        </a:lnSpc>
                        <a:spcBef>
                          <a:spcPts val="0"/>
                        </a:spcBef>
                        <a:spcAft>
                          <a:spcPts val="0"/>
                        </a:spcAft>
                      </a:pPr>
                      <a:r>
                        <a:rPr lang="en-US" sz="800" i="1">
                          <a:solidFill>
                            <a:srgbClr val="000000"/>
                          </a:solidFill>
                          <a:latin typeface="Times New Roman"/>
                          <a:ea typeface="Times New Roman"/>
                          <a:cs typeface="Times New Roman"/>
                        </a:rPr>
                        <a:t>F. oxysporum</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chemeClr val="tx1"/>
                          </a:solidFill>
                          <a:latin typeface="Times New Roman"/>
                          <a:ea typeface="Times New Roman"/>
                          <a:cs typeface="Times New Roman"/>
                        </a:rPr>
                        <a:t>13.09ab</a:t>
                      </a:r>
                      <a:endParaRPr lang="en-US" sz="800">
                        <a:solidFill>
                          <a:schemeClr val="tx1"/>
                        </a:solidFill>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dirty="0">
                          <a:solidFill>
                            <a:schemeClr val="tx1"/>
                          </a:solidFill>
                          <a:latin typeface="Times New Roman"/>
                          <a:ea typeface="Times New Roman"/>
                          <a:cs typeface="Times New Roman"/>
                        </a:rPr>
                        <a:t>6.01a</a:t>
                      </a:r>
                      <a:endParaRPr lang="en-US" sz="800" dirty="0">
                        <a:solidFill>
                          <a:schemeClr val="tx1"/>
                        </a:solidFill>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dirty="0">
                          <a:solidFill>
                            <a:schemeClr val="tx1"/>
                          </a:solidFill>
                          <a:latin typeface="Times New Roman"/>
                          <a:ea typeface="Times New Roman"/>
                          <a:cs typeface="Times New Roman"/>
                        </a:rPr>
                        <a:t>2.81a</a:t>
                      </a:r>
                      <a:endParaRPr lang="en-US" sz="800" dirty="0">
                        <a:solidFill>
                          <a:schemeClr val="tx1"/>
                        </a:solidFill>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rgbClr val="000000"/>
                          </a:solidFill>
                          <a:latin typeface="Times New Roman"/>
                          <a:ea typeface="Times New Roman"/>
                          <a:cs typeface="Times New Roman"/>
                        </a:rPr>
                        <a:t>7.48ab</a:t>
                      </a:r>
                      <a:endParaRPr lang="en-US" sz="800">
                        <a:latin typeface="Calibri"/>
                        <a:ea typeface="Calibri"/>
                        <a:cs typeface="Times New Roman"/>
                      </a:endParaRPr>
                    </a:p>
                  </a:txBody>
                  <a:tcPr marL="54231" marR="54231" marT="0" marB="0" anchor="b">
                    <a:lnL>
                      <a:noFill/>
                    </a:lnL>
                    <a:lnR>
                      <a:noFill/>
                    </a:lnR>
                    <a:lnT>
                      <a:noFill/>
                    </a:lnT>
                    <a:lnB>
                      <a:noFill/>
                    </a:lnB>
                  </a:tcPr>
                </a:tc>
                <a:extLst>
                  <a:ext uri="{0D108BD9-81ED-4DB2-BD59-A6C34878D82A}">
                    <a16:rowId xmlns:a16="http://schemas.microsoft.com/office/drawing/2014/main" val="10011"/>
                  </a:ext>
                </a:extLst>
              </a:tr>
              <a:tr h="138328">
                <a:tc vMerge="1">
                  <a:txBody>
                    <a:bodyPr/>
                    <a:lstStyle/>
                    <a:p>
                      <a:endParaRPr lang="en-US"/>
                    </a:p>
                  </a:txBody>
                  <a:tcPr/>
                </a:tc>
                <a:tc>
                  <a:txBody>
                    <a:bodyPr/>
                    <a:lstStyle/>
                    <a:p>
                      <a:pPr marL="0" marR="0" algn="l">
                        <a:lnSpc>
                          <a:spcPct val="115000"/>
                        </a:lnSpc>
                        <a:spcBef>
                          <a:spcPts val="0"/>
                        </a:spcBef>
                        <a:spcAft>
                          <a:spcPts val="0"/>
                        </a:spcAft>
                      </a:pPr>
                      <a:r>
                        <a:rPr lang="en-US" sz="800" i="1">
                          <a:solidFill>
                            <a:srgbClr val="000000"/>
                          </a:solidFill>
                          <a:latin typeface="Times New Roman"/>
                          <a:ea typeface="Times New Roman"/>
                          <a:cs typeface="Times New Roman"/>
                        </a:rPr>
                        <a:t>F. scirpi</a:t>
                      </a:r>
                      <a:endParaRPr lang="en-US" sz="800">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dirty="0">
                          <a:solidFill>
                            <a:schemeClr val="tx1"/>
                          </a:solidFill>
                          <a:latin typeface="Times New Roman"/>
                          <a:ea typeface="Times New Roman"/>
                          <a:cs typeface="Times New Roman"/>
                        </a:rPr>
                        <a:t>13.40a</a:t>
                      </a:r>
                      <a:endParaRPr lang="en-US" sz="800" dirty="0">
                        <a:solidFill>
                          <a:schemeClr val="tx1"/>
                        </a:solidFill>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a:solidFill>
                            <a:schemeClr val="tx1"/>
                          </a:solidFill>
                          <a:latin typeface="Times New Roman"/>
                          <a:ea typeface="Times New Roman"/>
                          <a:cs typeface="Times New Roman"/>
                        </a:rPr>
                        <a:t>6.06a</a:t>
                      </a:r>
                      <a:endParaRPr lang="en-US" sz="800">
                        <a:solidFill>
                          <a:schemeClr val="tx1"/>
                        </a:solidFill>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dirty="0">
                          <a:solidFill>
                            <a:schemeClr val="tx1"/>
                          </a:solidFill>
                          <a:latin typeface="Times New Roman"/>
                          <a:ea typeface="Times New Roman"/>
                          <a:cs typeface="Times New Roman"/>
                        </a:rPr>
                        <a:t>2.86a</a:t>
                      </a:r>
                      <a:endParaRPr lang="en-US" sz="800" dirty="0">
                        <a:solidFill>
                          <a:schemeClr val="tx1"/>
                        </a:solidFill>
                        <a:latin typeface="Calibri"/>
                        <a:ea typeface="Calibri"/>
                        <a:cs typeface="Times New Roman"/>
                      </a:endParaRPr>
                    </a:p>
                  </a:txBody>
                  <a:tcPr marL="54231" marR="54231" marT="0" marB="0" anchor="b">
                    <a:lnL>
                      <a:noFill/>
                    </a:lnL>
                    <a:lnR>
                      <a:noFill/>
                    </a:lnR>
                    <a:lnT>
                      <a:noFill/>
                    </a:lnT>
                    <a:lnB>
                      <a:noFill/>
                    </a:lnB>
                  </a:tcPr>
                </a:tc>
                <a:tc>
                  <a:txBody>
                    <a:bodyPr/>
                    <a:lstStyle/>
                    <a:p>
                      <a:pPr marL="0" marR="0" algn="l">
                        <a:lnSpc>
                          <a:spcPct val="115000"/>
                        </a:lnSpc>
                        <a:spcBef>
                          <a:spcPts val="0"/>
                        </a:spcBef>
                        <a:spcAft>
                          <a:spcPts val="0"/>
                        </a:spcAft>
                      </a:pPr>
                      <a:r>
                        <a:rPr lang="en-US" sz="800" dirty="0">
                          <a:solidFill>
                            <a:srgbClr val="000000"/>
                          </a:solidFill>
                          <a:latin typeface="Times New Roman"/>
                          <a:ea typeface="Times New Roman"/>
                          <a:cs typeface="Times New Roman"/>
                        </a:rPr>
                        <a:t>8.10a</a:t>
                      </a:r>
                      <a:endParaRPr lang="en-US" sz="800" dirty="0">
                        <a:latin typeface="Calibri"/>
                        <a:ea typeface="Calibri"/>
                        <a:cs typeface="Times New Roman"/>
                      </a:endParaRPr>
                    </a:p>
                  </a:txBody>
                  <a:tcPr marL="54231" marR="54231" marT="0" marB="0" anchor="b">
                    <a:lnL>
                      <a:noFill/>
                    </a:lnL>
                    <a:lnR>
                      <a:noFill/>
                    </a:lnR>
                    <a:lnT>
                      <a:noFill/>
                    </a:lnT>
                    <a:lnB>
                      <a:noFill/>
                    </a:lnB>
                  </a:tcPr>
                </a:tc>
                <a:extLst>
                  <a:ext uri="{0D108BD9-81ED-4DB2-BD59-A6C34878D82A}">
                    <a16:rowId xmlns:a16="http://schemas.microsoft.com/office/drawing/2014/main" val="10012"/>
                  </a:ext>
                </a:extLst>
              </a:tr>
            </a:tbl>
          </a:graphicData>
        </a:graphic>
      </p:graphicFrame>
      <p:cxnSp>
        <p:nvCxnSpPr>
          <p:cNvPr id="2151" name="Straight Connector 61">
            <a:extLst>
              <a:ext uri="{FF2B5EF4-FFF2-40B4-BE49-F238E27FC236}">
                <a16:creationId xmlns:a16="http://schemas.microsoft.com/office/drawing/2014/main" id="{78D11830-0557-4A30-945B-45D71D241FD1}"/>
              </a:ext>
            </a:extLst>
          </p:cNvPr>
          <p:cNvCxnSpPr>
            <a:cxnSpLocks noChangeShapeType="1"/>
          </p:cNvCxnSpPr>
          <p:nvPr/>
        </p:nvCxnSpPr>
        <p:spPr bwMode="auto">
          <a:xfrm>
            <a:off x="3643313" y="4664075"/>
            <a:ext cx="3143250" cy="1588"/>
          </a:xfrm>
          <a:prstGeom prst="line">
            <a:avLst/>
          </a:prstGeom>
          <a:noFill/>
          <a:ln w="9525" algn="ctr">
            <a:solidFill>
              <a:schemeClr val="tx1"/>
            </a:solidFill>
            <a:miter lim="800000"/>
            <a:headEnd/>
            <a:tailEnd/>
          </a:ln>
          <a:extLst>
            <a:ext uri="{909E8E84-426E-40DD-AFC4-6F175D3DCCD1}">
              <a14:hiddenFill xmlns:a14="http://schemas.microsoft.com/office/drawing/2010/main">
                <a:noFill/>
              </a14:hiddenFill>
            </a:ext>
          </a:extLst>
        </p:spPr>
      </p:cxnSp>
      <p:cxnSp>
        <p:nvCxnSpPr>
          <p:cNvPr id="2152" name="Straight Connector 64">
            <a:extLst>
              <a:ext uri="{FF2B5EF4-FFF2-40B4-BE49-F238E27FC236}">
                <a16:creationId xmlns:a16="http://schemas.microsoft.com/office/drawing/2014/main" id="{A465B86D-D244-4EF1-ACDF-C6A0013110F1}"/>
              </a:ext>
            </a:extLst>
          </p:cNvPr>
          <p:cNvCxnSpPr>
            <a:cxnSpLocks noChangeShapeType="1"/>
          </p:cNvCxnSpPr>
          <p:nvPr/>
        </p:nvCxnSpPr>
        <p:spPr bwMode="auto">
          <a:xfrm>
            <a:off x="3643313" y="6948488"/>
            <a:ext cx="3143250" cy="1587"/>
          </a:xfrm>
          <a:prstGeom prst="line">
            <a:avLst/>
          </a:prstGeom>
          <a:noFill/>
          <a:ln w="9525" algn="ctr">
            <a:solidFill>
              <a:schemeClr val="tx1"/>
            </a:solidFill>
            <a:miter lim="800000"/>
            <a:headEnd/>
            <a:tailEnd/>
          </a:ln>
          <a:extLst>
            <a:ext uri="{909E8E84-426E-40DD-AFC4-6F175D3DCCD1}">
              <a14:hiddenFill xmlns:a14="http://schemas.microsoft.com/office/drawing/2010/main">
                <a:noFill/>
              </a14:hiddenFill>
            </a:ext>
          </a:extLst>
        </p:spPr>
      </p:cxnSp>
      <p:cxnSp>
        <p:nvCxnSpPr>
          <p:cNvPr id="2153" name="Straight Connector 65">
            <a:extLst>
              <a:ext uri="{FF2B5EF4-FFF2-40B4-BE49-F238E27FC236}">
                <a16:creationId xmlns:a16="http://schemas.microsoft.com/office/drawing/2014/main" id="{BA85D980-D6E7-4756-89B1-7B250FE4B3A2}"/>
              </a:ext>
            </a:extLst>
          </p:cNvPr>
          <p:cNvCxnSpPr>
            <a:cxnSpLocks noChangeShapeType="1"/>
          </p:cNvCxnSpPr>
          <p:nvPr/>
        </p:nvCxnSpPr>
        <p:spPr bwMode="auto">
          <a:xfrm>
            <a:off x="3643313" y="5164138"/>
            <a:ext cx="3143250" cy="1587"/>
          </a:xfrm>
          <a:prstGeom prst="line">
            <a:avLst/>
          </a:prstGeom>
          <a:noFill/>
          <a:ln w="9525" algn="ctr">
            <a:solidFill>
              <a:schemeClr val="tx1"/>
            </a:solidFill>
            <a:miter lim="800000"/>
            <a:headEnd/>
            <a:tailEnd/>
          </a:ln>
          <a:extLst>
            <a:ext uri="{909E8E84-426E-40DD-AFC4-6F175D3DCCD1}">
              <a14:hiddenFill xmlns:a14="http://schemas.microsoft.com/office/drawing/2010/main">
                <a:noFill/>
              </a14:hiddenFill>
            </a:ext>
          </a:extLst>
        </p:spPr>
      </p:cxnSp>
      <p:sp>
        <p:nvSpPr>
          <p:cNvPr id="2154" name="TextBox 7">
            <a:extLst>
              <a:ext uri="{FF2B5EF4-FFF2-40B4-BE49-F238E27FC236}">
                <a16:creationId xmlns:a16="http://schemas.microsoft.com/office/drawing/2014/main" id="{CF2CE01A-CF56-458B-9EBB-82B8CF849231}"/>
              </a:ext>
            </a:extLst>
          </p:cNvPr>
          <p:cNvSpPr txBox="1">
            <a:spLocks noChangeArrowheads="1"/>
          </p:cNvSpPr>
          <p:nvPr/>
        </p:nvSpPr>
        <p:spPr bwMode="auto">
          <a:xfrm>
            <a:off x="3714750" y="4254500"/>
            <a:ext cx="30718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95288" indent="-395288"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pPr eaLnBrk="1" hangingPunct="1"/>
            <a:r>
              <a:rPr lang="en-ZA" altLang="en-US" sz="800"/>
              <a:t>Table 1: Effect of extracts and organism on the growth characters of millet seedling</a:t>
            </a:r>
          </a:p>
        </p:txBody>
      </p:sp>
      <p:sp>
        <p:nvSpPr>
          <p:cNvPr id="2155" name="Rectangle 162">
            <a:extLst>
              <a:ext uri="{FF2B5EF4-FFF2-40B4-BE49-F238E27FC236}">
                <a16:creationId xmlns:a16="http://schemas.microsoft.com/office/drawing/2014/main" id="{C49DDD7F-6345-435B-8168-AEE4A9177B9E}"/>
              </a:ext>
            </a:extLst>
          </p:cNvPr>
          <p:cNvSpPr>
            <a:spLocks noChangeArrowheads="1"/>
          </p:cNvSpPr>
          <p:nvPr/>
        </p:nvSpPr>
        <p:spPr bwMode="auto">
          <a:xfrm>
            <a:off x="3883025" y="9513888"/>
            <a:ext cx="403225" cy="16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r>
              <a:rPr lang="en-US" altLang="en-US">
                <a:ea typeface="Calibri" panose="020F0502020204030204" pitchFamily="34" charset="0"/>
                <a:cs typeface="Times New Roman" panose="02020603050405020304" pitchFamily="18" charset="0"/>
              </a:rPr>
              <a:t>5% g/ml</a:t>
            </a:r>
          </a:p>
        </p:txBody>
      </p:sp>
      <p:sp>
        <p:nvSpPr>
          <p:cNvPr id="2156" name="Rectangle 162">
            <a:extLst>
              <a:ext uri="{FF2B5EF4-FFF2-40B4-BE49-F238E27FC236}">
                <a16:creationId xmlns:a16="http://schemas.microsoft.com/office/drawing/2014/main" id="{55E71495-B3A4-4B15-88B2-94401B98CCBD}"/>
              </a:ext>
            </a:extLst>
          </p:cNvPr>
          <p:cNvSpPr>
            <a:spLocks noChangeArrowheads="1"/>
          </p:cNvSpPr>
          <p:nvPr/>
        </p:nvSpPr>
        <p:spPr bwMode="auto">
          <a:xfrm>
            <a:off x="4422775" y="9540875"/>
            <a:ext cx="434975" cy="16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r>
              <a:rPr lang="en-US" altLang="en-US">
                <a:ea typeface="Calibri" panose="020F0502020204030204" pitchFamily="34" charset="0"/>
                <a:cs typeface="Times New Roman" panose="02020603050405020304" pitchFamily="18" charset="0"/>
              </a:rPr>
              <a:t>10% g/ml</a:t>
            </a:r>
          </a:p>
        </p:txBody>
      </p:sp>
      <p:sp>
        <p:nvSpPr>
          <p:cNvPr id="2157" name="Rectangle 162">
            <a:extLst>
              <a:ext uri="{FF2B5EF4-FFF2-40B4-BE49-F238E27FC236}">
                <a16:creationId xmlns:a16="http://schemas.microsoft.com/office/drawing/2014/main" id="{2C215CC9-4FBD-436A-B4CC-E04FC3EA4858}"/>
              </a:ext>
            </a:extLst>
          </p:cNvPr>
          <p:cNvSpPr>
            <a:spLocks noChangeArrowheads="1"/>
          </p:cNvSpPr>
          <p:nvPr/>
        </p:nvSpPr>
        <p:spPr bwMode="auto">
          <a:xfrm>
            <a:off x="4922838" y="9540875"/>
            <a:ext cx="434975" cy="16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r>
              <a:rPr lang="en-US" altLang="en-US">
                <a:ea typeface="Calibri" panose="020F0502020204030204" pitchFamily="34" charset="0"/>
                <a:cs typeface="Times New Roman" panose="02020603050405020304" pitchFamily="18" charset="0"/>
              </a:rPr>
              <a:t>15% g/ml</a:t>
            </a:r>
          </a:p>
        </p:txBody>
      </p:sp>
      <p:sp>
        <p:nvSpPr>
          <p:cNvPr id="2158" name="Text Box 117">
            <a:extLst>
              <a:ext uri="{FF2B5EF4-FFF2-40B4-BE49-F238E27FC236}">
                <a16:creationId xmlns:a16="http://schemas.microsoft.com/office/drawing/2014/main" id="{1BAE7914-DD98-46AD-947A-8B8C0E2325C1}"/>
              </a:ext>
            </a:extLst>
          </p:cNvPr>
          <p:cNvSpPr txBox="1">
            <a:spLocks noChangeArrowheads="1"/>
          </p:cNvSpPr>
          <p:nvPr/>
        </p:nvSpPr>
        <p:spPr bwMode="auto">
          <a:xfrm>
            <a:off x="0" y="10455275"/>
            <a:ext cx="2143125" cy="15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815" tIns="9908" rIns="19815" bIns="9908">
            <a:spAutoFit/>
          </a:bodyPr>
          <a:lstStyle>
            <a:lvl1pPr eaLnBrk="0" hangingPunct="0">
              <a:defRPr sz="500">
                <a:solidFill>
                  <a:schemeClr val="tx1"/>
                </a:solidFill>
                <a:latin typeface="Times New Roman" panose="02020603050405020304" pitchFamily="18" charset="0"/>
              </a:defRPr>
            </a:lvl1pPr>
            <a:lvl2pPr marL="742950" indent="-285750" eaLnBrk="0" hangingPunct="0">
              <a:defRPr sz="500">
                <a:solidFill>
                  <a:schemeClr val="tx1"/>
                </a:solidFill>
                <a:latin typeface="Times New Roman" panose="02020603050405020304" pitchFamily="18" charset="0"/>
              </a:defRPr>
            </a:lvl2pPr>
            <a:lvl3pPr marL="1143000" indent="-228600" eaLnBrk="0" hangingPunct="0">
              <a:defRPr sz="500">
                <a:solidFill>
                  <a:schemeClr val="tx1"/>
                </a:solidFill>
                <a:latin typeface="Times New Roman" panose="02020603050405020304" pitchFamily="18" charset="0"/>
              </a:defRPr>
            </a:lvl3pPr>
            <a:lvl4pPr marL="1600200" indent="-228600" eaLnBrk="0" hangingPunct="0">
              <a:defRPr sz="500">
                <a:solidFill>
                  <a:schemeClr val="tx1"/>
                </a:solidFill>
                <a:latin typeface="Times New Roman" panose="02020603050405020304" pitchFamily="18" charset="0"/>
              </a:defRPr>
            </a:lvl4pPr>
            <a:lvl5pPr marL="2057400" indent="-228600" eaLnBrk="0" hangingPunct="0">
              <a:defRPr sz="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00">
                <a:solidFill>
                  <a:schemeClr val="tx1"/>
                </a:solidFill>
                <a:latin typeface="Times New Roman" panose="02020603050405020304" pitchFamily="18" charset="0"/>
              </a:defRPr>
            </a:lvl9pPr>
          </a:lstStyle>
          <a:p>
            <a:pPr eaLnBrk="1" hangingPunct="1">
              <a:lnSpc>
                <a:spcPts val="1000"/>
              </a:lnSpc>
            </a:pPr>
            <a:r>
              <a:rPr lang="en-US" altLang="en-US" sz="1400" b="1">
                <a:solidFill>
                  <a:schemeClr val="accent2"/>
                </a:solidFill>
                <a:latin typeface="Cambria" panose="02040503050406030204" pitchFamily="18" charset="0"/>
              </a:rPr>
              <a:t>References</a:t>
            </a:r>
          </a:p>
        </p:txBody>
      </p:sp>
      <p:sp>
        <p:nvSpPr>
          <p:cNvPr id="2" name="Rectangle 110">
            <a:extLst>
              <a:ext uri="{FF2B5EF4-FFF2-40B4-BE49-F238E27FC236}">
                <a16:creationId xmlns:a16="http://schemas.microsoft.com/office/drawing/2014/main" id="{B242534C-058A-4AA6-A8B2-8F840D637F6E}"/>
              </a:ext>
            </a:extLst>
          </p:cNvPr>
          <p:cNvSpPr>
            <a:spLocks noChangeArrowheads="1"/>
          </p:cNvSpPr>
          <p:nvPr/>
        </p:nvSpPr>
        <p:spPr bwMode="auto">
          <a:xfrm>
            <a:off x="-71438" y="10602913"/>
            <a:ext cx="3571876" cy="938212"/>
          </a:xfrm>
          <a:prstGeom prst="rect">
            <a:avLst/>
          </a:prstGeom>
          <a:noFill/>
          <a:ln w="9525" cap="flat" cmpd="sng">
            <a:noFill/>
            <a:prstDash val="solid"/>
            <a:miter lim="800000"/>
            <a:headEnd type="none" w="med" len="med"/>
            <a:tailEnd type="none" w="med" len="med"/>
          </a:ln>
          <a:effectLst/>
        </p:spPr>
        <p:txBody>
          <a:bodyPr anchor="ctr">
            <a:spAutoFit/>
          </a:bodyPr>
          <a:lstStyle/>
          <a:p>
            <a:pPr algn="just" eaLnBrk="0" hangingPunct="0">
              <a:defRPr/>
            </a:pPr>
            <a:r>
              <a:rPr lang="en-US" dirty="0" err="1">
                <a:latin typeface="+mj-lt"/>
                <a:ea typeface="Calibri" pitchFamily="34" charset="0"/>
                <a:cs typeface="Times New Roman" pitchFamily="18" charset="0"/>
              </a:rPr>
              <a:t>Onyenwoke</a:t>
            </a:r>
            <a:r>
              <a:rPr lang="en-US" dirty="0">
                <a:latin typeface="+mj-lt"/>
                <a:ea typeface="Calibri" pitchFamily="34" charset="0"/>
                <a:cs typeface="Times New Roman" pitchFamily="18" charset="0"/>
              </a:rPr>
              <a:t> C.A. and </a:t>
            </a:r>
            <a:r>
              <a:rPr lang="en-US" dirty="0" err="1">
                <a:latin typeface="+mj-lt"/>
                <a:ea typeface="Calibri" pitchFamily="34" charset="0"/>
                <a:cs typeface="Times New Roman" pitchFamily="18" charset="0"/>
              </a:rPr>
              <a:t>Simonyan</a:t>
            </a:r>
            <a:r>
              <a:rPr lang="en-US" dirty="0">
                <a:latin typeface="+mj-lt"/>
                <a:ea typeface="Calibri" pitchFamily="34" charset="0"/>
                <a:cs typeface="Times New Roman" pitchFamily="18" charset="0"/>
              </a:rPr>
              <a:t> K. J. (2014) </a:t>
            </a:r>
            <a:r>
              <a:rPr lang="en-US" dirty="0">
                <a:latin typeface="+mj-lt"/>
                <a:ea typeface="Times New Roman" pitchFamily="18" charset="0"/>
                <a:cs typeface="Times New Roman" pitchFamily="18" charset="0"/>
              </a:rPr>
              <a:t>Cassava post-harvest processing and storage in Nigeria: A review. </a:t>
            </a:r>
            <a:r>
              <a:rPr lang="en-US" i="1" dirty="0">
                <a:latin typeface="+mj-lt"/>
                <a:ea typeface="Times New Roman" pitchFamily="18" charset="0"/>
                <a:cs typeface="Times New Roman" pitchFamily="18" charset="0"/>
              </a:rPr>
              <a:t>African Journal of Agricultural Research</a:t>
            </a:r>
            <a:r>
              <a:rPr lang="en-US" dirty="0">
                <a:latin typeface="+mj-lt"/>
                <a:ea typeface="Times New Roman" pitchFamily="18" charset="0"/>
                <a:cs typeface="Times New Roman" pitchFamily="18" charset="0"/>
              </a:rPr>
              <a:t>, </a:t>
            </a:r>
            <a:r>
              <a:rPr lang="en-US" dirty="0">
                <a:latin typeface="+mj-lt"/>
                <a:ea typeface="Calibri" pitchFamily="34" charset="0"/>
                <a:cs typeface="Times New Roman" pitchFamily="18" charset="0"/>
              </a:rPr>
              <a:t>Vol. 9(53), pp. 3853-3863</a:t>
            </a:r>
          </a:p>
          <a:p>
            <a:pPr algn="just" eaLnBrk="0" hangingPunct="0">
              <a:defRPr/>
            </a:pPr>
            <a:endParaRPr lang="en-US" sz="100" dirty="0">
              <a:latin typeface="+mj-lt"/>
              <a:ea typeface="Calibri" pitchFamily="34" charset="0"/>
              <a:cs typeface="Times New Roman" pitchFamily="18" charset="0"/>
            </a:endParaRPr>
          </a:p>
          <a:p>
            <a:pPr algn="just">
              <a:defRPr/>
            </a:pPr>
            <a:r>
              <a:rPr lang="en-US" dirty="0" err="1"/>
              <a:t>Akanmu</a:t>
            </a:r>
            <a:r>
              <a:rPr lang="en-US" dirty="0"/>
              <a:t> A.O., </a:t>
            </a:r>
            <a:r>
              <a:rPr lang="en-US" dirty="0" err="1"/>
              <a:t>Abiala</a:t>
            </a:r>
            <a:r>
              <a:rPr lang="en-US" dirty="0"/>
              <a:t> M.A. and </a:t>
            </a:r>
            <a:r>
              <a:rPr lang="en-US" dirty="0" err="1"/>
              <a:t>Odebode</a:t>
            </a:r>
            <a:r>
              <a:rPr lang="en-US" dirty="0"/>
              <a:t> A.C. (2013) Pathogenic Effect of </a:t>
            </a:r>
            <a:r>
              <a:rPr lang="en-US" dirty="0" err="1"/>
              <a:t>Soilborne</a:t>
            </a:r>
            <a:r>
              <a:rPr lang="en-US" dirty="0"/>
              <a:t> </a:t>
            </a:r>
            <a:r>
              <a:rPr lang="en-US" i="1" dirty="0"/>
              <a:t>Fusarium </a:t>
            </a:r>
            <a:r>
              <a:rPr lang="en-US" dirty="0"/>
              <a:t>Species on the Growth of Millet Seedlings. </a:t>
            </a:r>
            <a:r>
              <a:rPr lang="en-US" i="1" dirty="0"/>
              <a:t>World Journal of Agricultural Sciences</a:t>
            </a:r>
            <a:r>
              <a:rPr lang="en-US" dirty="0"/>
              <a:t> 9 (1): 60-68</a:t>
            </a:r>
          </a:p>
          <a:p>
            <a:pPr algn="just" eaLnBrk="0" hangingPunct="0">
              <a:defRPr/>
            </a:pPr>
            <a:endParaRPr lang="en-US" sz="100" dirty="0">
              <a:latin typeface="+mj-lt"/>
              <a:ea typeface="Calibri" pitchFamily="34" charset="0"/>
              <a:cs typeface="Times New Roman" pitchFamily="18" charset="0"/>
            </a:endParaRPr>
          </a:p>
          <a:p>
            <a:pPr algn="just" eaLnBrk="0" hangingPunct="0">
              <a:defRPr/>
            </a:pPr>
            <a:endParaRPr lang="en-US" sz="100" dirty="0">
              <a:latin typeface="+mj-lt"/>
            </a:endParaRPr>
          </a:p>
          <a:p>
            <a:pPr algn="just" eaLnBrk="0" hangingPunct="0">
              <a:defRPr/>
            </a:pPr>
            <a:r>
              <a:rPr lang="en-US" dirty="0" err="1">
                <a:latin typeface="+mj-lt"/>
                <a:ea typeface="Calibri" pitchFamily="34" charset="0"/>
                <a:cs typeface="Times New Roman" pitchFamily="18" charset="0"/>
              </a:rPr>
              <a:t>Ramezeni</a:t>
            </a:r>
            <a:r>
              <a:rPr lang="en-US" dirty="0">
                <a:latin typeface="+mj-lt"/>
                <a:ea typeface="Calibri" pitchFamily="34" charset="0"/>
                <a:cs typeface="Times New Roman" pitchFamily="18" charset="0"/>
              </a:rPr>
              <a:t> H., Singh H.P., </a:t>
            </a:r>
            <a:r>
              <a:rPr lang="en-US" dirty="0" err="1">
                <a:latin typeface="+mj-lt"/>
                <a:ea typeface="Calibri" pitchFamily="34" charset="0"/>
                <a:cs typeface="Times New Roman" pitchFamily="18" charset="0"/>
              </a:rPr>
              <a:t>Batish</a:t>
            </a:r>
            <a:r>
              <a:rPr lang="en-US" dirty="0">
                <a:latin typeface="+mj-lt"/>
                <a:ea typeface="Calibri" pitchFamily="34" charset="0"/>
                <a:cs typeface="Times New Roman" pitchFamily="18" charset="0"/>
              </a:rPr>
              <a:t> D.R., </a:t>
            </a:r>
            <a:r>
              <a:rPr lang="en-US" dirty="0" err="1">
                <a:latin typeface="+mj-lt"/>
                <a:ea typeface="Calibri" pitchFamily="34" charset="0"/>
                <a:cs typeface="Times New Roman" pitchFamily="18" charset="0"/>
              </a:rPr>
              <a:t>Kholi</a:t>
            </a:r>
            <a:r>
              <a:rPr lang="en-US" dirty="0">
                <a:latin typeface="+mj-lt"/>
                <a:ea typeface="Calibri" pitchFamily="34" charset="0"/>
                <a:cs typeface="Times New Roman" pitchFamily="18" charset="0"/>
              </a:rPr>
              <a:t> R.K., </a:t>
            </a:r>
            <a:r>
              <a:rPr lang="en-US" dirty="0" err="1">
                <a:latin typeface="+mj-lt"/>
                <a:ea typeface="Calibri" pitchFamily="34" charset="0"/>
                <a:cs typeface="Times New Roman" pitchFamily="18" charset="0"/>
              </a:rPr>
              <a:t>Dargan</a:t>
            </a:r>
            <a:r>
              <a:rPr lang="en-US" dirty="0">
                <a:latin typeface="+mj-lt"/>
                <a:ea typeface="Calibri" pitchFamily="34" charset="0"/>
                <a:cs typeface="Times New Roman" pitchFamily="18" charset="0"/>
              </a:rPr>
              <a:t> J.S. (2002). Fungicidal effect of volatile oils from </a:t>
            </a:r>
            <a:r>
              <a:rPr lang="en-US" i="1" dirty="0">
                <a:latin typeface="+mj-lt"/>
                <a:ea typeface="Calibri" pitchFamily="34" charset="0"/>
                <a:cs typeface="Times New Roman" pitchFamily="18" charset="0"/>
              </a:rPr>
              <a:t>Eucalyptus citronellal </a:t>
            </a:r>
            <a:r>
              <a:rPr lang="en-US" dirty="0">
                <a:latin typeface="+mj-lt"/>
                <a:ea typeface="Calibri" pitchFamily="34" charset="0"/>
                <a:cs typeface="Times New Roman" pitchFamily="18" charset="0"/>
              </a:rPr>
              <a:t>and its major constituent citronellal. </a:t>
            </a:r>
            <a:r>
              <a:rPr lang="en-US" i="1" dirty="0">
                <a:latin typeface="+mj-lt"/>
                <a:ea typeface="Calibri" pitchFamily="34" charset="0"/>
                <a:cs typeface="Times New Roman" pitchFamily="18" charset="0"/>
              </a:rPr>
              <a:t>New Zealand Plant Protect</a:t>
            </a:r>
            <a:r>
              <a:rPr lang="en-US" dirty="0">
                <a:latin typeface="+mj-lt"/>
                <a:ea typeface="Calibri" pitchFamily="34" charset="0"/>
                <a:cs typeface="Times New Roman" pitchFamily="18" charset="0"/>
              </a:rPr>
              <a:t>. 55:327–330.</a:t>
            </a:r>
          </a:p>
          <a:p>
            <a:pPr algn="just" eaLnBrk="0" hangingPunct="0">
              <a:defRPr/>
            </a:pPr>
            <a:endParaRPr lang="en-US" sz="100" dirty="0">
              <a:latin typeface="+mj-lt"/>
            </a:endParaRPr>
          </a:p>
          <a:p>
            <a:pPr algn="just" eaLnBrk="0" hangingPunct="0">
              <a:defRPr/>
            </a:pPr>
            <a:r>
              <a:rPr lang="en-US" dirty="0" err="1">
                <a:latin typeface="+mj-lt"/>
                <a:ea typeface="Calibri" pitchFamily="34" charset="0"/>
                <a:cs typeface="AdvTTec369687"/>
              </a:rPr>
              <a:t>Gwary</a:t>
            </a:r>
            <a:r>
              <a:rPr lang="en-US" dirty="0">
                <a:latin typeface="+mj-lt"/>
                <a:ea typeface="Calibri" pitchFamily="34" charset="0"/>
                <a:cs typeface="AdvTTec369687"/>
              </a:rPr>
              <a:t> D.M., </a:t>
            </a:r>
            <a:r>
              <a:rPr lang="en-US" dirty="0" err="1">
                <a:latin typeface="+mj-lt"/>
                <a:ea typeface="Calibri" pitchFamily="34" charset="0"/>
                <a:cs typeface="AdvTTec369687"/>
              </a:rPr>
              <a:t>Saleh</a:t>
            </a:r>
            <a:r>
              <a:rPr lang="en-US" dirty="0">
                <a:latin typeface="+mj-lt"/>
                <a:ea typeface="Calibri" pitchFamily="34" charset="0"/>
                <a:cs typeface="AdvTTec369687"/>
              </a:rPr>
              <a:t> B., </a:t>
            </a:r>
            <a:r>
              <a:rPr lang="en-US" dirty="0" err="1">
                <a:latin typeface="+mj-lt"/>
                <a:ea typeface="Calibri" pitchFamily="34" charset="0"/>
                <a:cs typeface="AdvTTec369687"/>
              </a:rPr>
              <a:t>Gwary</a:t>
            </a:r>
            <a:r>
              <a:rPr lang="en-US" dirty="0">
                <a:latin typeface="+mj-lt"/>
                <a:ea typeface="Calibri" pitchFamily="34" charset="0"/>
                <a:cs typeface="AdvTTec369687"/>
              </a:rPr>
              <a:t> S.D. (2006). Evaluation of new pearl millet lines to Maiduguri </a:t>
            </a:r>
            <a:r>
              <a:rPr lang="en-US" dirty="0" err="1">
                <a:latin typeface="+mj-lt"/>
                <a:ea typeface="Calibri" pitchFamily="34" charset="0"/>
                <a:cs typeface="AdvTTec369687"/>
              </a:rPr>
              <a:t>pathotype</a:t>
            </a:r>
            <a:r>
              <a:rPr lang="en-US" dirty="0">
                <a:latin typeface="+mj-lt"/>
                <a:ea typeface="Calibri" pitchFamily="34" charset="0"/>
                <a:cs typeface="AdvTTec369687"/>
              </a:rPr>
              <a:t> of </a:t>
            </a:r>
            <a:r>
              <a:rPr lang="en-US" i="1" dirty="0" err="1">
                <a:latin typeface="+mj-lt"/>
                <a:ea typeface="Calibri" pitchFamily="34" charset="0"/>
                <a:cs typeface="AdvTTc6ee16d2.I"/>
              </a:rPr>
              <a:t>Sclerospora</a:t>
            </a:r>
            <a:r>
              <a:rPr lang="en-US" i="1" dirty="0">
                <a:latin typeface="+mj-lt"/>
                <a:ea typeface="Calibri" pitchFamily="34" charset="0"/>
                <a:cs typeface="AdvTTc6ee16d2.I"/>
              </a:rPr>
              <a:t> </a:t>
            </a:r>
            <a:r>
              <a:rPr lang="en-US" i="1" dirty="0" err="1">
                <a:latin typeface="+mj-lt"/>
                <a:ea typeface="Calibri" pitchFamily="34" charset="0"/>
                <a:cs typeface="AdvTTc6ee16d2.I"/>
              </a:rPr>
              <a:t>graminicola</a:t>
            </a:r>
            <a:r>
              <a:rPr lang="en-US" dirty="0">
                <a:latin typeface="+mj-lt"/>
                <a:ea typeface="Calibri" pitchFamily="34" charset="0"/>
                <a:cs typeface="AdvTTec369687"/>
              </a:rPr>
              <a:t>. </a:t>
            </a:r>
            <a:r>
              <a:rPr lang="en-US" i="1" dirty="0" err="1">
                <a:latin typeface="+mj-lt"/>
                <a:ea typeface="Calibri" pitchFamily="34" charset="0"/>
                <a:cs typeface="AdvTTec369687"/>
              </a:rPr>
              <a:t>Int</a:t>
            </a:r>
            <a:r>
              <a:rPr lang="en-US" i="1" dirty="0">
                <a:latin typeface="+mj-lt"/>
                <a:ea typeface="Calibri" pitchFamily="34" charset="0"/>
                <a:cs typeface="AdvTTec369687"/>
              </a:rPr>
              <a:t> J </a:t>
            </a:r>
            <a:r>
              <a:rPr lang="en-US" i="1" dirty="0" err="1">
                <a:latin typeface="+mj-lt"/>
                <a:ea typeface="Calibri" pitchFamily="34" charset="0"/>
                <a:cs typeface="AdvTTec369687"/>
              </a:rPr>
              <a:t>Agr</a:t>
            </a:r>
            <a:r>
              <a:rPr lang="en-US" i="1" dirty="0">
                <a:latin typeface="+mj-lt"/>
                <a:ea typeface="Calibri" pitchFamily="34" charset="0"/>
                <a:cs typeface="AdvTTec369687"/>
              </a:rPr>
              <a:t> Biol</a:t>
            </a:r>
            <a:r>
              <a:rPr lang="en-US" dirty="0">
                <a:latin typeface="+mj-lt"/>
                <a:ea typeface="Calibri" pitchFamily="34" charset="0"/>
                <a:cs typeface="AdvTTec369687"/>
              </a:rPr>
              <a:t>. 8:597</a:t>
            </a:r>
            <a:r>
              <a:rPr lang="en-US" dirty="0">
                <a:latin typeface="+mj-lt"/>
                <a:ea typeface="Calibri" pitchFamily="34" charset="0"/>
                <a:cs typeface="AdvTTec369687+20"/>
              </a:rPr>
              <a:t>–</a:t>
            </a:r>
            <a:r>
              <a:rPr lang="en-US" dirty="0">
                <a:latin typeface="+mj-lt"/>
                <a:ea typeface="Calibri" pitchFamily="34" charset="0"/>
                <a:cs typeface="AdvTTec369687"/>
              </a:rPr>
              <a:t>601.</a:t>
            </a:r>
          </a:p>
          <a:p>
            <a:pPr algn="just" eaLnBrk="0" hangingPunct="0">
              <a:defRPr/>
            </a:pPr>
            <a:endParaRPr lang="en-US" sz="100" dirty="0">
              <a:latin typeface="+mj-lt"/>
            </a:endParaRPr>
          </a:p>
          <a:p>
            <a:pPr algn="just" eaLnBrk="0" hangingPunct="0">
              <a:defRPr/>
            </a:pPr>
            <a:r>
              <a:rPr lang="en-US" dirty="0" err="1">
                <a:latin typeface="+mj-lt"/>
                <a:ea typeface="Calibri" pitchFamily="34" charset="0"/>
                <a:cs typeface="Times New Roman" pitchFamily="18" charset="0"/>
              </a:rPr>
              <a:t>Abiala</a:t>
            </a:r>
            <a:r>
              <a:rPr lang="en-US" dirty="0">
                <a:latin typeface="+mj-lt"/>
                <a:ea typeface="Calibri" pitchFamily="34" charset="0"/>
                <a:cs typeface="Times New Roman" pitchFamily="18" charset="0"/>
              </a:rPr>
              <a:t> M.A., </a:t>
            </a:r>
            <a:r>
              <a:rPr lang="en-US" dirty="0" err="1">
                <a:latin typeface="+mj-lt"/>
                <a:ea typeface="Calibri" pitchFamily="34" charset="0"/>
                <a:cs typeface="Times New Roman" pitchFamily="18" charset="0"/>
              </a:rPr>
              <a:t>Akanmu</a:t>
            </a:r>
            <a:r>
              <a:rPr lang="en-US" dirty="0">
                <a:latin typeface="+mj-lt"/>
                <a:ea typeface="Calibri" pitchFamily="34" charset="0"/>
                <a:cs typeface="Times New Roman" pitchFamily="18" charset="0"/>
              </a:rPr>
              <a:t> A.O., </a:t>
            </a:r>
            <a:r>
              <a:rPr lang="en-US" dirty="0" err="1">
                <a:latin typeface="+mj-lt"/>
                <a:ea typeface="Calibri" pitchFamily="34" charset="0"/>
                <a:cs typeface="Times New Roman" pitchFamily="18" charset="0"/>
              </a:rPr>
              <a:t>Oyewole</a:t>
            </a:r>
            <a:r>
              <a:rPr lang="en-US" dirty="0">
                <a:latin typeface="+mj-lt"/>
                <a:ea typeface="Calibri" pitchFamily="34" charset="0"/>
                <a:cs typeface="Times New Roman" pitchFamily="18" charset="0"/>
              </a:rPr>
              <a:t> B.O., </a:t>
            </a:r>
            <a:r>
              <a:rPr lang="en-US" dirty="0" err="1">
                <a:latin typeface="+mj-lt"/>
                <a:ea typeface="Calibri" pitchFamily="34" charset="0"/>
                <a:cs typeface="Times New Roman" pitchFamily="18" charset="0"/>
              </a:rPr>
              <a:t>Odebode</a:t>
            </a:r>
            <a:r>
              <a:rPr lang="en-US" dirty="0">
                <a:latin typeface="+mj-lt"/>
                <a:ea typeface="Calibri" pitchFamily="34" charset="0"/>
                <a:cs typeface="Times New Roman" pitchFamily="18" charset="0"/>
              </a:rPr>
              <a:t> J.A., </a:t>
            </a:r>
            <a:r>
              <a:rPr lang="en-US" dirty="0" err="1">
                <a:latin typeface="+mj-lt"/>
                <a:ea typeface="Calibri" pitchFamily="34" charset="0"/>
                <a:cs typeface="Times New Roman" pitchFamily="18" charset="0"/>
              </a:rPr>
              <a:t>Odediran</a:t>
            </a:r>
            <a:r>
              <a:rPr lang="en-US" dirty="0">
                <a:latin typeface="+mj-lt"/>
                <a:ea typeface="Calibri" pitchFamily="34" charset="0"/>
                <a:cs typeface="Times New Roman" pitchFamily="18" charset="0"/>
              </a:rPr>
              <a:t> and </a:t>
            </a:r>
            <a:r>
              <a:rPr lang="en-US" dirty="0" err="1">
                <a:latin typeface="+mj-lt"/>
                <a:ea typeface="Calibri" pitchFamily="34" charset="0"/>
                <a:cs typeface="Times New Roman" pitchFamily="18" charset="0"/>
              </a:rPr>
              <a:t>Odebode</a:t>
            </a:r>
            <a:r>
              <a:rPr lang="en-US" dirty="0">
                <a:latin typeface="+mj-lt"/>
                <a:ea typeface="Calibri" pitchFamily="34" charset="0"/>
                <a:cs typeface="Times New Roman" pitchFamily="18" charset="0"/>
              </a:rPr>
              <a:t> A.C. (2016) </a:t>
            </a:r>
            <a:r>
              <a:rPr lang="en-US" dirty="0">
                <a:latin typeface="+mj-lt"/>
                <a:ea typeface="Times New Roman" pitchFamily="18" charset="0"/>
                <a:cs typeface="Times New Roman" pitchFamily="18" charset="0"/>
              </a:rPr>
              <a:t>Utilization of Local Bio-Resources to Control Seed Borne Fungal Pathogens of </a:t>
            </a:r>
            <a:r>
              <a:rPr lang="en-US" i="1" dirty="0" err="1">
                <a:latin typeface="+mj-lt"/>
                <a:ea typeface="Times New Roman" pitchFamily="18" charset="0"/>
                <a:cs typeface="Times New Roman" pitchFamily="18" charset="0"/>
              </a:rPr>
              <a:t>Cochorus</a:t>
            </a:r>
            <a:r>
              <a:rPr lang="en-US" i="1" dirty="0">
                <a:latin typeface="+mj-lt"/>
                <a:ea typeface="Times New Roman" pitchFamily="18" charset="0"/>
                <a:cs typeface="Times New Roman" pitchFamily="18" charset="0"/>
              </a:rPr>
              <a:t> </a:t>
            </a:r>
            <a:r>
              <a:rPr lang="en-US" i="1" dirty="0" err="1">
                <a:latin typeface="+mj-lt"/>
                <a:ea typeface="Times New Roman" pitchFamily="18" charset="0"/>
                <a:cs typeface="Times New Roman" pitchFamily="18" charset="0"/>
              </a:rPr>
              <a:t>olitorius</a:t>
            </a:r>
            <a:r>
              <a:rPr lang="en-US" dirty="0">
                <a:latin typeface="+mj-lt"/>
                <a:ea typeface="Times New Roman" pitchFamily="18" charset="0"/>
                <a:cs typeface="Times New Roman" pitchFamily="18" charset="0"/>
              </a:rPr>
              <a:t>. </a:t>
            </a:r>
            <a:r>
              <a:rPr lang="en-US" i="1" dirty="0">
                <a:latin typeface="+mj-lt"/>
                <a:ea typeface="Calibri" pitchFamily="34" charset="0"/>
                <a:cs typeface="Times New Roman" pitchFamily="18" charset="0"/>
              </a:rPr>
              <a:t>American-Eurasian J. Agric. &amp; Environ. Sci., </a:t>
            </a:r>
            <a:r>
              <a:rPr lang="en-US" dirty="0">
                <a:latin typeface="+mj-lt"/>
                <a:ea typeface="Calibri" pitchFamily="34" charset="0"/>
                <a:cs typeface="Times New Roman" pitchFamily="18" charset="0"/>
              </a:rPr>
              <a:t>16 (9): 1583-1590</a:t>
            </a:r>
            <a:endParaRPr lang="en-US" dirty="0">
              <a:latin typeface="+mj-lt"/>
            </a:endParaRP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10935</TotalTime>
  <Words>966</Words>
  <Application>Microsoft Office PowerPoint</Application>
  <PresentationFormat>Custom</PresentationFormat>
  <Paragraphs>92</Paragraphs>
  <Slides>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Times New Roman</vt:lpstr>
      <vt:lpstr>Arial</vt:lpstr>
      <vt:lpstr>Calibri</vt:lpstr>
      <vt:lpstr>Cambria</vt:lpstr>
      <vt:lpstr>Andalus</vt:lpstr>
      <vt:lpstr>AdvTTec369687</vt:lpstr>
      <vt:lpstr>AdvTTc6ee16d2.I</vt:lpstr>
      <vt:lpstr>AdvTTec369687+20</vt:lpstr>
      <vt:lpstr>Default Design</vt:lpstr>
      <vt:lpstr>Utilisation of Cassava (Manihot esculenta  crantz) peels in the control of some  Fusarium  Pathogens of millet seedlings</vt:lpstr>
    </vt:vector>
  </TitlesOfParts>
  <Company>University of Pretoria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IWRM FOR IMPROVED RURAL LIVELIHOODS  Managing Risk, Mitigating Drought and Improving Water Productivity in the Water Scarce Limpopo Basin CP1 &amp; CP17</dc:title>
  <dc:creator>UP User</dc:creator>
  <cp:lastModifiedBy>Ademola Balogun</cp:lastModifiedBy>
  <cp:revision>622</cp:revision>
  <cp:lastPrinted>2015-03-12T12:21:01Z</cp:lastPrinted>
  <dcterms:created xsi:type="dcterms:W3CDTF">2007-03-02T13:01:10Z</dcterms:created>
  <dcterms:modified xsi:type="dcterms:W3CDTF">2021-08-24T14:54:48Z</dcterms:modified>
</cp:coreProperties>
</file>