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307" r:id="rId2"/>
    <p:sldId id="286" r:id="rId3"/>
    <p:sldId id="274" r:id="rId4"/>
    <p:sldId id="306" r:id="rId5"/>
    <p:sldId id="318" r:id="rId6"/>
    <p:sldId id="275" r:id="rId7"/>
    <p:sldId id="319" r:id="rId8"/>
    <p:sldId id="323" r:id="rId9"/>
    <p:sldId id="324" r:id="rId10"/>
    <p:sldId id="280" r:id="rId11"/>
    <p:sldId id="295" r:id="rId12"/>
    <p:sldId id="325" r:id="rId13"/>
    <p:sldId id="331" r:id="rId14"/>
    <p:sldId id="327" r:id="rId15"/>
    <p:sldId id="328" r:id="rId16"/>
    <p:sldId id="329" r:id="rId17"/>
    <p:sldId id="272" r:id="rId1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7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C6ECE7E-47F8-494B-B19F-8817766B17DC}" type="datetimeFigureOut">
              <a:rPr lang="en-US" smtClean="0"/>
              <a:t>13-Dec-18</a:t>
            </a:fld>
            <a:endParaRPr lang="en-US"/>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98C195C0-ADCD-4D40-9E74-60E8BFCE58FB}" type="slidenum">
              <a:rPr lang="en-US" smtClean="0"/>
              <a:t>‹#›</a:t>
            </a:fld>
            <a:endParaRPr lang="en-US"/>
          </a:p>
        </p:txBody>
      </p:sp>
    </p:spTree>
    <p:extLst>
      <p:ext uri="{BB962C8B-B14F-4D97-AF65-F5344CB8AC3E}">
        <p14:creationId xmlns:p14="http://schemas.microsoft.com/office/powerpoint/2010/main" val="762571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C195C0-ADCD-4D40-9E74-60E8BFCE58FB}" type="slidenum">
              <a:rPr lang="en-US" smtClean="0"/>
              <a:t>12</a:t>
            </a:fld>
            <a:endParaRPr lang="en-US"/>
          </a:p>
        </p:txBody>
      </p:sp>
    </p:spTree>
    <p:extLst>
      <p:ext uri="{BB962C8B-B14F-4D97-AF65-F5344CB8AC3E}">
        <p14:creationId xmlns:p14="http://schemas.microsoft.com/office/powerpoint/2010/main" val="26768993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37E76B0-81D7-4619-A10D-24C56C0A6E99}" type="datetimeFigureOut">
              <a:rPr lang="en-US" smtClean="0"/>
              <a:t>13-Dec-18</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7D6ED15-D975-4DEC-8097-91041B141CA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37E76B0-81D7-4619-A10D-24C56C0A6E99}" type="datetimeFigureOut">
              <a:rPr lang="en-US" smtClean="0"/>
              <a:t>13-Dec-18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37E76B0-81D7-4619-A10D-24C56C0A6E99}" type="datetimeFigureOut">
              <a:rPr lang="en-US" smtClean="0"/>
              <a:t>13-Dec-18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37E76B0-81D7-4619-A10D-24C56C0A6E99}" type="datetimeFigureOut">
              <a:rPr lang="en-US" smtClean="0"/>
              <a:t>13-Dec-18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37E76B0-81D7-4619-A10D-24C56C0A6E99}" type="datetimeFigureOut">
              <a:rPr lang="en-US" smtClean="0"/>
              <a:t>13-Dec-18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D6ED15-D975-4DEC-8097-91041B141CA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37E76B0-81D7-4619-A10D-24C56C0A6E99}" type="datetimeFigureOut">
              <a:rPr lang="en-US" smtClean="0"/>
              <a:t>13-Dec-18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37E76B0-81D7-4619-A10D-24C56C0A6E99}" type="datetimeFigureOut">
              <a:rPr lang="en-US" smtClean="0"/>
              <a:t>13-Dec-18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37E76B0-81D7-4619-A10D-24C56C0A6E99}" type="datetimeFigureOut">
              <a:rPr lang="en-US" smtClean="0"/>
              <a:t>13-Dec-18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7E76B0-81D7-4619-A10D-24C56C0A6E99}" type="datetimeFigureOut">
              <a:rPr lang="en-US" smtClean="0"/>
              <a:t>13-Dec-18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37E76B0-81D7-4619-A10D-24C56C0A6E99}" type="datetimeFigureOut">
              <a:rPr lang="en-US" smtClean="0"/>
              <a:t>13-Dec-18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37E76B0-81D7-4619-A10D-24C56C0A6E99}" type="datetimeFigureOut">
              <a:rPr lang="en-US" smtClean="0"/>
              <a:t>13-Dec-18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7D6ED15-D975-4DEC-8097-91041B141CA1}"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37E76B0-81D7-4619-A10D-24C56C0A6E99}" type="datetimeFigureOut">
              <a:rPr lang="en-US" smtClean="0"/>
              <a:t>13-Dec-18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7D6ED15-D975-4DEC-8097-91041B141CA1}"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1447800"/>
            <a:ext cx="8839200" cy="5047536"/>
          </a:xfrm>
          <a:prstGeom prst="rect">
            <a:avLst/>
          </a:prstGeom>
        </p:spPr>
        <p:txBody>
          <a:bodyPr wrap="square">
            <a:spAutoFit/>
          </a:bodyPr>
          <a:lstStyle/>
          <a:p>
            <a:pPr lvl="0" algn="ctr" fontAlgn="base">
              <a:spcBef>
                <a:spcPct val="0"/>
              </a:spcBef>
              <a:spcAft>
                <a:spcPct val="0"/>
              </a:spcAft>
            </a:pPr>
            <a:endParaRPr lang="en-US" sz="1600" b="1" dirty="0" smtClean="0">
              <a:solidFill>
                <a:srgbClr val="C00000"/>
              </a:solidFill>
              <a:latin typeface="Arial" pitchFamily="34" charset="0"/>
              <a:ea typeface="Times New Roman" pitchFamily="18" charset="0"/>
              <a:cs typeface="Arial" pitchFamily="34" charset="0"/>
            </a:endParaRPr>
          </a:p>
          <a:p>
            <a:pPr lvl="0" algn="ctr" fontAlgn="base">
              <a:spcBef>
                <a:spcPct val="0"/>
              </a:spcBef>
              <a:spcAft>
                <a:spcPct val="0"/>
              </a:spcAft>
            </a:pPr>
            <a:endParaRPr lang="en-US" sz="1100" b="1" dirty="0">
              <a:solidFill>
                <a:srgbClr val="C00000"/>
              </a:solidFill>
              <a:latin typeface="Arial" pitchFamily="34" charset="0"/>
              <a:ea typeface="Times New Roman" pitchFamily="18" charset="0"/>
              <a:cs typeface="Arial" pitchFamily="34" charset="0"/>
            </a:endParaRPr>
          </a:p>
          <a:p>
            <a:pPr lvl="0" algn="ctr" fontAlgn="base">
              <a:spcBef>
                <a:spcPct val="0"/>
              </a:spcBef>
              <a:spcAft>
                <a:spcPct val="0"/>
              </a:spcAft>
            </a:pPr>
            <a:endParaRPr lang="en-US" sz="2000" b="1" dirty="0" smtClean="0">
              <a:solidFill>
                <a:srgbClr val="C00000"/>
              </a:solidFill>
              <a:latin typeface="Arial" pitchFamily="34" charset="0"/>
              <a:ea typeface="Times New Roman" pitchFamily="18" charset="0"/>
              <a:cs typeface="Arial" pitchFamily="34" charset="0"/>
            </a:endParaRPr>
          </a:p>
          <a:p>
            <a:pPr algn="ctr" fontAlgn="base">
              <a:spcBef>
                <a:spcPct val="0"/>
              </a:spcBef>
              <a:spcAft>
                <a:spcPct val="0"/>
              </a:spcAft>
            </a:pPr>
            <a:r>
              <a:rPr lang="en-US" sz="3200" b="1" dirty="0">
                <a:solidFill>
                  <a:schemeClr val="accent1">
                    <a:lumMod val="50000"/>
                  </a:schemeClr>
                </a:solidFill>
                <a:latin typeface="Times New Roman" pitchFamily="18" charset="0"/>
                <a:ea typeface="Times New Roman" pitchFamily="18" charset="0"/>
                <a:cs typeface="Times New Roman" pitchFamily="18" charset="0"/>
              </a:rPr>
              <a:t>Mountain Top </a:t>
            </a:r>
            <a:r>
              <a:rPr lang="en-US" sz="3200" b="1" dirty="0" smtClean="0">
                <a:solidFill>
                  <a:schemeClr val="accent1">
                    <a:lumMod val="50000"/>
                  </a:schemeClr>
                </a:solidFill>
                <a:latin typeface="Times New Roman" pitchFamily="18" charset="0"/>
                <a:ea typeface="Times New Roman" pitchFamily="18" charset="0"/>
                <a:cs typeface="Times New Roman" pitchFamily="18" charset="0"/>
              </a:rPr>
              <a:t>University</a:t>
            </a:r>
          </a:p>
          <a:p>
            <a:pPr algn="ctr" fontAlgn="base">
              <a:spcBef>
                <a:spcPct val="0"/>
              </a:spcBef>
              <a:spcAft>
                <a:spcPct val="0"/>
              </a:spcAft>
            </a:pPr>
            <a:r>
              <a:rPr lang="en-US" sz="3200" b="1" dirty="0" smtClean="0">
                <a:solidFill>
                  <a:schemeClr val="accent1">
                    <a:lumMod val="50000"/>
                  </a:schemeClr>
                </a:solidFill>
                <a:latin typeface="Times New Roman" pitchFamily="18" charset="0"/>
                <a:ea typeface="Times New Roman" pitchFamily="18" charset="0"/>
                <a:cs typeface="Times New Roman" pitchFamily="18" charset="0"/>
              </a:rPr>
              <a:t>Nigeria</a:t>
            </a:r>
            <a:endParaRPr lang="en-US" sz="3200" dirty="0">
              <a:solidFill>
                <a:schemeClr val="accent1">
                  <a:lumMod val="50000"/>
                </a:schemeClr>
              </a:solidFill>
              <a:latin typeface="Times New Roman" pitchFamily="18" charset="0"/>
              <a:ea typeface="Times New Roman" pitchFamily="18" charset="0"/>
              <a:cs typeface="Times New Roman" pitchFamily="18" charset="0"/>
            </a:endParaRPr>
          </a:p>
          <a:p>
            <a:pPr lvl="0" algn="ctr" fontAlgn="base">
              <a:spcBef>
                <a:spcPct val="0"/>
              </a:spcBef>
              <a:spcAft>
                <a:spcPct val="0"/>
              </a:spcAft>
            </a:pPr>
            <a:endParaRPr lang="en-US" sz="2000" b="1" dirty="0" smtClean="0">
              <a:solidFill>
                <a:srgbClr val="C00000"/>
              </a:solidFill>
              <a:latin typeface="Arial" pitchFamily="34" charset="0"/>
              <a:ea typeface="Times New Roman" pitchFamily="18" charset="0"/>
              <a:cs typeface="Arial" pitchFamily="34" charset="0"/>
            </a:endParaRPr>
          </a:p>
          <a:p>
            <a:pPr lvl="0" algn="ctr" fontAlgn="base">
              <a:spcBef>
                <a:spcPct val="0"/>
              </a:spcBef>
              <a:spcAft>
                <a:spcPct val="0"/>
              </a:spcAft>
            </a:pPr>
            <a:endParaRPr lang="en-US" sz="900" b="1" dirty="0">
              <a:latin typeface="Arial" pitchFamily="34" charset="0"/>
              <a:ea typeface="Times New Roman" pitchFamily="18" charset="0"/>
              <a:cs typeface="Arial" pitchFamily="34" charset="0"/>
            </a:endParaRPr>
          </a:p>
          <a:p>
            <a:pPr algn="ctr"/>
            <a:r>
              <a:rPr lang="en-US" sz="2000" b="1" dirty="0" smtClean="0">
                <a:latin typeface="Times New Roman" pitchFamily="18" charset="0"/>
                <a:cs typeface="Times New Roman" pitchFamily="18" charset="0"/>
              </a:rPr>
              <a:t>Work-Life Balance as a Panacea for Stress Management: A Study of the Banking Sector in Nigeria</a:t>
            </a:r>
          </a:p>
          <a:p>
            <a:pPr algn="ctr"/>
            <a:endParaRPr lang="en-US" sz="1200" b="1" dirty="0">
              <a:latin typeface="Arial" pitchFamily="34" charset="0"/>
              <a:ea typeface="Times New Roman" pitchFamily="18" charset="0"/>
              <a:cs typeface="Arial" pitchFamily="34" charset="0"/>
            </a:endParaRPr>
          </a:p>
          <a:p>
            <a:pPr lvl="0" algn="ctr" eaLnBrk="0" fontAlgn="base" hangingPunct="0">
              <a:spcBef>
                <a:spcPct val="0"/>
              </a:spcBef>
              <a:spcAft>
                <a:spcPct val="0"/>
              </a:spcAft>
            </a:pPr>
            <a:r>
              <a:rPr lang="en-US" sz="2000" b="1" dirty="0" smtClean="0">
                <a:latin typeface="Times New Roman" pitchFamily="18" charset="0"/>
                <a:ea typeface="Times New Roman" pitchFamily="18" charset="0"/>
                <a:cs typeface="Times New Roman" pitchFamily="18" charset="0"/>
              </a:rPr>
              <a:t>By </a:t>
            </a:r>
          </a:p>
          <a:p>
            <a:pPr lvl="0" algn="ctr" eaLnBrk="0" fontAlgn="base" hangingPunct="0">
              <a:spcBef>
                <a:spcPct val="0"/>
              </a:spcBef>
              <a:spcAft>
                <a:spcPct val="0"/>
              </a:spcAft>
            </a:pPr>
            <a:r>
              <a:rPr lang="en-US" b="1" dirty="0" err="1" smtClean="0">
                <a:latin typeface="Times New Roman" pitchFamily="18" charset="0"/>
                <a:ea typeface="Times New Roman" pitchFamily="18" charset="0"/>
                <a:cs typeface="Times New Roman" pitchFamily="18" charset="0"/>
              </a:rPr>
              <a:t>Eniola</a:t>
            </a:r>
            <a:r>
              <a:rPr lang="en-US" b="1" dirty="0" smtClean="0">
                <a:latin typeface="Times New Roman" pitchFamily="18" charset="0"/>
                <a:ea typeface="Times New Roman" pitchFamily="18" charset="0"/>
                <a:cs typeface="Times New Roman" pitchFamily="18" charset="0"/>
              </a:rPr>
              <a:t>. A. </a:t>
            </a:r>
            <a:r>
              <a:rPr lang="en-US" b="1" dirty="0" err="1" smtClean="0">
                <a:latin typeface="Times New Roman" pitchFamily="18" charset="0"/>
                <a:ea typeface="Times New Roman" pitchFamily="18" charset="0"/>
                <a:cs typeface="Times New Roman" pitchFamily="18" charset="0"/>
              </a:rPr>
              <a:t>Sokefun</a:t>
            </a:r>
            <a:r>
              <a:rPr lang="en-US" b="1" dirty="0" smtClean="0">
                <a:latin typeface="Times New Roman" pitchFamily="18" charset="0"/>
                <a:ea typeface="Times New Roman" pitchFamily="18" charset="0"/>
                <a:cs typeface="Times New Roman" pitchFamily="18" charset="0"/>
              </a:rPr>
              <a:t> (PhD) and James. O. </a:t>
            </a:r>
            <a:r>
              <a:rPr lang="en-US" b="1" dirty="0" err="1" smtClean="0">
                <a:latin typeface="Times New Roman" pitchFamily="18" charset="0"/>
                <a:ea typeface="Times New Roman" pitchFamily="18" charset="0"/>
                <a:cs typeface="Times New Roman" pitchFamily="18" charset="0"/>
              </a:rPr>
              <a:t>Akinbode</a:t>
            </a:r>
            <a:r>
              <a:rPr lang="en-US" b="1" dirty="0" smtClean="0">
                <a:latin typeface="Times New Roman" pitchFamily="18" charset="0"/>
                <a:ea typeface="Times New Roman" pitchFamily="18" charset="0"/>
                <a:cs typeface="Times New Roman" pitchFamily="18" charset="0"/>
              </a:rPr>
              <a:t> (PhD</a:t>
            </a:r>
            <a:r>
              <a:rPr lang="en-US" b="1" dirty="0" smtClean="0">
                <a:latin typeface="Times New Roman" pitchFamily="18" charset="0"/>
                <a:ea typeface="Times New Roman" pitchFamily="18" charset="0"/>
                <a:cs typeface="Times New Roman" pitchFamily="18" charset="0"/>
              </a:rPr>
              <a:t>)</a:t>
            </a:r>
          </a:p>
          <a:p>
            <a:pPr lvl="0" algn="ctr" eaLnBrk="0" fontAlgn="base" hangingPunct="0">
              <a:spcBef>
                <a:spcPct val="0"/>
              </a:spcBef>
              <a:spcAft>
                <a:spcPct val="0"/>
              </a:spcAft>
            </a:pPr>
            <a:endParaRPr lang="en-US" b="1" dirty="0">
              <a:latin typeface="Times New Roman" pitchFamily="18" charset="0"/>
              <a:ea typeface="Times New Roman" pitchFamily="18" charset="0"/>
              <a:cs typeface="Times New Roman" pitchFamily="18" charset="0"/>
            </a:endParaRPr>
          </a:p>
          <a:p>
            <a:pPr lvl="0" algn="ctr" eaLnBrk="0" fontAlgn="base" hangingPunct="0">
              <a:spcBef>
                <a:spcPct val="0"/>
              </a:spcBef>
              <a:spcAft>
                <a:spcPct val="0"/>
              </a:spcAft>
            </a:pPr>
            <a:r>
              <a:rPr lang="en-US" b="1" dirty="0" smtClean="0">
                <a:latin typeface="Times New Roman" pitchFamily="18" charset="0"/>
                <a:ea typeface="Times New Roman" pitchFamily="18" charset="0"/>
                <a:cs typeface="Times New Roman" pitchFamily="18" charset="0"/>
              </a:rPr>
              <a:t>International </a:t>
            </a:r>
            <a:r>
              <a:rPr lang="en-US" b="1" dirty="0" err="1" smtClean="0">
                <a:latin typeface="Times New Roman" pitchFamily="18" charset="0"/>
                <a:ea typeface="Times New Roman" pitchFamily="18" charset="0"/>
                <a:cs typeface="Times New Roman" pitchFamily="18" charset="0"/>
              </a:rPr>
              <a:t>Labour</a:t>
            </a:r>
            <a:r>
              <a:rPr lang="en-US" b="1" dirty="0" smtClean="0">
                <a:latin typeface="Times New Roman" pitchFamily="18" charset="0"/>
                <a:ea typeface="Times New Roman" pitchFamily="18" charset="0"/>
                <a:cs typeface="Times New Roman" pitchFamily="18" charset="0"/>
              </a:rPr>
              <a:t> and </a:t>
            </a:r>
            <a:r>
              <a:rPr lang="en-US" b="1" dirty="0">
                <a:latin typeface="Times New Roman" pitchFamily="18" charset="0"/>
                <a:ea typeface="Times New Roman" pitchFamily="18" charset="0"/>
                <a:cs typeface="Times New Roman" pitchFamily="18" charset="0"/>
              </a:rPr>
              <a:t>E</a:t>
            </a:r>
            <a:r>
              <a:rPr lang="en-US" b="1" dirty="0" smtClean="0">
                <a:latin typeface="Times New Roman" pitchFamily="18" charset="0"/>
                <a:ea typeface="Times New Roman" pitchFamily="18" charset="0"/>
                <a:cs typeface="Times New Roman" pitchFamily="18" charset="0"/>
              </a:rPr>
              <a:t>mployment Relations Association (ILERA)</a:t>
            </a:r>
          </a:p>
          <a:p>
            <a:pPr lvl="0" algn="ctr" eaLnBrk="0" fontAlgn="base" hangingPunct="0">
              <a:spcBef>
                <a:spcPct val="0"/>
              </a:spcBef>
              <a:spcAft>
                <a:spcPct val="0"/>
              </a:spcAft>
            </a:pPr>
            <a:endParaRPr lang="en-US" b="1" dirty="0">
              <a:latin typeface="Times New Roman" pitchFamily="18" charset="0"/>
              <a:ea typeface="Times New Roman" pitchFamily="18" charset="0"/>
              <a:cs typeface="Times New Roman" pitchFamily="18" charset="0"/>
            </a:endParaRPr>
          </a:p>
          <a:p>
            <a:pPr lvl="0" algn="ctr" eaLnBrk="0" fontAlgn="base" hangingPunct="0">
              <a:spcBef>
                <a:spcPct val="0"/>
              </a:spcBef>
              <a:spcAft>
                <a:spcPct val="0"/>
              </a:spcAft>
            </a:pPr>
            <a:r>
              <a:rPr lang="en-US" b="1" dirty="0" smtClean="0">
                <a:latin typeface="Times New Roman" pitchFamily="18" charset="0"/>
                <a:ea typeface="Times New Roman" pitchFamily="18" charset="0"/>
                <a:cs typeface="Times New Roman" pitchFamily="18" charset="0"/>
              </a:rPr>
              <a:t>18</a:t>
            </a:r>
            <a:r>
              <a:rPr lang="en-US" b="1" baseline="30000" dirty="0" smtClean="0">
                <a:latin typeface="Times New Roman" pitchFamily="18" charset="0"/>
                <a:ea typeface="Times New Roman" pitchFamily="18" charset="0"/>
                <a:cs typeface="Times New Roman" pitchFamily="18" charset="0"/>
              </a:rPr>
              <a:t>th</a:t>
            </a:r>
            <a:r>
              <a:rPr lang="en-US" b="1" dirty="0" smtClean="0">
                <a:latin typeface="Times New Roman" pitchFamily="18" charset="0"/>
                <a:ea typeface="Times New Roman" pitchFamily="18" charset="0"/>
                <a:cs typeface="Times New Roman" pitchFamily="18" charset="0"/>
              </a:rPr>
              <a:t> World Congress  Seoul, South Korea.</a:t>
            </a:r>
            <a:endParaRPr lang="en-US" b="1" dirty="0" smtClean="0">
              <a:latin typeface="Times New Roman" pitchFamily="18" charset="0"/>
              <a:ea typeface="Times New Roman" pitchFamily="18" charset="0"/>
              <a:cs typeface="Times New Roman" pitchFamily="18" charset="0"/>
            </a:endParaRPr>
          </a:p>
          <a:p>
            <a:pPr algn="ctr" eaLnBrk="0" fontAlgn="base" hangingPunct="0">
              <a:spcBef>
                <a:spcPct val="0"/>
              </a:spcBef>
              <a:spcAft>
                <a:spcPct val="0"/>
              </a:spcAft>
            </a:pPr>
            <a:endParaRPr lang="en-US" sz="400" b="1" dirty="0" smtClean="0"/>
          </a:p>
          <a:p>
            <a:pPr algn="ctr" eaLnBrk="0" fontAlgn="base" hangingPunct="0">
              <a:spcBef>
                <a:spcPct val="0"/>
              </a:spcBef>
              <a:spcAft>
                <a:spcPct val="0"/>
              </a:spcAft>
            </a:pPr>
            <a:endParaRPr lang="en-US" sz="1600" b="1" dirty="0" smtClean="0">
              <a:solidFill>
                <a:schemeClr val="accent1">
                  <a:lumMod val="50000"/>
                </a:schemeClr>
              </a:solidFill>
              <a:latin typeface="Arial" pitchFamily="34" charset="0"/>
              <a:ea typeface="Times New Roman" pitchFamily="18" charset="0"/>
              <a:cs typeface="Arial" pitchFamily="34" charset="0"/>
            </a:endParaRPr>
          </a:p>
        </p:txBody>
      </p:sp>
      <p:pic>
        <p:nvPicPr>
          <p:cNvPr id="4" name="Picture 3" descr="C:\Users\deji\Desktop\MTU\LOGO MTU.png"/>
          <p:cNvPicPr/>
          <p:nvPr/>
        </p:nvPicPr>
        <p:blipFill>
          <a:blip r:embed="rId2">
            <a:extLst>
              <a:ext uri="{28A0092B-C50C-407E-A947-70E740481C1C}">
                <a14:useLocalDpi xmlns:a14="http://schemas.microsoft.com/office/drawing/2010/main" val="0"/>
              </a:ext>
            </a:extLst>
          </a:blip>
          <a:srcRect/>
          <a:stretch>
            <a:fillRect/>
          </a:stretch>
        </p:blipFill>
        <p:spPr bwMode="auto">
          <a:xfrm>
            <a:off x="3576637" y="704850"/>
            <a:ext cx="1990725" cy="1428750"/>
          </a:xfrm>
          <a:prstGeom prst="rect">
            <a:avLst/>
          </a:prstGeom>
          <a:noFill/>
          <a:ln>
            <a:noFill/>
          </a:ln>
        </p:spPr>
      </p:pic>
    </p:spTree>
    <p:extLst>
      <p:ext uri="{BB962C8B-B14F-4D97-AF65-F5344CB8AC3E}">
        <p14:creationId xmlns:p14="http://schemas.microsoft.com/office/powerpoint/2010/main" val="10276055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0"/>
            <a:ext cx="9067800" cy="2677656"/>
          </a:xfrm>
          <a:prstGeom prst="rect">
            <a:avLst/>
          </a:prstGeom>
        </p:spPr>
        <p:txBody>
          <a:bodyPr wrap="square">
            <a:spAutoFit/>
          </a:bodyPr>
          <a:lstStyle/>
          <a:p>
            <a:pPr algn="ctr"/>
            <a:r>
              <a:rPr lang="en-GB" sz="2800" b="1" dirty="0"/>
              <a:t>Theoretical </a:t>
            </a:r>
            <a:r>
              <a:rPr lang="en-GB" sz="2800" b="1" dirty="0" smtClean="0"/>
              <a:t>Review</a:t>
            </a:r>
          </a:p>
          <a:p>
            <a:pPr marL="457200" indent="-457200" algn="just">
              <a:buFont typeface="Arial" pitchFamily="34" charset="0"/>
              <a:buChar char="•"/>
            </a:pPr>
            <a:r>
              <a:rPr lang="en-US" sz="2800" dirty="0">
                <a:latin typeface="Times New Roman" pitchFamily="18" charset="0"/>
                <a:cs typeface="Times New Roman" pitchFamily="18" charset="0"/>
              </a:rPr>
              <a:t>Herzberg’s Two Factor </a:t>
            </a:r>
            <a:r>
              <a:rPr lang="en-US" sz="2800" dirty="0" smtClean="0">
                <a:latin typeface="Times New Roman" pitchFamily="18" charset="0"/>
                <a:cs typeface="Times New Roman" pitchFamily="18" charset="0"/>
              </a:rPr>
              <a:t>Theory</a:t>
            </a:r>
          </a:p>
          <a:p>
            <a:pPr algn="just"/>
            <a:endParaRPr lang="en-US" sz="2800" dirty="0">
              <a:latin typeface="Times New Roman" pitchFamily="18" charset="0"/>
              <a:cs typeface="Times New Roman" pitchFamily="18" charset="0"/>
            </a:endParaRPr>
          </a:p>
          <a:p>
            <a:pPr marL="457200" indent="-457200" algn="just">
              <a:buFont typeface="Arial" pitchFamily="34" charset="0"/>
              <a:buChar char="•"/>
            </a:pPr>
            <a:r>
              <a:rPr lang="en-US" sz="2800" dirty="0">
                <a:latin typeface="Times New Roman" pitchFamily="18" charset="0"/>
                <a:cs typeface="Times New Roman" pitchFamily="18" charset="0"/>
              </a:rPr>
              <a:t>Border Theory</a:t>
            </a:r>
          </a:p>
          <a:p>
            <a:pPr algn="just"/>
            <a:endParaRPr lang="en-US" sz="2400" dirty="0">
              <a:latin typeface="Times New Roman" pitchFamily="18" charset="0"/>
              <a:cs typeface="Times New Roman" pitchFamily="18" charset="0"/>
            </a:endParaRPr>
          </a:p>
          <a:p>
            <a:pPr marL="457200" indent="-457200" algn="just">
              <a:buFont typeface="Wingdings" panose="05000000000000000000" pitchFamily="2" charset="2"/>
              <a:buChar char="Ø"/>
            </a:pPr>
            <a:endParaRPr lang="en-US" sz="3200" dirty="0">
              <a:solidFill>
                <a:schemeClr val="accent1"/>
              </a:solidFill>
            </a:endParaRPr>
          </a:p>
        </p:txBody>
      </p:sp>
    </p:spTree>
    <p:extLst>
      <p:ext uri="{BB962C8B-B14F-4D97-AF65-F5344CB8AC3E}">
        <p14:creationId xmlns:p14="http://schemas.microsoft.com/office/powerpoint/2010/main" val="1862326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98584"/>
            <a:ext cx="8991600" cy="6740307"/>
          </a:xfrm>
          <a:prstGeom prst="rect">
            <a:avLst/>
          </a:prstGeom>
        </p:spPr>
        <p:txBody>
          <a:bodyPr wrap="square">
            <a:spAutoFit/>
          </a:bodyPr>
          <a:lstStyle/>
          <a:p>
            <a:pPr algn="ctr"/>
            <a:r>
              <a:rPr lang="en-US" sz="2400" b="1" dirty="0" smtClean="0">
                <a:solidFill>
                  <a:schemeClr val="accent5">
                    <a:lumMod val="50000"/>
                  </a:schemeClr>
                </a:solidFill>
                <a:latin typeface="Times New Roman" pitchFamily="18" charset="0"/>
                <a:cs typeface="Times New Roman" pitchFamily="18" charset="0"/>
              </a:rPr>
              <a:t>Research Methodology</a:t>
            </a:r>
          </a:p>
          <a:p>
            <a:r>
              <a:rPr lang="en-US" sz="2400" dirty="0" smtClean="0"/>
              <a:t>Descriptive </a:t>
            </a:r>
            <a:r>
              <a:rPr lang="en-US" sz="2400" dirty="0"/>
              <a:t>survey research design was adopted for this study. </a:t>
            </a:r>
            <a:endParaRPr lang="en-US" sz="2400" dirty="0" smtClean="0"/>
          </a:p>
          <a:p>
            <a:endParaRPr lang="en-US" sz="2400" dirty="0"/>
          </a:p>
          <a:p>
            <a:pPr marL="342900" indent="-342900" algn="just">
              <a:buFont typeface="Arial" pitchFamily="34" charset="0"/>
              <a:buChar char="•"/>
            </a:pPr>
            <a:r>
              <a:rPr lang="en-US" sz="2400" dirty="0" smtClean="0">
                <a:latin typeface="Times New Roman" pitchFamily="18" charset="0"/>
                <a:cs typeface="Times New Roman" pitchFamily="18" charset="0"/>
              </a:rPr>
              <a:t>The </a:t>
            </a:r>
            <a:r>
              <a:rPr lang="en-US" sz="2400" dirty="0">
                <a:latin typeface="Times New Roman" pitchFamily="18" charset="0"/>
                <a:cs typeface="Times New Roman" pitchFamily="18" charset="0"/>
              </a:rPr>
              <a:t>population of this study comprises </a:t>
            </a:r>
            <a:r>
              <a:rPr lang="en-US" sz="2400" dirty="0" smtClean="0">
                <a:latin typeface="Times New Roman" pitchFamily="18" charset="0"/>
                <a:cs typeface="Times New Roman" pitchFamily="18" charset="0"/>
              </a:rPr>
              <a:t>commercial </a:t>
            </a:r>
            <a:r>
              <a:rPr lang="en-US" sz="2400" dirty="0">
                <a:latin typeface="Times New Roman" pitchFamily="18" charset="0"/>
                <a:cs typeface="Times New Roman" pitchFamily="18" charset="0"/>
              </a:rPr>
              <a:t>banks in Lagos and </a:t>
            </a:r>
            <a:r>
              <a:rPr lang="en-US" sz="2400" dirty="0" err="1">
                <a:latin typeface="Times New Roman" pitchFamily="18" charset="0"/>
                <a:cs typeface="Times New Roman" pitchFamily="18" charset="0"/>
              </a:rPr>
              <a:t>Ogun</a:t>
            </a:r>
            <a:r>
              <a:rPr lang="en-US" sz="2400" dirty="0">
                <a:latin typeface="Times New Roman" pitchFamily="18" charset="0"/>
                <a:cs typeface="Times New Roman" pitchFamily="18" charset="0"/>
              </a:rPr>
              <a:t> State, Nigeria.</a:t>
            </a:r>
          </a:p>
          <a:p>
            <a:pPr marL="342900" indent="-342900" algn="just">
              <a:buFont typeface="Arial" pitchFamily="34" charset="0"/>
              <a:buChar char="•"/>
            </a:pPr>
            <a:r>
              <a:rPr lang="en-US" sz="2400" dirty="0">
                <a:latin typeface="Times New Roman" pitchFamily="18" charset="0"/>
                <a:cs typeface="Times New Roman" pitchFamily="18" charset="0"/>
              </a:rPr>
              <a:t>The research instrument adopted for </a:t>
            </a:r>
            <a:r>
              <a:rPr lang="en-US" sz="2400" dirty="0" smtClean="0">
                <a:latin typeface="Times New Roman" pitchFamily="18" charset="0"/>
                <a:cs typeface="Times New Roman" pitchFamily="18" charset="0"/>
              </a:rPr>
              <a:t>the </a:t>
            </a:r>
            <a:r>
              <a:rPr lang="en-US" sz="2400" dirty="0">
                <a:latin typeface="Times New Roman" pitchFamily="18" charset="0"/>
                <a:cs typeface="Times New Roman" pitchFamily="18" charset="0"/>
              </a:rPr>
              <a:t>study was a structured questionnaire. </a:t>
            </a:r>
            <a:endParaRPr lang="en-US" sz="2400" dirty="0" smtClean="0">
              <a:latin typeface="Times New Roman" pitchFamily="18" charset="0"/>
              <a:cs typeface="Times New Roman" pitchFamily="18" charset="0"/>
            </a:endParaRPr>
          </a:p>
          <a:p>
            <a:pPr algn="just"/>
            <a:endParaRPr lang="en-US" sz="2400" dirty="0" smtClean="0">
              <a:latin typeface="Times New Roman" pitchFamily="18" charset="0"/>
              <a:cs typeface="Times New Roman" pitchFamily="18" charset="0"/>
            </a:endParaRPr>
          </a:p>
          <a:p>
            <a:pPr marL="342900" indent="-342900" algn="just">
              <a:buFont typeface="Arial" pitchFamily="34" charset="0"/>
              <a:buChar char="•"/>
            </a:pPr>
            <a:r>
              <a:rPr lang="en-US" sz="2400" dirty="0" smtClean="0">
                <a:latin typeface="Times New Roman" pitchFamily="18" charset="0"/>
                <a:cs typeface="Times New Roman" pitchFamily="18" charset="0"/>
              </a:rPr>
              <a:t>Descriptive </a:t>
            </a:r>
            <a:r>
              <a:rPr lang="en-US" sz="2400" dirty="0">
                <a:latin typeface="Times New Roman" pitchFamily="18" charset="0"/>
                <a:cs typeface="Times New Roman" pitchFamily="18" charset="0"/>
              </a:rPr>
              <a:t>statistics, Correlation Analysis and Multiple Regression Analysis were used for empirical investigation of the study</a:t>
            </a:r>
            <a:r>
              <a:rPr lang="en-US" sz="2400" dirty="0" smtClean="0">
                <a:latin typeface="Times New Roman" pitchFamily="18" charset="0"/>
                <a:cs typeface="Times New Roman" pitchFamily="18" charset="0"/>
              </a:rPr>
              <a:t>. </a:t>
            </a:r>
          </a:p>
          <a:p>
            <a:pPr marL="342900" indent="-342900" algn="just">
              <a:buFont typeface="Arial" pitchFamily="34" charset="0"/>
              <a:buChar char="•"/>
            </a:pPr>
            <a:endParaRPr lang="en-US" sz="2400" dirty="0">
              <a:latin typeface="Times New Roman" pitchFamily="18" charset="0"/>
              <a:cs typeface="Times New Roman" pitchFamily="18" charset="0"/>
            </a:endParaRPr>
          </a:p>
          <a:p>
            <a:pPr marL="342900" indent="-342900" algn="just">
              <a:buFont typeface="Arial" pitchFamily="34" charset="0"/>
              <a:buChar char="•"/>
            </a:pPr>
            <a:r>
              <a:rPr lang="en-US" sz="2400" dirty="0" smtClean="0">
                <a:latin typeface="Times New Roman" pitchFamily="18" charset="0"/>
                <a:cs typeface="Times New Roman" pitchFamily="18" charset="0"/>
              </a:rPr>
              <a:t>The </a:t>
            </a:r>
            <a:r>
              <a:rPr lang="en-US" sz="2400" dirty="0">
                <a:latin typeface="Times New Roman" pitchFamily="18" charset="0"/>
                <a:cs typeface="Times New Roman" pitchFamily="18" charset="0"/>
              </a:rPr>
              <a:t>sample size was 548 employees selected through the cluster and purposive sampling methods in twenty (20) commercial banks in Lagos and </a:t>
            </a:r>
            <a:r>
              <a:rPr lang="en-US" sz="2400" dirty="0" err="1">
                <a:latin typeface="Times New Roman" pitchFamily="18" charset="0"/>
                <a:cs typeface="Times New Roman" pitchFamily="18" charset="0"/>
              </a:rPr>
              <a:t>Ogun</a:t>
            </a:r>
            <a:r>
              <a:rPr lang="en-US" sz="2400" dirty="0">
                <a:latin typeface="Times New Roman" pitchFamily="18" charset="0"/>
                <a:cs typeface="Times New Roman" pitchFamily="18" charset="0"/>
              </a:rPr>
              <a:t> States, </a:t>
            </a:r>
            <a:r>
              <a:rPr lang="en-US" sz="2400" dirty="0" smtClean="0">
                <a:latin typeface="Times New Roman" pitchFamily="18" charset="0"/>
                <a:cs typeface="Times New Roman" pitchFamily="18" charset="0"/>
              </a:rPr>
              <a:t>Nigeria</a:t>
            </a:r>
            <a:r>
              <a:rPr lang="en-US" sz="2400" dirty="0">
                <a:latin typeface="Times New Roman" pitchFamily="18" charset="0"/>
                <a:cs typeface="Times New Roman" pitchFamily="18" charset="0"/>
              </a:rPr>
              <a:t>. The total population of employees in the banking sector in Nigeria is about sixty-eight thousand (68,000) </a:t>
            </a:r>
            <a:r>
              <a:rPr lang="en-US" sz="2400" dirty="0" smtClean="0">
                <a:latin typeface="Times New Roman" pitchFamily="18" charset="0"/>
                <a:cs typeface="Times New Roman" pitchFamily="18" charset="0"/>
              </a:rPr>
              <a:t>employees</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(Junior</a:t>
            </a:r>
            <a:r>
              <a:rPr lang="en-US" sz="2400" dirty="0">
                <a:latin typeface="Times New Roman" pitchFamily="18" charset="0"/>
                <a:cs typeface="Times New Roman" pitchFamily="18" charset="0"/>
              </a:rPr>
              <a:t>, senior, managerial and top management </a:t>
            </a:r>
            <a:r>
              <a:rPr lang="en-US" sz="2400" dirty="0" smtClean="0">
                <a:latin typeface="Times New Roman" pitchFamily="18" charset="0"/>
                <a:cs typeface="Times New Roman" pitchFamily="18" charset="0"/>
              </a:rPr>
              <a:t>staff)</a:t>
            </a:r>
            <a:endParaRPr lang="en-US" sz="2400" dirty="0">
              <a:latin typeface="Times New Roman" pitchFamily="18" charset="0"/>
              <a:cs typeface="Times New Roman" pitchFamily="18" charset="0"/>
            </a:endParaRPr>
          </a:p>
          <a:p>
            <a:pPr marL="342900" indent="-342900">
              <a:buFont typeface="Arial" pitchFamily="34" charset="0"/>
              <a:buChar char="•"/>
            </a:pPr>
            <a:r>
              <a:rPr lang="en-US" sz="2400" dirty="0" smtClean="0"/>
              <a:t> </a:t>
            </a:r>
            <a:endParaRPr lang="en-US" sz="2100" b="1" dirty="0" smtClean="0">
              <a:solidFill>
                <a:schemeClr val="accent5">
                  <a:lumMod val="50000"/>
                </a:schemeClr>
              </a:solidFill>
            </a:endParaRPr>
          </a:p>
        </p:txBody>
      </p:sp>
    </p:spTree>
    <p:extLst>
      <p:ext uri="{BB962C8B-B14F-4D97-AF65-F5344CB8AC3E}">
        <p14:creationId xmlns:p14="http://schemas.microsoft.com/office/powerpoint/2010/main" val="638585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609" y="-94268"/>
            <a:ext cx="9144000" cy="3016210"/>
          </a:xfrm>
          <a:prstGeom prst="rect">
            <a:avLst/>
          </a:prstGeom>
        </p:spPr>
        <p:txBody>
          <a:bodyPr wrap="square">
            <a:spAutoFit/>
          </a:bodyPr>
          <a:lstStyle/>
          <a:p>
            <a:pPr marL="514350" indent="-514350" algn="ctr">
              <a:spcBef>
                <a:spcPts val="600"/>
              </a:spcBef>
              <a:spcAft>
                <a:spcPts val="600"/>
              </a:spcAft>
            </a:pPr>
            <a:r>
              <a:rPr lang="en-US" sz="2400" b="1" dirty="0" smtClean="0">
                <a:solidFill>
                  <a:schemeClr val="accent5">
                    <a:lumMod val="50000"/>
                  </a:schemeClr>
                </a:solidFill>
                <a:latin typeface="Times New Roman" pitchFamily="18" charset="0"/>
                <a:cs typeface="Times New Roman" pitchFamily="18" charset="0"/>
              </a:rPr>
              <a:t>Results and Discussion</a:t>
            </a:r>
          </a:p>
          <a:p>
            <a:pPr marL="285750" indent="-285750">
              <a:buFont typeface="Arial" pitchFamily="34" charset="0"/>
              <a:buChar char="•"/>
            </a:pPr>
            <a:endParaRPr lang="en-GB" sz="1600" dirty="0" smtClean="0"/>
          </a:p>
          <a:p>
            <a:pPr marL="285750" indent="-285750">
              <a:buFont typeface="Arial" pitchFamily="34" charset="0"/>
              <a:buChar char="•"/>
            </a:pPr>
            <a:endParaRPr lang="en-GB" sz="1600" dirty="0"/>
          </a:p>
          <a:p>
            <a:pPr marL="285750" indent="-285750">
              <a:buFont typeface="Arial" pitchFamily="34" charset="0"/>
              <a:buChar char="•"/>
            </a:pPr>
            <a:endParaRPr lang="en-GB" sz="1600" dirty="0" smtClean="0"/>
          </a:p>
          <a:p>
            <a:pPr marL="285750" indent="-285750">
              <a:buFont typeface="Arial" pitchFamily="34" charset="0"/>
              <a:buChar char="•"/>
            </a:pPr>
            <a:r>
              <a:rPr lang="en-GB" dirty="0" smtClean="0">
                <a:latin typeface="Times New Roman" pitchFamily="18" charset="0"/>
                <a:cs typeface="Times New Roman" pitchFamily="18" charset="0"/>
              </a:rPr>
              <a:t>Table below provides </a:t>
            </a:r>
            <a:r>
              <a:rPr lang="en-GB" dirty="0">
                <a:latin typeface="Times New Roman" pitchFamily="18" charset="0"/>
                <a:cs typeface="Times New Roman" pitchFamily="18" charset="0"/>
              </a:rPr>
              <a:t>information on the degree of correlation between the independent variables and dependent variables used in the multiple regression analysis. The matrix shows that, the correlation between the variables is strong, except for the negative correlation between the dependent variable and the sub-variable role conflict</a:t>
            </a:r>
            <a:r>
              <a:rPr lang="en-GB" dirty="0" smtClean="0">
                <a:latin typeface="Times New Roman" pitchFamily="18" charset="0"/>
                <a:cs typeface="Times New Roman" pitchFamily="18" charset="0"/>
              </a:rPr>
              <a:t>.</a:t>
            </a:r>
          </a:p>
          <a:p>
            <a:endParaRPr lang="en-US" sz="1600" dirty="0"/>
          </a:p>
          <a:p>
            <a:pPr marL="514350" indent="-514350" algn="ctr">
              <a:spcBef>
                <a:spcPts val="600"/>
              </a:spcBef>
              <a:spcAft>
                <a:spcPts val="600"/>
              </a:spcAft>
            </a:pPr>
            <a:endParaRPr lang="en-US" sz="2000" dirty="0">
              <a:solidFill>
                <a:schemeClr val="accent5">
                  <a:lumMod val="50000"/>
                </a:schemeClr>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3746441780"/>
              </p:ext>
            </p:extLst>
          </p:nvPr>
        </p:nvGraphicFramePr>
        <p:xfrm>
          <a:off x="1166813" y="2894298"/>
          <a:ext cx="6810373" cy="2278380"/>
        </p:xfrm>
        <a:graphic>
          <a:graphicData uri="http://schemas.openxmlformats.org/drawingml/2006/table">
            <a:tbl>
              <a:tblPr firstRow="1" firstCol="1" bandRow="1">
                <a:tableStyleId>{5C22544A-7EE6-4342-B048-85BDC9FD1C3A}</a:tableStyleId>
              </a:tblPr>
              <a:tblGrid>
                <a:gridCol w="1096973"/>
                <a:gridCol w="914144"/>
                <a:gridCol w="1142680"/>
                <a:gridCol w="971278"/>
                <a:gridCol w="914144"/>
                <a:gridCol w="857010"/>
                <a:gridCol w="914144"/>
              </a:tblGrid>
              <a:tr h="0">
                <a:tc>
                  <a:txBody>
                    <a:bodyPr/>
                    <a:lstStyle/>
                    <a:p>
                      <a:pPr marL="0" marR="0">
                        <a:lnSpc>
                          <a:spcPct val="115000"/>
                        </a:lnSpc>
                        <a:spcBef>
                          <a:spcPts val="0"/>
                        </a:spcBef>
                        <a:spcAft>
                          <a:spcPts val="0"/>
                        </a:spcAft>
                      </a:pPr>
                      <a:r>
                        <a:rPr lang="en-GB" sz="1000" dirty="0">
                          <a:effectLst/>
                          <a:latin typeface="Times New Roman" pitchFamily="18" charset="0"/>
                          <a:cs typeface="Times New Roman" pitchFamily="18" charset="0"/>
                        </a:rPr>
                        <a:t> </a:t>
                      </a:r>
                      <a:endParaRPr lang="en-US" sz="1000" dirty="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dirty="0">
                          <a:effectLst/>
                          <a:latin typeface="Times New Roman" pitchFamily="18" charset="0"/>
                          <a:cs typeface="Times New Roman" pitchFamily="18" charset="0"/>
                        </a:rPr>
                        <a:t>Work satisfaction</a:t>
                      </a:r>
                      <a:endParaRPr lang="en-US" sz="1000" dirty="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Home Satisfaction</a:t>
                      </a:r>
                      <a:endParaRPr lang="en-US" sz="10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Family Functioning</a:t>
                      </a:r>
                      <a:endParaRPr lang="en-US" sz="10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Employee Citizenship</a:t>
                      </a:r>
                      <a:endParaRPr lang="en-US" sz="10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Role Conflict</a:t>
                      </a:r>
                      <a:endParaRPr lang="en-US" sz="10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dirty="0">
                          <a:effectLst/>
                          <a:latin typeface="Times New Roman" pitchFamily="18" charset="0"/>
                          <a:cs typeface="Times New Roman" pitchFamily="18" charset="0"/>
                        </a:rPr>
                        <a:t>Stress Management</a:t>
                      </a:r>
                      <a:endParaRPr lang="en-US" sz="1000" dirty="0">
                        <a:effectLst/>
                        <a:latin typeface="Times New Roman" pitchFamily="18" charset="0"/>
                        <a:ea typeface="Calibri"/>
                        <a:cs typeface="Times New Roman" pitchFamily="18" charset="0"/>
                      </a:endParaRPr>
                    </a:p>
                  </a:txBody>
                  <a:tcPr marL="68580" marR="68580" marT="0" marB="0"/>
                </a:tc>
              </a:tr>
              <a:tr h="0">
                <a:tc>
                  <a:txBody>
                    <a:bodyPr/>
                    <a:lstStyle/>
                    <a:p>
                      <a:pPr marL="0" marR="0">
                        <a:lnSpc>
                          <a:spcPct val="115000"/>
                        </a:lnSpc>
                        <a:spcBef>
                          <a:spcPts val="0"/>
                        </a:spcBef>
                        <a:spcAft>
                          <a:spcPts val="0"/>
                        </a:spcAft>
                      </a:pPr>
                      <a:r>
                        <a:rPr lang="en-GB" sz="1000" dirty="0">
                          <a:effectLst/>
                          <a:latin typeface="Times New Roman" pitchFamily="18" charset="0"/>
                          <a:cs typeface="Times New Roman" pitchFamily="18" charset="0"/>
                        </a:rPr>
                        <a:t>Work Satisfaction</a:t>
                      </a:r>
                      <a:endParaRPr lang="en-US" sz="1000" dirty="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dirty="0">
                          <a:effectLst/>
                          <a:latin typeface="Times New Roman" pitchFamily="18" charset="0"/>
                          <a:cs typeface="Times New Roman" pitchFamily="18" charset="0"/>
                        </a:rPr>
                        <a:t>1.000</a:t>
                      </a:r>
                      <a:endParaRPr lang="en-US" sz="1000" dirty="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.836</a:t>
                      </a:r>
                      <a:endParaRPr lang="en-US" sz="10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.811</a:t>
                      </a:r>
                      <a:endParaRPr lang="en-US" sz="10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.768</a:t>
                      </a:r>
                      <a:endParaRPr lang="en-US" sz="10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.346</a:t>
                      </a:r>
                      <a:endParaRPr lang="en-US" sz="10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.799</a:t>
                      </a:r>
                      <a:endParaRPr lang="en-US" sz="1000">
                        <a:effectLst/>
                        <a:latin typeface="Times New Roman" pitchFamily="18" charset="0"/>
                        <a:ea typeface="Calibri"/>
                        <a:cs typeface="Times New Roman" pitchFamily="18" charset="0"/>
                      </a:endParaRPr>
                    </a:p>
                  </a:txBody>
                  <a:tcPr marL="68580" marR="68580" marT="0" marB="0"/>
                </a:tc>
              </a:tr>
              <a:tr h="0">
                <a:tc>
                  <a:txBody>
                    <a:bodyPr/>
                    <a:lstStyle/>
                    <a:p>
                      <a:pPr marL="0" marR="0">
                        <a:lnSpc>
                          <a:spcPct val="115000"/>
                        </a:lnSpc>
                        <a:spcBef>
                          <a:spcPts val="0"/>
                        </a:spcBef>
                        <a:spcAft>
                          <a:spcPts val="0"/>
                        </a:spcAft>
                      </a:pPr>
                      <a:r>
                        <a:rPr lang="en-GB" sz="1000" dirty="0">
                          <a:effectLst/>
                          <a:latin typeface="Times New Roman" pitchFamily="18" charset="0"/>
                          <a:cs typeface="Times New Roman" pitchFamily="18" charset="0"/>
                        </a:rPr>
                        <a:t>Home Satisfaction</a:t>
                      </a:r>
                      <a:endParaRPr lang="en-US" sz="1000" dirty="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dirty="0">
                          <a:effectLst/>
                          <a:latin typeface="Times New Roman" pitchFamily="18" charset="0"/>
                          <a:cs typeface="Times New Roman" pitchFamily="18" charset="0"/>
                        </a:rPr>
                        <a:t>.836</a:t>
                      </a:r>
                      <a:endParaRPr lang="en-US" sz="1000" dirty="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1.000</a:t>
                      </a:r>
                      <a:endParaRPr lang="en-US" sz="10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.836</a:t>
                      </a:r>
                      <a:endParaRPr lang="en-US" sz="10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.722</a:t>
                      </a:r>
                      <a:endParaRPr lang="en-US" sz="10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.328</a:t>
                      </a:r>
                      <a:endParaRPr lang="en-US" sz="10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.864</a:t>
                      </a:r>
                      <a:endParaRPr lang="en-US" sz="1000">
                        <a:effectLst/>
                        <a:latin typeface="Times New Roman" pitchFamily="18" charset="0"/>
                        <a:ea typeface="Calibri"/>
                        <a:cs typeface="Times New Roman" pitchFamily="18" charset="0"/>
                      </a:endParaRPr>
                    </a:p>
                  </a:txBody>
                  <a:tcPr marL="68580" marR="68580" marT="0" marB="0"/>
                </a:tc>
              </a:tr>
              <a:tr h="0">
                <a:tc>
                  <a:txBody>
                    <a:bodyPr/>
                    <a:lstStyle/>
                    <a:p>
                      <a:pPr marL="0" marR="0">
                        <a:lnSpc>
                          <a:spcPct val="115000"/>
                        </a:lnSpc>
                        <a:spcBef>
                          <a:spcPts val="0"/>
                        </a:spcBef>
                        <a:spcAft>
                          <a:spcPts val="0"/>
                        </a:spcAft>
                      </a:pPr>
                      <a:r>
                        <a:rPr lang="en-GB" sz="1000" dirty="0">
                          <a:effectLst/>
                          <a:latin typeface="Times New Roman" pitchFamily="18" charset="0"/>
                          <a:cs typeface="Times New Roman" pitchFamily="18" charset="0"/>
                        </a:rPr>
                        <a:t>Family Functioning</a:t>
                      </a:r>
                      <a:endParaRPr lang="en-US" sz="1000" dirty="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.811</a:t>
                      </a:r>
                      <a:endParaRPr lang="en-US" sz="10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.883</a:t>
                      </a:r>
                      <a:endParaRPr lang="en-US" sz="10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1.000</a:t>
                      </a:r>
                      <a:endParaRPr lang="en-US" sz="10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.796</a:t>
                      </a:r>
                      <a:endParaRPr lang="en-US" sz="10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.311</a:t>
                      </a:r>
                      <a:endParaRPr lang="en-US" sz="10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.864</a:t>
                      </a:r>
                      <a:endParaRPr lang="en-US" sz="1000">
                        <a:effectLst/>
                        <a:latin typeface="Times New Roman" pitchFamily="18" charset="0"/>
                        <a:ea typeface="Calibri"/>
                        <a:cs typeface="Times New Roman" pitchFamily="18" charset="0"/>
                      </a:endParaRPr>
                    </a:p>
                  </a:txBody>
                  <a:tcPr marL="68580" marR="68580" marT="0" marB="0"/>
                </a:tc>
              </a:tr>
              <a:tr h="0">
                <a:tc>
                  <a:txBody>
                    <a:bodyPr/>
                    <a:lstStyle/>
                    <a:p>
                      <a:pPr marL="0" marR="0">
                        <a:lnSpc>
                          <a:spcPct val="115000"/>
                        </a:lnSpc>
                        <a:spcBef>
                          <a:spcPts val="0"/>
                        </a:spcBef>
                        <a:spcAft>
                          <a:spcPts val="0"/>
                        </a:spcAft>
                      </a:pPr>
                      <a:r>
                        <a:rPr lang="en-GB" sz="1000" dirty="0">
                          <a:effectLst/>
                          <a:latin typeface="Times New Roman" pitchFamily="18" charset="0"/>
                          <a:cs typeface="Times New Roman" pitchFamily="18" charset="0"/>
                        </a:rPr>
                        <a:t>Employee Citizenship</a:t>
                      </a:r>
                      <a:endParaRPr lang="en-US" sz="1000" dirty="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.868</a:t>
                      </a:r>
                      <a:endParaRPr lang="en-US" sz="10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.745</a:t>
                      </a:r>
                      <a:endParaRPr lang="en-US" sz="10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.822</a:t>
                      </a:r>
                      <a:endParaRPr lang="en-US" sz="10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1.000</a:t>
                      </a:r>
                      <a:endParaRPr lang="en-US" sz="10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.322</a:t>
                      </a:r>
                      <a:endParaRPr lang="en-US" sz="10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.864</a:t>
                      </a:r>
                      <a:endParaRPr lang="en-US" sz="1000">
                        <a:effectLst/>
                        <a:latin typeface="Times New Roman" pitchFamily="18" charset="0"/>
                        <a:ea typeface="Calibri"/>
                        <a:cs typeface="Times New Roman" pitchFamily="18" charset="0"/>
                      </a:endParaRPr>
                    </a:p>
                  </a:txBody>
                  <a:tcPr marL="68580" marR="68580" marT="0" marB="0"/>
                </a:tc>
              </a:tr>
              <a:tr h="0">
                <a:tc>
                  <a:txBody>
                    <a:bodyPr/>
                    <a:lstStyle/>
                    <a:p>
                      <a:pPr marL="0" marR="0">
                        <a:lnSpc>
                          <a:spcPct val="115000"/>
                        </a:lnSpc>
                        <a:spcBef>
                          <a:spcPts val="0"/>
                        </a:spcBef>
                        <a:spcAft>
                          <a:spcPts val="0"/>
                        </a:spcAft>
                      </a:pPr>
                      <a:r>
                        <a:rPr lang="en-GB" sz="1000" dirty="0">
                          <a:effectLst/>
                          <a:latin typeface="Times New Roman" pitchFamily="18" charset="0"/>
                          <a:cs typeface="Times New Roman" pitchFamily="18" charset="0"/>
                        </a:rPr>
                        <a:t>Role Conflict</a:t>
                      </a:r>
                      <a:endParaRPr lang="en-US" sz="1000" dirty="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.328</a:t>
                      </a:r>
                      <a:endParaRPr lang="en-US" sz="10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.322</a:t>
                      </a:r>
                      <a:endParaRPr lang="en-US" sz="10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.311</a:t>
                      </a:r>
                      <a:endParaRPr lang="en-US" sz="10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.326</a:t>
                      </a:r>
                      <a:endParaRPr lang="en-US" sz="10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-1.000</a:t>
                      </a:r>
                      <a:endParaRPr lang="en-US" sz="10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a:effectLst/>
                          <a:latin typeface="Times New Roman" pitchFamily="18" charset="0"/>
                          <a:cs typeface="Times New Roman" pitchFamily="18" charset="0"/>
                        </a:rPr>
                        <a:t>.462</a:t>
                      </a:r>
                      <a:endParaRPr lang="en-US" sz="1000">
                        <a:effectLst/>
                        <a:latin typeface="Times New Roman" pitchFamily="18" charset="0"/>
                        <a:ea typeface="Calibri"/>
                        <a:cs typeface="Times New Roman" pitchFamily="18" charset="0"/>
                      </a:endParaRPr>
                    </a:p>
                  </a:txBody>
                  <a:tcPr marL="68580" marR="68580" marT="0" marB="0"/>
                </a:tc>
              </a:tr>
              <a:tr h="0">
                <a:tc>
                  <a:txBody>
                    <a:bodyPr/>
                    <a:lstStyle/>
                    <a:p>
                      <a:pPr marL="0" marR="0">
                        <a:lnSpc>
                          <a:spcPct val="115000"/>
                        </a:lnSpc>
                        <a:spcBef>
                          <a:spcPts val="0"/>
                        </a:spcBef>
                        <a:spcAft>
                          <a:spcPts val="0"/>
                        </a:spcAft>
                      </a:pPr>
                      <a:r>
                        <a:rPr lang="en-GB" sz="1000" dirty="0">
                          <a:effectLst/>
                          <a:latin typeface="Times New Roman" pitchFamily="18" charset="0"/>
                          <a:cs typeface="Times New Roman" pitchFamily="18" charset="0"/>
                        </a:rPr>
                        <a:t>Stress Management</a:t>
                      </a:r>
                      <a:endParaRPr lang="en-US" sz="1000" dirty="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dirty="0">
                          <a:effectLst/>
                          <a:latin typeface="Times New Roman" pitchFamily="18" charset="0"/>
                          <a:cs typeface="Times New Roman" pitchFamily="18" charset="0"/>
                        </a:rPr>
                        <a:t>.899</a:t>
                      </a:r>
                      <a:endParaRPr lang="en-US" sz="1000" dirty="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dirty="0">
                          <a:effectLst/>
                          <a:latin typeface="Times New Roman" pitchFamily="18" charset="0"/>
                          <a:cs typeface="Times New Roman" pitchFamily="18" charset="0"/>
                        </a:rPr>
                        <a:t>.782</a:t>
                      </a:r>
                      <a:endParaRPr lang="en-US" sz="1000" dirty="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dirty="0">
                          <a:effectLst/>
                          <a:latin typeface="Times New Roman" pitchFamily="18" charset="0"/>
                          <a:cs typeface="Times New Roman" pitchFamily="18" charset="0"/>
                        </a:rPr>
                        <a:t>.882</a:t>
                      </a:r>
                      <a:endParaRPr lang="en-US" sz="1000" dirty="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dirty="0">
                          <a:effectLst/>
                          <a:latin typeface="Times New Roman" pitchFamily="18" charset="0"/>
                          <a:cs typeface="Times New Roman" pitchFamily="18" charset="0"/>
                        </a:rPr>
                        <a:t>.686</a:t>
                      </a:r>
                      <a:endParaRPr lang="en-US" sz="1000" dirty="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dirty="0">
                          <a:effectLst/>
                          <a:latin typeface="Times New Roman" pitchFamily="18" charset="0"/>
                          <a:cs typeface="Times New Roman" pitchFamily="18" charset="0"/>
                        </a:rPr>
                        <a:t>.344</a:t>
                      </a:r>
                      <a:endParaRPr lang="en-US" sz="1000" dirty="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GB" sz="1000" dirty="0">
                          <a:effectLst/>
                          <a:latin typeface="Times New Roman" pitchFamily="18" charset="0"/>
                          <a:cs typeface="Times New Roman" pitchFamily="18" charset="0"/>
                        </a:rPr>
                        <a:t>1.000</a:t>
                      </a:r>
                      <a:endParaRPr lang="en-US" sz="1000" dirty="0">
                        <a:effectLst/>
                        <a:latin typeface="Times New Roman" pitchFamily="18" charset="0"/>
                        <a:ea typeface="Calibri"/>
                        <a:cs typeface="Times New Roman" pitchFamily="18" charset="0"/>
                      </a:endParaRPr>
                    </a:p>
                  </a:txBody>
                  <a:tcPr marL="68580" marR="68580" marT="0" marB="0"/>
                </a:tc>
              </a:tr>
            </a:tbl>
          </a:graphicData>
        </a:graphic>
      </p:graphicFrame>
      <p:sp>
        <p:nvSpPr>
          <p:cNvPr id="5" name="Rectangle 2"/>
          <p:cNvSpPr>
            <a:spLocks noChangeArrowheads="1"/>
          </p:cNvSpPr>
          <p:nvPr/>
        </p:nvSpPr>
        <p:spPr bwMode="auto">
          <a:xfrm>
            <a:off x="825782" y="2270612"/>
            <a:ext cx="411939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Correlation Matrixes for Explanatory Variables</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6065972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415693337"/>
              </p:ext>
            </p:extLst>
          </p:nvPr>
        </p:nvGraphicFramePr>
        <p:xfrm>
          <a:off x="1600200" y="685800"/>
          <a:ext cx="6012180" cy="2628739"/>
        </p:xfrm>
        <a:graphic>
          <a:graphicData uri="http://schemas.openxmlformats.org/drawingml/2006/table">
            <a:tbl>
              <a:tblPr firstRow="1" firstCol="1" bandRow="1">
                <a:tableStyleId>{5C22544A-7EE6-4342-B048-85BDC9FD1C3A}</a:tableStyleId>
              </a:tblPr>
              <a:tblGrid>
                <a:gridCol w="1141410"/>
                <a:gridCol w="1017098"/>
                <a:gridCol w="960593"/>
                <a:gridCol w="864533"/>
                <a:gridCol w="988218"/>
                <a:gridCol w="1040328"/>
              </a:tblGrid>
              <a:tr h="478850">
                <a:tc>
                  <a:txBody>
                    <a:bodyPr/>
                    <a:lstStyle/>
                    <a:p>
                      <a:pPr marL="0" marR="0" algn="just">
                        <a:lnSpc>
                          <a:spcPct val="105000"/>
                        </a:lnSpc>
                        <a:spcBef>
                          <a:spcPts val="0"/>
                        </a:spcBef>
                        <a:spcAft>
                          <a:spcPts val="800"/>
                        </a:spcAft>
                      </a:pPr>
                      <a:r>
                        <a:rPr lang="en-GB" sz="1400" dirty="0">
                          <a:effectLst/>
                          <a:latin typeface="Times New Roman" pitchFamily="18" charset="0"/>
                          <a:cs typeface="Times New Roman" pitchFamily="18" charset="0"/>
                        </a:rPr>
                        <a:t>Construct Association</a:t>
                      </a:r>
                      <a:endParaRPr lang="en-US" sz="1400" dirty="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a:effectLst/>
                          <a:latin typeface="Times New Roman" pitchFamily="18" charset="0"/>
                          <a:cs typeface="Times New Roman" pitchFamily="18" charset="0"/>
                        </a:rPr>
                        <a:t>Alpha Level</a:t>
                      </a:r>
                      <a:endParaRPr lang="en-US" sz="14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a:effectLst/>
                          <a:latin typeface="Times New Roman" pitchFamily="18" charset="0"/>
                          <a:cs typeface="Times New Roman" pitchFamily="18" charset="0"/>
                        </a:rPr>
                        <a:t>Beta</a:t>
                      </a:r>
                      <a:endParaRPr lang="en-US" sz="14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a:effectLst/>
                          <a:latin typeface="Times New Roman" pitchFamily="18" charset="0"/>
                          <a:cs typeface="Times New Roman" pitchFamily="18" charset="0"/>
                        </a:rPr>
                        <a:t>R</a:t>
                      </a:r>
                      <a:endParaRPr lang="en-US" sz="14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a:effectLst/>
                          <a:latin typeface="Times New Roman" pitchFamily="18" charset="0"/>
                          <a:cs typeface="Times New Roman" pitchFamily="18" charset="0"/>
                        </a:rPr>
                        <a:t>P-value</a:t>
                      </a:r>
                      <a:endParaRPr lang="en-US" sz="14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a:effectLst/>
                          <a:latin typeface="Times New Roman" pitchFamily="18" charset="0"/>
                          <a:cs typeface="Times New Roman" pitchFamily="18" charset="0"/>
                        </a:rPr>
                        <a:t>Significant Yes/No</a:t>
                      </a:r>
                      <a:endParaRPr lang="en-US" sz="1400">
                        <a:effectLst/>
                        <a:latin typeface="Times New Roman" pitchFamily="18" charset="0"/>
                        <a:ea typeface="Calibri"/>
                        <a:cs typeface="Times New Roman" pitchFamily="18" charset="0"/>
                      </a:endParaRPr>
                    </a:p>
                  </a:txBody>
                  <a:tcPr marL="68580" marR="68580" marT="0" marB="0"/>
                </a:tc>
              </a:tr>
              <a:tr h="478850">
                <a:tc>
                  <a:txBody>
                    <a:bodyPr/>
                    <a:lstStyle/>
                    <a:p>
                      <a:pPr marL="0" marR="0" algn="just">
                        <a:lnSpc>
                          <a:spcPct val="105000"/>
                        </a:lnSpc>
                        <a:spcBef>
                          <a:spcPts val="0"/>
                        </a:spcBef>
                        <a:spcAft>
                          <a:spcPts val="800"/>
                        </a:spcAft>
                      </a:pPr>
                      <a:r>
                        <a:rPr lang="en-GB" sz="1400" dirty="0">
                          <a:effectLst/>
                          <a:latin typeface="Times New Roman" pitchFamily="18" charset="0"/>
                          <a:cs typeface="Times New Roman" pitchFamily="18" charset="0"/>
                        </a:rPr>
                        <a:t>Work Satisfaction</a:t>
                      </a:r>
                      <a:endParaRPr lang="en-US" sz="1400" dirty="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a:effectLst/>
                          <a:latin typeface="Times New Roman" pitchFamily="18" charset="0"/>
                          <a:cs typeface="Times New Roman" pitchFamily="18" charset="0"/>
                        </a:rPr>
                        <a:t>0.05</a:t>
                      </a:r>
                      <a:endParaRPr lang="en-US" sz="14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a:effectLst/>
                          <a:latin typeface="Times New Roman" pitchFamily="18" charset="0"/>
                          <a:cs typeface="Times New Roman" pitchFamily="18" charset="0"/>
                        </a:rPr>
                        <a:t>1.605</a:t>
                      </a:r>
                      <a:endParaRPr lang="en-US" sz="14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a:effectLst/>
                          <a:latin typeface="Times New Roman" pitchFamily="18" charset="0"/>
                          <a:cs typeface="Times New Roman" pitchFamily="18" charset="0"/>
                        </a:rPr>
                        <a:t>.717</a:t>
                      </a:r>
                      <a:endParaRPr lang="en-US" sz="14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a:effectLst/>
                          <a:latin typeface="Times New Roman" pitchFamily="18" charset="0"/>
                          <a:cs typeface="Times New Roman" pitchFamily="18" charset="0"/>
                        </a:rPr>
                        <a:t>0.000</a:t>
                      </a:r>
                      <a:endParaRPr lang="en-US" sz="14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a:effectLst/>
                          <a:latin typeface="Times New Roman" pitchFamily="18" charset="0"/>
                          <a:cs typeface="Times New Roman" pitchFamily="18" charset="0"/>
                        </a:rPr>
                        <a:t>Yes</a:t>
                      </a:r>
                      <a:endParaRPr lang="en-US" sz="1400">
                        <a:effectLst/>
                        <a:latin typeface="Times New Roman" pitchFamily="18" charset="0"/>
                        <a:ea typeface="Calibri"/>
                        <a:cs typeface="Times New Roman" pitchFamily="18" charset="0"/>
                      </a:endParaRPr>
                    </a:p>
                  </a:txBody>
                  <a:tcPr marL="68580" marR="68580" marT="0" marB="0"/>
                </a:tc>
              </a:tr>
              <a:tr h="478850">
                <a:tc>
                  <a:txBody>
                    <a:bodyPr/>
                    <a:lstStyle/>
                    <a:p>
                      <a:pPr marL="0" marR="0" algn="just">
                        <a:lnSpc>
                          <a:spcPct val="105000"/>
                        </a:lnSpc>
                        <a:spcBef>
                          <a:spcPts val="0"/>
                        </a:spcBef>
                        <a:spcAft>
                          <a:spcPts val="800"/>
                        </a:spcAft>
                      </a:pPr>
                      <a:r>
                        <a:rPr lang="en-GB" sz="1400" dirty="0">
                          <a:effectLst/>
                          <a:latin typeface="Times New Roman" pitchFamily="18" charset="0"/>
                          <a:cs typeface="Times New Roman" pitchFamily="18" charset="0"/>
                        </a:rPr>
                        <a:t>Home Satisfaction</a:t>
                      </a:r>
                      <a:endParaRPr lang="en-US" sz="1400" dirty="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a:effectLst/>
                          <a:latin typeface="Times New Roman" pitchFamily="18" charset="0"/>
                          <a:cs typeface="Times New Roman" pitchFamily="18" charset="0"/>
                        </a:rPr>
                        <a:t>0.05</a:t>
                      </a:r>
                      <a:endParaRPr lang="en-US" sz="14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a:effectLst/>
                          <a:latin typeface="Times New Roman" pitchFamily="18" charset="0"/>
                          <a:cs typeface="Times New Roman" pitchFamily="18" charset="0"/>
                        </a:rPr>
                        <a:t>1.622</a:t>
                      </a:r>
                      <a:endParaRPr lang="en-US" sz="14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a:effectLst/>
                          <a:latin typeface="Times New Roman" pitchFamily="18" charset="0"/>
                          <a:cs typeface="Times New Roman" pitchFamily="18" charset="0"/>
                        </a:rPr>
                        <a:t>.704</a:t>
                      </a:r>
                      <a:endParaRPr lang="en-US" sz="14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a:effectLst/>
                          <a:latin typeface="Times New Roman" pitchFamily="18" charset="0"/>
                          <a:cs typeface="Times New Roman" pitchFamily="18" charset="0"/>
                        </a:rPr>
                        <a:t>0.000</a:t>
                      </a:r>
                      <a:endParaRPr lang="en-US" sz="14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a:effectLst/>
                          <a:latin typeface="Times New Roman" pitchFamily="18" charset="0"/>
                          <a:cs typeface="Times New Roman" pitchFamily="18" charset="0"/>
                        </a:rPr>
                        <a:t>Yes</a:t>
                      </a:r>
                      <a:endParaRPr lang="en-US" sz="1400">
                        <a:effectLst/>
                        <a:latin typeface="Times New Roman" pitchFamily="18" charset="0"/>
                        <a:ea typeface="Calibri"/>
                        <a:cs typeface="Times New Roman" pitchFamily="18" charset="0"/>
                      </a:endParaRPr>
                    </a:p>
                  </a:txBody>
                  <a:tcPr marL="68580" marR="68580" marT="0" marB="0"/>
                </a:tc>
              </a:tr>
              <a:tr h="478850">
                <a:tc>
                  <a:txBody>
                    <a:bodyPr/>
                    <a:lstStyle/>
                    <a:p>
                      <a:pPr marL="0" marR="0" algn="just">
                        <a:lnSpc>
                          <a:spcPct val="105000"/>
                        </a:lnSpc>
                        <a:spcBef>
                          <a:spcPts val="0"/>
                        </a:spcBef>
                        <a:spcAft>
                          <a:spcPts val="800"/>
                        </a:spcAft>
                      </a:pPr>
                      <a:r>
                        <a:rPr lang="en-GB" sz="1400" dirty="0">
                          <a:effectLst/>
                          <a:latin typeface="Times New Roman" pitchFamily="18" charset="0"/>
                          <a:cs typeface="Times New Roman" pitchFamily="18" charset="0"/>
                        </a:rPr>
                        <a:t>Family Functioning</a:t>
                      </a:r>
                      <a:endParaRPr lang="en-US" sz="1400" dirty="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a:effectLst/>
                          <a:latin typeface="Times New Roman" pitchFamily="18" charset="0"/>
                          <a:cs typeface="Times New Roman" pitchFamily="18" charset="0"/>
                        </a:rPr>
                        <a:t>0.05</a:t>
                      </a:r>
                      <a:endParaRPr lang="en-US" sz="14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a:effectLst/>
                          <a:latin typeface="Times New Roman" pitchFamily="18" charset="0"/>
                          <a:cs typeface="Times New Roman" pitchFamily="18" charset="0"/>
                        </a:rPr>
                        <a:t>1.641</a:t>
                      </a:r>
                      <a:endParaRPr lang="en-US" sz="14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a:effectLst/>
                          <a:latin typeface="Times New Roman" pitchFamily="18" charset="0"/>
                          <a:cs typeface="Times New Roman" pitchFamily="18" charset="0"/>
                        </a:rPr>
                        <a:t>.799</a:t>
                      </a:r>
                      <a:endParaRPr lang="en-US" sz="14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a:effectLst/>
                          <a:latin typeface="Times New Roman" pitchFamily="18" charset="0"/>
                          <a:cs typeface="Times New Roman" pitchFamily="18" charset="0"/>
                        </a:rPr>
                        <a:t>0.000</a:t>
                      </a:r>
                      <a:endParaRPr lang="en-US" sz="14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a:effectLst/>
                          <a:latin typeface="Times New Roman" pitchFamily="18" charset="0"/>
                          <a:cs typeface="Times New Roman" pitchFamily="18" charset="0"/>
                        </a:rPr>
                        <a:t>Yes</a:t>
                      </a:r>
                      <a:endParaRPr lang="en-US" sz="1400">
                        <a:effectLst/>
                        <a:latin typeface="Times New Roman" pitchFamily="18" charset="0"/>
                        <a:ea typeface="Calibri"/>
                        <a:cs typeface="Times New Roman" pitchFamily="18" charset="0"/>
                      </a:endParaRPr>
                    </a:p>
                  </a:txBody>
                  <a:tcPr marL="68580" marR="68580" marT="0" marB="0"/>
                </a:tc>
              </a:tr>
              <a:tr h="478850">
                <a:tc>
                  <a:txBody>
                    <a:bodyPr/>
                    <a:lstStyle/>
                    <a:p>
                      <a:pPr marL="0" marR="0" algn="just">
                        <a:lnSpc>
                          <a:spcPct val="105000"/>
                        </a:lnSpc>
                        <a:spcBef>
                          <a:spcPts val="0"/>
                        </a:spcBef>
                        <a:spcAft>
                          <a:spcPts val="800"/>
                        </a:spcAft>
                      </a:pPr>
                      <a:r>
                        <a:rPr lang="en-GB" sz="1400" dirty="0">
                          <a:effectLst/>
                          <a:latin typeface="Times New Roman" pitchFamily="18" charset="0"/>
                          <a:cs typeface="Times New Roman" pitchFamily="18" charset="0"/>
                        </a:rPr>
                        <a:t>Employee Citizenship</a:t>
                      </a:r>
                      <a:endParaRPr lang="en-US" sz="1400" dirty="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dirty="0">
                          <a:effectLst/>
                          <a:latin typeface="Times New Roman" pitchFamily="18" charset="0"/>
                          <a:cs typeface="Times New Roman" pitchFamily="18" charset="0"/>
                        </a:rPr>
                        <a:t>0.05</a:t>
                      </a:r>
                      <a:endParaRPr lang="en-US" sz="1400" dirty="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a:effectLst/>
                          <a:latin typeface="Times New Roman" pitchFamily="18" charset="0"/>
                          <a:cs typeface="Times New Roman" pitchFamily="18" charset="0"/>
                        </a:rPr>
                        <a:t>1.442</a:t>
                      </a:r>
                      <a:endParaRPr lang="en-US" sz="14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a:effectLst/>
                          <a:latin typeface="Times New Roman" pitchFamily="18" charset="0"/>
                          <a:cs typeface="Times New Roman" pitchFamily="18" charset="0"/>
                        </a:rPr>
                        <a:t>.754</a:t>
                      </a:r>
                      <a:endParaRPr lang="en-US" sz="14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a:effectLst/>
                          <a:latin typeface="Times New Roman" pitchFamily="18" charset="0"/>
                          <a:cs typeface="Times New Roman" pitchFamily="18" charset="0"/>
                        </a:rPr>
                        <a:t>0.000</a:t>
                      </a:r>
                      <a:endParaRPr lang="en-US" sz="140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dirty="0">
                          <a:effectLst/>
                          <a:latin typeface="Times New Roman" pitchFamily="18" charset="0"/>
                          <a:cs typeface="Times New Roman" pitchFamily="18" charset="0"/>
                        </a:rPr>
                        <a:t>Yes</a:t>
                      </a:r>
                      <a:endParaRPr lang="en-US" sz="1400" dirty="0">
                        <a:effectLst/>
                        <a:latin typeface="Times New Roman" pitchFamily="18" charset="0"/>
                        <a:ea typeface="Calibri"/>
                        <a:cs typeface="Times New Roman" pitchFamily="18" charset="0"/>
                      </a:endParaRPr>
                    </a:p>
                  </a:txBody>
                  <a:tcPr marL="68580" marR="68580" marT="0" marB="0"/>
                </a:tc>
              </a:tr>
              <a:tr h="234489">
                <a:tc>
                  <a:txBody>
                    <a:bodyPr/>
                    <a:lstStyle/>
                    <a:p>
                      <a:pPr marL="0" marR="0" algn="just">
                        <a:lnSpc>
                          <a:spcPct val="105000"/>
                        </a:lnSpc>
                        <a:spcBef>
                          <a:spcPts val="0"/>
                        </a:spcBef>
                        <a:spcAft>
                          <a:spcPts val="800"/>
                        </a:spcAft>
                      </a:pPr>
                      <a:r>
                        <a:rPr lang="en-GB" sz="1400" dirty="0">
                          <a:effectLst/>
                          <a:latin typeface="Times New Roman" pitchFamily="18" charset="0"/>
                          <a:cs typeface="Times New Roman" pitchFamily="18" charset="0"/>
                        </a:rPr>
                        <a:t>Role Conflict</a:t>
                      </a:r>
                      <a:endParaRPr lang="en-US" sz="1400" dirty="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dirty="0">
                          <a:effectLst/>
                          <a:latin typeface="Times New Roman" pitchFamily="18" charset="0"/>
                          <a:cs typeface="Times New Roman" pitchFamily="18" charset="0"/>
                        </a:rPr>
                        <a:t>0.05</a:t>
                      </a:r>
                      <a:endParaRPr lang="en-US" sz="1400" dirty="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dirty="0">
                          <a:effectLst/>
                          <a:latin typeface="Times New Roman" pitchFamily="18" charset="0"/>
                          <a:cs typeface="Times New Roman" pitchFamily="18" charset="0"/>
                        </a:rPr>
                        <a:t> </a:t>
                      </a:r>
                      <a:endParaRPr lang="en-US" sz="1400" dirty="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dirty="0">
                          <a:effectLst/>
                          <a:latin typeface="Times New Roman" pitchFamily="18" charset="0"/>
                          <a:cs typeface="Times New Roman" pitchFamily="18" charset="0"/>
                        </a:rPr>
                        <a:t>.462</a:t>
                      </a:r>
                      <a:endParaRPr lang="en-US" sz="1400" dirty="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dirty="0">
                          <a:effectLst/>
                          <a:latin typeface="Times New Roman" pitchFamily="18" charset="0"/>
                          <a:cs typeface="Times New Roman" pitchFamily="18" charset="0"/>
                        </a:rPr>
                        <a:t>-0.000</a:t>
                      </a:r>
                      <a:endParaRPr lang="en-US" sz="1400" dirty="0">
                        <a:effectLst/>
                        <a:latin typeface="Times New Roman" pitchFamily="18" charset="0"/>
                        <a:ea typeface="Calibri"/>
                        <a:cs typeface="Times New Roman" pitchFamily="18" charset="0"/>
                      </a:endParaRPr>
                    </a:p>
                  </a:txBody>
                  <a:tcPr marL="68580" marR="68580" marT="0" marB="0"/>
                </a:tc>
                <a:tc>
                  <a:txBody>
                    <a:bodyPr/>
                    <a:lstStyle/>
                    <a:p>
                      <a:pPr marL="0" marR="0" algn="ctr">
                        <a:lnSpc>
                          <a:spcPct val="105000"/>
                        </a:lnSpc>
                        <a:spcBef>
                          <a:spcPts val="0"/>
                        </a:spcBef>
                        <a:spcAft>
                          <a:spcPts val="800"/>
                        </a:spcAft>
                      </a:pPr>
                      <a:r>
                        <a:rPr lang="en-GB" sz="1400" dirty="0">
                          <a:effectLst/>
                          <a:latin typeface="Times New Roman" pitchFamily="18" charset="0"/>
                          <a:cs typeface="Times New Roman" pitchFamily="18" charset="0"/>
                        </a:rPr>
                        <a:t>No</a:t>
                      </a:r>
                      <a:endParaRPr lang="en-US" sz="1400" dirty="0">
                        <a:effectLst/>
                        <a:latin typeface="Times New Roman" pitchFamily="18" charset="0"/>
                        <a:ea typeface="Calibri"/>
                        <a:cs typeface="Times New Roman" pitchFamily="18" charset="0"/>
                      </a:endParaRPr>
                    </a:p>
                  </a:txBody>
                  <a:tcPr marL="68580" marR="68580" marT="0" marB="0"/>
                </a:tc>
              </a:tr>
            </a:tbl>
          </a:graphicData>
        </a:graphic>
      </p:graphicFrame>
      <p:sp>
        <p:nvSpPr>
          <p:cNvPr id="3" name="Rectangle 1"/>
          <p:cNvSpPr>
            <a:spLocks noChangeArrowheads="1"/>
          </p:cNvSpPr>
          <p:nvPr/>
        </p:nvSpPr>
        <p:spPr bwMode="auto">
          <a:xfrm>
            <a:off x="3480155" y="26313"/>
            <a:ext cx="2336089"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Stress Management</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Rectangle 3"/>
          <p:cNvSpPr/>
          <p:nvPr/>
        </p:nvSpPr>
        <p:spPr>
          <a:xfrm>
            <a:off x="381000" y="2690336"/>
            <a:ext cx="6477000" cy="2154436"/>
          </a:xfrm>
          <a:prstGeom prst="rect">
            <a:avLst/>
          </a:prstGeom>
        </p:spPr>
        <p:txBody>
          <a:bodyPr wrap="square">
            <a:spAutoFit/>
          </a:bodyPr>
          <a:lstStyle/>
          <a:p>
            <a:endParaRPr lang="en-GB" dirty="0" smtClean="0"/>
          </a:p>
          <a:p>
            <a:endParaRPr lang="en-GB" dirty="0"/>
          </a:p>
          <a:p>
            <a:endParaRPr lang="en-GB" dirty="0" smtClean="0"/>
          </a:p>
          <a:p>
            <a:pPr marL="285750" indent="-285750" algn="just">
              <a:buFont typeface="Arial" pitchFamily="34" charset="0"/>
              <a:buChar char="•"/>
            </a:pPr>
            <a:r>
              <a:rPr lang="en-GB" sz="2000" dirty="0" smtClean="0">
                <a:latin typeface="Times New Roman" pitchFamily="18" charset="0"/>
                <a:cs typeface="Times New Roman" pitchFamily="18" charset="0"/>
              </a:rPr>
              <a:t>Further </a:t>
            </a:r>
            <a:r>
              <a:rPr lang="en-GB" sz="2000" dirty="0">
                <a:latin typeface="Times New Roman" pitchFamily="18" charset="0"/>
                <a:cs typeface="Times New Roman" pitchFamily="18" charset="0"/>
              </a:rPr>
              <a:t>analyses to determine </a:t>
            </a:r>
            <a:r>
              <a:rPr lang="en-GB" sz="2000" dirty="0" smtClean="0">
                <a:latin typeface="Times New Roman" pitchFamily="18" charset="0"/>
                <a:cs typeface="Times New Roman" pitchFamily="18" charset="0"/>
              </a:rPr>
              <a:t>why </a:t>
            </a:r>
            <a:r>
              <a:rPr lang="en-GB" sz="2000" dirty="0">
                <a:latin typeface="Times New Roman" pitchFamily="18" charset="0"/>
                <a:cs typeface="Times New Roman" pitchFamily="18" charset="0"/>
              </a:rPr>
              <a:t>these relationships </a:t>
            </a:r>
            <a:r>
              <a:rPr lang="en-GB" sz="2000" dirty="0" smtClean="0">
                <a:latin typeface="Times New Roman" pitchFamily="18" charset="0"/>
                <a:cs typeface="Times New Roman" pitchFamily="18" charset="0"/>
              </a:rPr>
              <a:t>exist were </a:t>
            </a:r>
            <a:r>
              <a:rPr lang="en-GB" sz="2000" dirty="0">
                <a:latin typeface="Times New Roman" pitchFamily="18" charset="0"/>
                <a:cs typeface="Times New Roman" pitchFamily="18" charset="0"/>
              </a:rPr>
              <a:t>performed. The table </a:t>
            </a:r>
            <a:r>
              <a:rPr lang="en-GB" sz="2000" dirty="0" smtClean="0">
                <a:latin typeface="Times New Roman" pitchFamily="18" charset="0"/>
                <a:cs typeface="Times New Roman" pitchFamily="18" charset="0"/>
              </a:rPr>
              <a:t>above </a:t>
            </a:r>
            <a:r>
              <a:rPr lang="en-GB" sz="2000" dirty="0">
                <a:latin typeface="Times New Roman" pitchFamily="18" charset="0"/>
                <a:cs typeface="Times New Roman" pitchFamily="18" charset="0"/>
              </a:rPr>
              <a:t>represents the reasons for the relationship and how work-life balance has actually helped in the management of stress. </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31103902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0402"/>
            <a:ext cx="9144000" cy="6047809"/>
          </a:xfrm>
          <a:prstGeom prst="rect">
            <a:avLst/>
          </a:prstGeom>
        </p:spPr>
        <p:txBody>
          <a:bodyPr wrap="square">
            <a:spAutoFit/>
          </a:bodyPr>
          <a:lstStyle/>
          <a:p>
            <a:pPr algn="ctr">
              <a:spcBef>
                <a:spcPts val="600"/>
              </a:spcBef>
              <a:spcAft>
                <a:spcPts val="600"/>
              </a:spcAft>
              <a:tabLst>
                <a:tab pos="207010" algn="l"/>
              </a:tabLst>
            </a:pPr>
            <a:r>
              <a:rPr lang="en-US" sz="2200" b="1" dirty="0" smtClean="0">
                <a:solidFill>
                  <a:schemeClr val="accent5">
                    <a:lumMod val="50000"/>
                  </a:schemeClr>
                </a:solidFill>
                <a:latin typeface="Times New Roman" panose="02020603050405020304" pitchFamily="18" charset="0"/>
                <a:ea typeface="Times New Roman" panose="02020603050405020304" pitchFamily="18" charset="0"/>
              </a:rPr>
              <a:t>Implications</a:t>
            </a:r>
          </a:p>
          <a:p>
            <a:pPr marL="342900" indent="-342900" algn="just">
              <a:buFont typeface="Arial" pitchFamily="34" charset="0"/>
              <a:buChar char="•"/>
            </a:pPr>
            <a:r>
              <a:rPr lang="en-US" sz="2000" dirty="0"/>
              <a:t>Helping workers to achieve work-life balance is the imperative duties of organizations. </a:t>
            </a:r>
            <a:endParaRPr lang="en-US" sz="2000" dirty="0" smtClean="0"/>
          </a:p>
          <a:p>
            <a:pPr algn="just"/>
            <a:endParaRPr lang="en-US" sz="2000" dirty="0" smtClean="0"/>
          </a:p>
          <a:p>
            <a:pPr marL="342900" indent="-342900" algn="just">
              <a:buFont typeface="Arial" pitchFamily="34" charset="0"/>
              <a:buChar char="•"/>
            </a:pPr>
            <a:r>
              <a:rPr lang="en-US" sz="2000" dirty="0" smtClean="0"/>
              <a:t>Considering </a:t>
            </a:r>
            <a:r>
              <a:rPr lang="en-US" sz="2000" dirty="0"/>
              <a:t>the importance of work-life balance in the workplace, the findings of the study have important practical implications to every organization</a:t>
            </a:r>
            <a:r>
              <a:rPr lang="en-US" sz="2000" dirty="0" smtClean="0"/>
              <a:t>.</a:t>
            </a:r>
          </a:p>
          <a:p>
            <a:pPr algn="just"/>
            <a:r>
              <a:rPr lang="en-US" sz="2000" dirty="0" smtClean="0"/>
              <a:t> </a:t>
            </a:r>
            <a:endParaRPr lang="en-US" sz="2000" dirty="0"/>
          </a:p>
          <a:p>
            <a:pPr marL="342900" indent="-342900" algn="just">
              <a:buFont typeface="Arial" pitchFamily="34" charset="0"/>
              <a:buChar char="•"/>
            </a:pPr>
            <a:r>
              <a:rPr lang="en-US" sz="2000" dirty="0"/>
              <a:t>The empirical link between work-life balance and its use as a panacea for stress management is a major contribution in this study. </a:t>
            </a:r>
            <a:endParaRPr lang="en-US" sz="2000" dirty="0" smtClean="0"/>
          </a:p>
          <a:p>
            <a:pPr marL="342900" indent="-342900" algn="just">
              <a:buFont typeface="Arial" pitchFamily="34" charset="0"/>
              <a:buChar char="•"/>
            </a:pPr>
            <a:endParaRPr lang="en-US" sz="2000" dirty="0" smtClean="0"/>
          </a:p>
          <a:p>
            <a:pPr marL="342900" indent="-342900" algn="just">
              <a:buFont typeface="Arial" pitchFamily="34" charset="0"/>
              <a:buChar char="•"/>
            </a:pPr>
            <a:r>
              <a:rPr lang="en-US" sz="2000" dirty="0" smtClean="0"/>
              <a:t>Previously </a:t>
            </a:r>
            <a:r>
              <a:rPr lang="en-US" sz="2000" dirty="0"/>
              <a:t>reviewed studies provided support for the importance of work-life balance generally for health and survival of organizations. </a:t>
            </a:r>
            <a:endParaRPr lang="en-US" sz="2000" dirty="0" smtClean="0"/>
          </a:p>
          <a:p>
            <a:pPr marL="342900" indent="-342900" algn="just">
              <a:buFont typeface="Arial" pitchFamily="34" charset="0"/>
              <a:buChar char="•"/>
            </a:pPr>
            <a:endParaRPr lang="en-US" sz="2000" dirty="0" smtClean="0"/>
          </a:p>
          <a:p>
            <a:pPr marL="342900" indent="-342900" algn="just">
              <a:buFont typeface="Arial" pitchFamily="34" charset="0"/>
              <a:buChar char="•"/>
            </a:pPr>
            <a:r>
              <a:rPr lang="en-US" sz="2000" dirty="0" smtClean="0"/>
              <a:t>The </a:t>
            </a:r>
            <a:r>
              <a:rPr lang="en-US" sz="2000" dirty="0"/>
              <a:t>result is important in identifying ways through which companies can increase their employees’ satisfaction, performance, commitment, organizational image and survival. </a:t>
            </a:r>
          </a:p>
          <a:p>
            <a:pPr marL="342900" indent="-342900" algn="just">
              <a:buFont typeface="Arial" pitchFamily="34" charset="0"/>
              <a:buChar char="•"/>
            </a:pPr>
            <a:endParaRPr lang="en-US" sz="2000" dirty="0" smtClean="0"/>
          </a:p>
          <a:p>
            <a:pPr marL="342900" indent="-342900" algn="just">
              <a:buFont typeface="Arial" pitchFamily="34" charset="0"/>
              <a:buChar char="•"/>
            </a:pPr>
            <a:r>
              <a:rPr lang="en-US" sz="2000" dirty="0" smtClean="0"/>
              <a:t>Organizations </a:t>
            </a:r>
            <a:r>
              <a:rPr lang="en-US" sz="2000" dirty="0"/>
              <a:t>could set up a work-life balance policy and programs that would support their employees in fulfilling their official </a:t>
            </a:r>
            <a:r>
              <a:rPr lang="en-US" sz="2000" dirty="0" smtClean="0"/>
              <a:t>work. </a:t>
            </a:r>
            <a:endParaRPr lang="en-US" sz="2000" dirty="0" smtClean="0">
              <a:solidFill>
                <a:schemeClr val="accent5">
                  <a:lumMod val="50000"/>
                </a:schemeClr>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060676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23195"/>
            <a:ext cx="9144000" cy="6524863"/>
          </a:xfrm>
          <a:prstGeom prst="rect">
            <a:avLst/>
          </a:prstGeom>
        </p:spPr>
        <p:txBody>
          <a:bodyPr wrap="square">
            <a:spAutoFit/>
          </a:bodyPr>
          <a:lstStyle/>
          <a:p>
            <a:pPr algn="ctr">
              <a:spcBef>
                <a:spcPts val="600"/>
              </a:spcBef>
              <a:spcAft>
                <a:spcPts val="600"/>
              </a:spcAft>
            </a:pPr>
            <a:r>
              <a:rPr lang="en-US" sz="2400" b="1" dirty="0" smtClean="0">
                <a:solidFill>
                  <a:schemeClr val="accent5">
                    <a:lumMod val="50000"/>
                  </a:schemeClr>
                </a:solidFill>
                <a:latin typeface="Times New Roman" panose="02020603050405020304" pitchFamily="18" charset="0"/>
                <a:ea typeface="Times New Roman" panose="02020603050405020304" pitchFamily="18" charset="0"/>
              </a:rPr>
              <a:t>Conclusion</a:t>
            </a:r>
            <a:endParaRPr lang="en-US" sz="2400" dirty="0"/>
          </a:p>
          <a:p>
            <a:pPr algn="just"/>
            <a:r>
              <a:rPr lang="en-US" sz="2000" dirty="0">
                <a:latin typeface="Times New Roman" pitchFamily="18" charset="0"/>
                <a:cs typeface="Times New Roman" pitchFamily="18" charset="0"/>
              </a:rPr>
              <a:t>Work-life balance is about adjusting work patterns to achieve overall fulfillment. </a:t>
            </a:r>
            <a:endParaRPr lang="en-US" sz="2000" dirty="0" smtClean="0">
              <a:latin typeface="Times New Roman" pitchFamily="18" charset="0"/>
              <a:cs typeface="Times New Roman" pitchFamily="18" charset="0"/>
            </a:endParaRPr>
          </a:p>
          <a:p>
            <a:pPr algn="just"/>
            <a:endParaRPr lang="en-US" sz="2000" dirty="0">
              <a:latin typeface="Times New Roman" pitchFamily="18" charset="0"/>
              <a:cs typeface="Times New Roman" pitchFamily="18" charset="0"/>
            </a:endParaRPr>
          </a:p>
          <a:p>
            <a:pPr algn="just"/>
            <a:r>
              <a:rPr lang="en-US" sz="2000" dirty="0" smtClean="0">
                <a:latin typeface="Times New Roman" pitchFamily="18" charset="0"/>
                <a:cs typeface="Times New Roman" pitchFamily="18" charset="0"/>
              </a:rPr>
              <a:t>A </a:t>
            </a:r>
            <a:r>
              <a:rPr lang="en-US" sz="2000" dirty="0">
                <a:latin typeface="Times New Roman" pitchFamily="18" charset="0"/>
                <a:cs typeface="Times New Roman" pitchFamily="18" charset="0"/>
              </a:rPr>
              <a:t>good work-life balance enables organizations to thrive and at the same time, enables the employees to easily combine work with other aspirations and responsibilities. It is an integral and important part of corporate social responsibility.</a:t>
            </a:r>
          </a:p>
          <a:p>
            <a:pPr algn="just"/>
            <a:endParaRPr lang="en-US" sz="2000" dirty="0" smtClean="0">
              <a:latin typeface="Times New Roman" pitchFamily="18" charset="0"/>
              <a:cs typeface="Times New Roman" pitchFamily="18" charset="0"/>
            </a:endParaRPr>
          </a:p>
          <a:p>
            <a:pPr algn="just"/>
            <a:r>
              <a:rPr lang="en-US" sz="2000" dirty="0" smtClean="0">
                <a:latin typeface="Times New Roman" pitchFamily="18" charset="0"/>
                <a:cs typeface="Times New Roman" pitchFamily="18" charset="0"/>
              </a:rPr>
              <a:t>Work-life </a:t>
            </a:r>
            <a:r>
              <a:rPr lang="en-US" sz="2000" dirty="0">
                <a:latin typeface="Times New Roman" pitchFamily="18" charset="0"/>
                <a:cs typeface="Times New Roman" pitchFamily="18" charset="0"/>
              </a:rPr>
              <a:t>balance should not be taken to mean equal balance or scheduling equal number of hours for one’s work and personal activities. </a:t>
            </a:r>
            <a:endParaRPr lang="en-US" sz="2000" dirty="0" smtClean="0">
              <a:latin typeface="Times New Roman" pitchFamily="18" charset="0"/>
              <a:cs typeface="Times New Roman" pitchFamily="18" charset="0"/>
            </a:endParaRPr>
          </a:p>
          <a:p>
            <a:pPr algn="just"/>
            <a:endParaRPr lang="en-US" sz="2000" dirty="0">
              <a:latin typeface="Times New Roman" pitchFamily="18" charset="0"/>
              <a:cs typeface="Times New Roman" pitchFamily="18" charset="0"/>
            </a:endParaRPr>
          </a:p>
          <a:p>
            <a:pPr algn="just"/>
            <a:r>
              <a:rPr lang="en-US" sz="2000" dirty="0" smtClean="0">
                <a:latin typeface="Times New Roman" pitchFamily="18" charset="0"/>
                <a:cs typeface="Times New Roman" pitchFamily="18" charset="0"/>
              </a:rPr>
              <a:t>A </a:t>
            </a:r>
            <a:r>
              <a:rPr lang="en-US" sz="2000" dirty="0">
                <a:latin typeface="Times New Roman" pitchFamily="18" charset="0"/>
                <a:cs typeface="Times New Roman" pitchFamily="18" charset="0"/>
              </a:rPr>
              <a:t>positive work-life balance involves achievement, combining it with personal enjoyment. </a:t>
            </a:r>
            <a:endParaRPr lang="en-US" sz="2000" dirty="0" smtClean="0">
              <a:latin typeface="Times New Roman" pitchFamily="18" charset="0"/>
              <a:cs typeface="Times New Roman" pitchFamily="18" charset="0"/>
            </a:endParaRPr>
          </a:p>
          <a:p>
            <a:pPr algn="just"/>
            <a:endParaRPr lang="en-US" sz="2000" dirty="0">
              <a:latin typeface="Times New Roman" pitchFamily="18" charset="0"/>
              <a:cs typeface="Times New Roman" pitchFamily="18" charset="0"/>
            </a:endParaRPr>
          </a:p>
          <a:p>
            <a:pPr algn="just"/>
            <a:r>
              <a:rPr lang="en-US" sz="2000" dirty="0" smtClean="0">
                <a:latin typeface="Times New Roman" pitchFamily="18" charset="0"/>
                <a:cs typeface="Times New Roman" pitchFamily="18" charset="0"/>
              </a:rPr>
              <a:t>It </a:t>
            </a:r>
            <a:r>
              <a:rPr lang="en-US" sz="2000" dirty="0">
                <a:latin typeface="Times New Roman" pitchFamily="18" charset="0"/>
                <a:cs typeface="Times New Roman" pitchFamily="18" charset="0"/>
              </a:rPr>
              <a:t>is a situation where an employee combines effectively the four quadrants of life, namely work, family, society and self. </a:t>
            </a:r>
            <a:endParaRPr lang="en-US" sz="2000" dirty="0" smtClean="0">
              <a:latin typeface="Times New Roman" pitchFamily="18" charset="0"/>
              <a:cs typeface="Times New Roman" pitchFamily="18" charset="0"/>
            </a:endParaRPr>
          </a:p>
          <a:p>
            <a:pPr algn="just"/>
            <a:endParaRPr lang="en-US" sz="2000" dirty="0">
              <a:latin typeface="Times New Roman" pitchFamily="18" charset="0"/>
              <a:cs typeface="Times New Roman" pitchFamily="18" charset="0"/>
            </a:endParaRPr>
          </a:p>
          <a:p>
            <a:pPr algn="just"/>
            <a:r>
              <a:rPr lang="en-US" sz="2000" dirty="0">
                <a:latin typeface="Times New Roman" pitchFamily="18" charset="0"/>
                <a:cs typeface="Times New Roman" pitchFamily="18" charset="0"/>
              </a:rPr>
              <a:t>A good organization needs to recognize that part of their obligations to their employees is to ensure that their working lives will not damage their lives outside of work or lead to health problems. </a:t>
            </a:r>
          </a:p>
          <a:p>
            <a:pPr algn="just">
              <a:spcBef>
                <a:spcPts val="600"/>
              </a:spcBef>
              <a:spcAft>
                <a:spcPts val="600"/>
              </a:spcAft>
            </a:pPr>
            <a:endParaRPr lang="en-US" sz="2400" dirty="0" smtClean="0">
              <a:solidFill>
                <a:schemeClr val="accent5">
                  <a:lumMod val="50000"/>
                </a:schemeClr>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789350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63592"/>
            <a:ext cx="9144000" cy="5324535"/>
          </a:xfrm>
          <a:prstGeom prst="rect">
            <a:avLst/>
          </a:prstGeom>
        </p:spPr>
        <p:txBody>
          <a:bodyPr wrap="square">
            <a:spAutoFit/>
          </a:bodyPr>
          <a:lstStyle/>
          <a:p>
            <a:pPr algn="ctr">
              <a:spcBef>
                <a:spcPts val="600"/>
              </a:spcBef>
              <a:spcAft>
                <a:spcPts val="600"/>
              </a:spcAft>
            </a:pPr>
            <a:r>
              <a:rPr lang="en-GB" sz="2300" b="1" dirty="0" smtClean="0">
                <a:solidFill>
                  <a:schemeClr val="accent4">
                    <a:lumMod val="50000"/>
                  </a:schemeClr>
                </a:solidFill>
                <a:latin typeface="Times New Roman" panose="02020603050405020304" pitchFamily="18" charset="0"/>
                <a:ea typeface="Times New Roman" panose="02020603050405020304" pitchFamily="18" charset="0"/>
              </a:rPr>
              <a:t>Recommendations</a:t>
            </a:r>
          </a:p>
          <a:p>
            <a:pPr marL="342900" indent="-342900" algn="just">
              <a:spcBef>
                <a:spcPts val="600"/>
              </a:spcBef>
              <a:spcAft>
                <a:spcPts val="600"/>
              </a:spcAft>
              <a:buFont typeface="Arial" pitchFamily="34" charset="0"/>
              <a:buChar char="•"/>
            </a:pPr>
            <a:r>
              <a:rPr lang="en-US" sz="2400" dirty="0" smtClean="0">
                <a:latin typeface="Times New Roman" pitchFamily="18" charset="0"/>
                <a:cs typeface="Times New Roman" pitchFamily="18" charset="0"/>
              </a:rPr>
              <a:t>Organizations </a:t>
            </a:r>
            <a:r>
              <a:rPr lang="en-US" sz="2400" dirty="0">
                <a:latin typeface="Times New Roman" pitchFamily="18" charset="0"/>
                <a:cs typeface="Times New Roman" pitchFamily="18" charset="0"/>
              </a:rPr>
              <a:t>irrespective of the sector </a:t>
            </a:r>
            <a:r>
              <a:rPr lang="en-US" sz="2400" dirty="0" smtClean="0">
                <a:latin typeface="Times New Roman" pitchFamily="18" charset="0"/>
                <a:cs typeface="Times New Roman" pitchFamily="18" charset="0"/>
              </a:rPr>
              <a:t>should </a:t>
            </a:r>
            <a:r>
              <a:rPr lang="en-US" sz="2400" dirty="0">
                <a:latin typeface="Times New Roman" pitchFamily="18" charset="0"/>
                <a:cs typeface="Times New Roman" pitchFamily="18" charset="0"/>
              </a:rPr>
              <a:t>fashion out as a matter of urgency work-life </a:t>
            </a:r>
            <a:r>
              <a:rPr lang="en-US" sz="2800" dirty="0">
                <a:latin typeface="Times New Roman" pitchFamily="18" charset="0"/>
                <a:cs typeface="Times New Roman" pitchFamily="18" charset="0"/>
              </a:rPr>
              <a:t>balance initiatives to </a:t>
            </a:r>
            <a:r>
              <a:rPr lang="en-US" sz="2400" dirty="0">
                <a:latin typeface="Times New Roman" pitchFamily="18" charset="0"/>
                <a:cs typeface="Times New Roman" pitchFamily="18" charset="0"/>
              </a:rPr>
              <a:t>enhance employees’ </a:t>
            </a:r>
            <a:r>
              <a:rPr lang="en-US" sz="2400" dirty="0" smtClean="0">
                <a:latin typeface="Times New Roman" pitchFamily="18" charset="0"/>
                <a:cs typeface="Times New Roman" pitchFamily="18" charset="0"/>
              </a:rPr>
              <a:t>lives </a:t>
            </a:r>
          </a:p>
          <a:p>
            <a:pPr marL="342900" indent="-342900" algn="just">
              <a:spcBef>
                <a:spcPts val="600"/>
              </a:spcBef>
              <a:spcAft>
                <a:spcPts val="600"/>
              </a:spcAft>
              <a:buFont typeface="Arial" pitchFamily="34" charset="0"/>
              <a:buChar char="•"/>
            </a:pPr>
            <a:r>
              <a:rPr lang="en-US" sz="2400" dirty="0" smtClean="0">
                <a:latin typeface="Times New Roman" pitchFamily="18" charset="0"/>
                <a:cs typeface="Times New Roman" pitchFamily="18" charset="0"/>
              </a:rPr>
              <a:t>Work-life balance will impact </a:t>
            </a:r>
            <a:r>
              <a:rPr lang="en-US" sz="2400" dirty="0">
                <a:latin typeface="Times New Roman" pitchFamily="18" charset="0"/>
                <a:cs typeface="Times New Roman" pitchFamily="18" charset="0"/>
              </a:rPr>
              <a:t>positively on organizations in the short, medium and long-term</a:t>
            </a:r>
            <a:r>
              <a:rPr lang="en-US" sz="2400" dirty="0" smtClean="0">
                <a:latin typeface="Times New Roman" pitchFamily="18" charset="0"/>
                <a:cs typeface="Times New Roman" pitchFamily="18" charset="0"/>
              </a:rPr>
              <a:t>. Hence it is recommended that organizations develop a policy on it.  </a:t>
            </a:r>
          </a:p>
          <a:p>
            <a:pPr marL="342900" indent="-342900" algn="just">
              <a:spcBef>
                <a:spcPts val="600"/>
              </a:spcBef>
              <a:spcAft>
                <a:spcPts val="600"/>
              </a:spcAft>
              <a:buFont typeface="Arial" pitchFamily="34" charset="0"/>
              <a:buChar char="•"/>
            </a:pPr>
            <a:r>
              <a:rPr lang="en-US" sz="2400" dirty="0" smtClean="0">
                <a:latin typeface="Times New Roman" pitchFamily="18" charset="0"/>
                <a:cs typeface="Times New Roman" pitchFamily="18" charset="0"/>
              </a:rPr>
              <a:t>This </a:t>
            </a:r>
            <a:r>
              <a:rPr lang="en-US" sz="2400" dirty="0">
                <a:latin typeface="Times New Roman" pitchFamily="18" charset="0"/>
                <a:cs typeface="Times New Roman" pitchFamily="18" charset="0"/>
              </a:rPr>
              <a:t>is premised on the fact that individuals spend better part of their lives working in organizations. </a:t>
            </a:r>
            <a:endParaRPr lang="en-US" sz="2400" dirty="0" smtClean="0">
              <a:latin typeface="Times New Roman" pitchFamily="18" charset="0"/>
              <a:cs typeface="Times New Roman" pitchFamily="18" charset="0"/>
            </a:endParaRPr>
          </a:p>
          <a:p>
            <a:pPr marL="342900" indent="-342900" algn="just">
              <a:spcBef>
                <a:spcPts val="600"/>
              </a:spcBef>
              <a:spcAft>
                <a:spcPts val="600"/>
              </a:spcAft>
              <a:buFont typeface="Arial" pitchFamily="34" charset="0"/>
              <a:buChar char="•"/>
            </a:pPr>
            <a:r>
              <a:rPr lang="en-US" sz="2400" dirty="0" smtClean="0">
                <a:latin typeface="Times New Roman" pitchFamily="18" charset="0"/>
                <a:cs typeface="Times New Roman" pitchFamily="18" charset="0"/>
              </a:rPr>
              <a:t>Work-life balance where effectively implemented will enhance employees’ physical health and longevity</a:t>
            </a:r>
            <a:endParaRPr lang="en-US" sz="2400" dirty="0">
              <a:latin typeface="Times New Roman" pitchFamily="18" charset="0"/>
              <a:cs typeface="Times New Roman" pitchFamily="18" charset="0"/>
            </a:endParaRPr>
          </a:p>
          <a:p>
            <a:pPr algn="just">
              <a:spcBef>
                <a:spcPts val="600"/>
              </a:spcBef>
              <a:spcAft>
                <a:spcPts val="600"/>
              </a:spcAft>
            </a:pPr>
            <a:endParaRPr lang="en-US" sz="2300" dirty="0">
              <a:solidFill>
                <a:schemeClr val="accent4">
                  <a:lumMod val="50000"/>
                </a:schemeClr>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225083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accent1">
                    <a:lumMod val="20000"/>
                    <a:lumOff val="80000"/>
                  </a:schemeClr>
                </a:solidFill>
              </a:rPr>
              <a:t>Thank you </a:t>
            </a:r>
            <a:endParaRPr lang="en-US" dirty="0">
              <a:solidFill>
                <a:schemeClr val="accent1">
                  <a:lumMod val="20000"/>
                  <a:lumOff val="80000"/>
                </a:schemeClr>
              </a:solidFill>
            </a:endParaRPr>
          </a:p>
        </p:txBody>
      </p:sp>
    </p:spTree>
    <p:extLst>
      <p:ext uri="{BB962C8B-B14F-4D97-AF65-F5344CB8AC3E}">
        <p14:creationId xmlns:p14="http://schemas.microsoft.com/office/powerpoint/2010/main" val="6799772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247864"/>
          </a:xfrm>
          <a:prstGeom prst="rect">
            <a:avLst/>
          </a:prstGeom>
        </p:spPr>
        <p:txBody>
          <a:bodyPr wrap="square">
            <a:spAutoFit/>
          </a:bodyPr>
          <a:lstStyle/>
          <a:p>
            <a:r>
              <a:rPr lang="en-US" b="1" dirty="0" smtClean="0">
                <a:solidFill>
                  <a:srgbClr val="FF0000"/>
                </a:solidFill>
              </a:rPr>
              <a:t>			</a:t>
            </a:r>
            <a:r>
              <a:rPr lang="en-US" sz="3200" b="1" dirty="0" smtClean="0">
                <a:solidFill>
                  <a:schemeClr val="accent5">
                    <a:lumMod val="50000"/>
                  </a:schemeClr>
                </a:solidFill>
                <a:latin typeface="Times New Roman" pitchFamily="18" charset="0"/>
                <a:cs typeface="Times New Roman" pitchFamily="18" charset="0"/>
              </a:rPr>
              <a:t>Presentation Outline </a:t>
            </a:r>
          </a:p>
          <a:p>
            <a:endParaRPr lang="en-US" sz="1400" b="1" dirty="0" smtClean="0">
              <a:solidFill>
                <a:srgbClr val="7030A0"/>
              </a:solidFill>
            </a:endParaRPr>
          </a:p>
          <a:p>
            <a:pPr marL="457200" indent="-457200" algn="just">
              <a:buFont typeface="Wingdings" pitchFamily="2" charset="2"/>
              <a:buChar char="Ø"/>
            </a:pPr>
            <a:r>
              <a:rPr lang="en-US" sz="2000" b="1" dirty="0" smtClean="0">
                <a:solidFill>
                  <a:schemeClr val="bg2">
                    <a:lumMod val="10000"/>
                  </a:schemeClr>
                </a:solidFill>
                <a:latin typeface="Times New Roman" pitchFamily="18" charset="0"/>
                <a:cs typeface="Times New Roman" pitchFamily="18" charset="0"/>
              </a:rPr>
              <a:t>Background to the study</a:t>
            </a:r>
          </a:p>
          <a:p>
            <a:pPr marL="457200" indent="-457200" algn="just">
              <a:buFont typeface="Wingdings" pitchFamily="2" charset="2"/>
              <a:buChar char="Ø"/>
            </a:pPr>
            <a:endParaRPr lang="en-US" sz="2000" b="1" dirty="0">
              <a:solidFill>
                <a:schemeClr val="bg2">
                  <a:lumMod val="10000"/>
                </a:schemeClr>
              </a:solidFill>
              <a:latin typeface="Times New Roman" pitchFamily="18" charset="0"/>
              <a:cs typeface="Times New Roman" pitchFamily="18" charset="0"/>
            </a:endParaRPr>
          </a:p>
          <a:p>
            <a:pPr marL="457200" indent="-457200" algn="just">
              <a:buFont typeface="Wingdings" pitchFamily="2" charset="2"/>
              <a:buChar char="Ø"/>
            </a:pPr>
            <a:r>
              <a:rPr lang="en-US" sz="2000" b="1" dirty="0" smtClean="0">
                <a:solidFill>
                  <a:schemeClr val="bg2">
                    <a:lumMod val="10000"/>
                  </a:schemeClr>
                </a:solidFill>
                <a:latin typeface="Times New Roman" pitchFamily="18" charset="0"/>
                <a:cs typeface="Times New Roman" pitchFamily="18" charset="0"/>
              </a:rPr>
              <a:t>Statement of the Problem</a:t>
            </a:r>
          </a:p>
          <a:p>
            <a:pPr algn="just"/>
            <a:endParaRPr lang="en-US" sz="2000" b="1" dirty="0" smtClean="0">
              <a:solidFill>
                <a:schemeClr val="bg2">
                  <a:lumMod val="10000"/>
                </a:schemeClr>
              </a:solidFill>
              <a:latin typeface="Times New Roman" pitchFamily="18" charset="0"/>
              <a:cs typeface="Times New Roman" pitchFamily="18" charset="0"/>
            </a:endParaRPr>
          </a:p>
          <a:p>
            <a:pPr marL="457200" indent="-457200" algn="just">
              <a:buFont typeface="Wingdings" pitchFamily="2" charset="2"/>
              <a:buChar char="Ø"/>
            </a:pPr>
            <a:r>
              <a:rPr lang="en-US" sz="2000" b="1" dirty="0" smtClean="0">
                <a:solidFill>
                  <a:schemeClr val="bg2">
                    <a:lumMod val="10000"/>
                  </a:schemeClr>
                </a:solidFill>
                <a:latin typeface="Times New Roman" pitchFamily="18" charset="0"/>
                <a:cs typeface="Times New Roman" pitchFamily="18" charset="0"/>
              </a:rPr>
              <a:t>Literature Review </a:t>
            </a:r>
          </a:p>
          <a:p>
            <a:pPr marL="457200" indent="-457200" algn="just">
              <a:buFont typeface="Wingdings" pitchFamily="2" charset="2"/>
              <a:buChar char="Ø"/>
            </a:pPr>
            <a:endParaRPr lang="en-US" sz="2000" b="1" dirty="0" smtClean="0">
              <a:solidFill>
                <a:schemeClr val="bg2">
                  <a:lumMod val="10000"/>
                </a:schemeClr>
              </a:solidFill>
              <a:latin typeface="Times New Roman" pitchFamily="18" charset="0"/>
              <a:cs typeface="Times New Roman" pitchFamily="18" charset="0"/>
            </a:endParaRPr>
          </a:p>
          <a:p>
            <a:pPr marL="457200" indent="-457200" algn="just">
              <a:buFont typeface="Wingdings" pitchFamily="2" charset="2"/>
              <a:buChar char="Ø"/>
            </a:pPr>
            <a:r>
              <a:rPr lang="en-US" sz="2000" b="1" dirty="0" smtClean="0">
                <a:solidFill>
                  <a:schemeClr val="bg2">
                    <a:lumMod val="10000"/>
                  </a:schemeClr>
                </a:solidFill>
                <a:latin typeface="Times New Roman" pitchFamily="18" charset="0"/>
                <a:cs typeface="Times New Roman" pitchFamily="18" charset="0"/>
              </a:rPr>
              <a:t>Research Objectives, Research Questions and Hypotheses</a:t>
            </a:r>
          </a:p>
          <a:p>
            <a:pPr marL="457200" indent="-457200" algn="just">
              <a:buFont typeface="Wingdings" pitchFamily="2" charset="2"/>
              <a:buChar char="Ø"/>
            </a:pPr>
            <a:endParaRPr lang="en-US" sz="2000" b="1" dirty="0">
              <a:solidFill>
                <a:schemeClr val="bg2">
                  <a:lumMod val="10000"/>
                </a:schemeClr>
              </a:solidFill>
              <a:latin typeface="Times New Roman" pitchFamily="18" charset="0"/>
              <a:cs typeface="Times New Roman" pitchFamily="18" charset="0"/>
            </a:endParaRPr>
          </a:p>
          <a:p>
            <a:pPr marL="457200" indent="-457200" algn="just">
              <a:buFont typeface="Wingdings" pitchFamily="2" charset="2"/>
              <a:buChar char="Ø"/>
            </a:pPr>
            <a:r>
              <a:rPr lang="en-US" sz="2000" b="1" dirty="0" smtClean="0">
                <a:solidFill>
                  <a:schemeClr val="bg2">
                    <a:lumMod val="10000"/>
                  </a:schemeClr>
                </a:solidFill>
                <a:latin typeface="Times New Roman" pitchFamily="18" charset="0"/>
                <a:cs typeface="Times New Roman" pitchFamily="18" charset="0"/>
              </a:rPr>
              <a:t>Research Methodology</a:t>
            </a:r>
          </a:p>
          <a:p>
            <a:pPr marL="457200" indent="-457200" algn="just">
              <a:buFont typeface="Wingdings" pitchFamily="2" charset="2"/>
              <a:buChar char="Ø"/>
            </a:pPr>
            <a:endParaRPr lang="en-US" sz="2000" b="1" dirty="0">
              <a:solidFill>
                <a:schemeClr val="bg2">
                  <a:lumMod val="10000"/>
                </a:schemeClr>
              </a:solidFill>
              <a:latin typeface="Times New Roman" pitchFamily="18" charset="0"/>
              <a:cs typeface="Times New Roman" pitchFamily="18" charset="0"/>
            </a:endParaRPr>
          </a:p>
          <a:p>
            <a:pPr marL="457200" indent="-457200" algn="just">
              <a:buFont typeface="Wingdings" pitchFamily="2" charset="2"/>
              <a:buChar char="Ø"/>
            </a:pPr>
            <a:r>
              <a:rPr lang="en-US" sz="2000" b="1" dirty="0" smtClean="0">
                <a:solidFill>
                  <a:schemeClr val="bg2">
                    <a:lumMod val="10000"/>
                  </a:schemeClr>
                </a:solidFill>
                <a:latin typeface="Times New Roman" pitchFamily="18" charset="0"/>
                <a:cs typeface="Times New Roman" pitchFamily="18" charset="0"/>
              </a:rPr>
              <a:t>Results and Discussion</a:t>
            </a:r>
          </a:p>
          <a:p>
            <a:pPr marL="457200" indent="-457200" algn="just">
              <a:buFont typeface="Wingdings" pitchFamily="2" charset="2"/>
              <a:buChar char="Ø"/>
            </a:pPr>
            <a:endParaRPr lang="en-US" sz="2000" b="1" dirty="0">
              <a:solidFill>
                <a:schemeClr val="bg2">
                  <a:lumMod val="10000"/>
                </a:schemeClr>
              </a:solidFill>
              <a:latin typeface="Times New Roman" pitchFamily="18" charset="0"/>
              <a:cs typeface="Times New Roman" pitchFamily="18" charset="0"/>
            </a:endParaRPr>
          </a:p>
          <a:p>
            <a:pPr marL="457200" indent="-457200" algn="just">
              <a:buFont typeface="Wingdings" pitchFamily="2" charset="2"/>
              <a:buChar char="Ø"/>
            </a:pPr>
            <a:r>
              <a:rPr lang="en-US" sz="2000" b="1" dirty="0" smtClean="0">
                <a:solidFill>
                  <a:schemeClr val="bg2">
                    <a:lumMod val="10000"/>
                  </a:schemeClr>
                </a:solidFill>
                <a:latin typeface="Times New Roman" pitchFamily="18" charset="0"/>
                <a:cs typeface="Times New Roman" pitchFamily="18" charset="0"/>
              </a:rPr>
              <a:t>Conclusion </a:t>
            </a:r>
          </a:p>
          <a:p>
            <a:pPr marL="457200" indent="-457200" algn="just">
              <a:buFont typeface="Wingdings" pitchFamily="2" charset="2"/>
              <a:buChar char="Ø"/>
            </a:pPr>
            <a:endParaRPr lang="en-US" sz="2000" b="1" dirty="0">
              <a:solidFill>
                <a:schemeClr val="bg2">
                  <a:lumMod val="10000"/>
                </a:schemeClr>
              </a:solidFill>
              <a:latin typeface="Times New Roman" pitchFamily="18" charset="0"/>
              <a:cs typeface="Times New Roman" pitchFamily="18" charset="0"/>
            </a:endParaRPr>
          </a:p>
          <a:p>
            <a:pPr marL="457200" indent="-457200" algn="just">
              <a:buFont typeface="Wingdings" pitchFamily="2" charset="2"/>
              <a:buChar char="Ø"/>
            </a:pPr>
            <a:r>
              <a:rPr lang="en-US" sz="2000" b="1" dirty="0" smtClean="0">
                <a:solidFill>
                  <a:schemeClr val="bg2">
                    <a:lumMod val="10000"/>
                  </a:schemeClr>
                </a:solidFill>
                <a:latin typeface="Times New Roman" pitchFamily="18" charset="0"/>
                <a:cs typeface="Times New Roman" pitchFamily="18" charset="0"/>
              </a:rPr>
              <a:t>Recommendations</a:t>
            </a:r>
            <a:endParaRPr lang="en-US" sz="2000" b="1" dirty="0">
              <a:solidFill>
                <a:schemeClr val="bg2">
                  <a:lumMod val="10000"/>
                </a:schemeClr>
              </a:solidFill>
              <a:latin typeface="Times New Roman" pitchFamily="18" charset="0"/>
              <a:cs typeface="Times New Roman" pitchFamily="18" charset="0"/>
            </a:endParaRPr>
          </a:p>
          <a:p>
            <a:pPr marL="457200" indent="-457200">
              <a:buFont typeface="Wingdings" pitchFamily="2" charset="2"/>
              <a:buChar char="Ø"/>
            </a:pPr>
            <a:endParaRPr lang="en-US" sz="2600" b="1" dirty="0" smtClean="0">
              <a:solidFill>
                <a:schemeClr val="bg2">
                  <a:lumMod val="10000"/>
                </a:schemeClr>
              </a:solidFill>
            </a:endParaRPr>
          </a:p>
          <a:p>
            <a:pPr marL="457200" indent="-457200">
              <a:buFont typeface="Wingdings" pitchFamily="2" charset="2"/>
              <a:buChar char="Ø"/>
            </a:pPr>
            <a:endParaRPr lang="en-US" sz="2800" b="1" dirty="0">
              <a:solidFill>
                <a:srgbClr val="FF0000"/>
              </a:solidFill>
            </a:endParaRPr>
          </a:p>
        </p:txBody>
      </p:sp>
    </p:spTree>
    <p:extLst>
      <p:ext uri="{BB962C8B-B14F-4D97-AF65-F5344CB8AC3E}">
        <p14:creationId xmlns:p14="http://schemas.microsoft.com/office/powerpoint/2010/main" val="3203417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2328"/>
            <a:ext cx="9117376" cy="8309967"/>
          </a:xfrm>
          <a:prstGeom prst="rect">
            <a:avLst/>
          </a:prstGeom>
        </p:spPr>
        <p:txBody>
          <a:bodyPr wrap="square">
            <a:spAutoFit/>
          </a:bodyPr>
          <a:lstStyle/>
          <a:p>
            <a:pPr algn="ctr"/>
            <a:r>
              <a:rPr lang="en-US" sz="2000" b="1" dirty="0" smtClean="0">
                <a:solidFill>
                  <a:schemeClr val="accent5">
                    <a:lumMod val="50000"/>
                  </a:schemeClr>
                </a:solidFill>
              </a:rPr>
              <a:t>Background to the Study</a:t>
            </a:r>
          </a:p>
          <a:p>
            <a:pPr algn="ctr"/>
            <a:endParaRPr lang="en-US" sz="2000" dirty="0" smtClean="0">
              <a:solidFill>
                <a:schemeClr val="accent5">
                  <a:lumMod val="50000"/>
                </a:schemeClr>
              </a:solidFill>
            </a:endParaRPr>
          </a:p>
          <a:p>
            <a:pPr algn="just"/>
            <a:endParaRPr lang="en-GB" sz="1000" dirty="0" smtClean="0">
              <a:solidFill>
                <a:srgbClr val="000000"/>
              </a:solidFill>
              <a:latin typeface="Times New Roman" panose="02020603050405020304" pitchFamily="18" charset="0"/>
              <a:ea typeface="Calibri" panose="020F0502020204030204" pitchFamily="34" charset="0"/>
            </a:endParaRPr>
          </a:p>
          <a:p>
            <a:pPr marL="342900" indent="-342900" algn="just">
              <a:buFont typeface="Arial" pitchFamily="34" charset="0"/>
              <a:buChar char="•"/>
            </a:pPr>
            <a:r>
              <a:rPr lang="en-US" sz="2400" dirty="0">
                <a:latin typeface="Times New Roman" pitchFamily="18" charset="0"/>
                <a:cs typeface="Times New Roman" pitchFamily="18" charset="0"/>
              </a:rPr>
              <a:t>The efficiency of banks in any nation </a:t>
            </a:r>
            <a:r>
              <a:rPr lang="en-US" sz="2400" dirty="0" smtClean="0">
                <a:latin typeface="Times New Roman" pitchFamily="18" charset="0"/>
                <a:cs typeface="Times New Roman" pitchFamily="18" charset="0"/>
              </a:rPr>
              <a:t>contributes </a:t>
            </a:r>
            <a:r>
              <a:rPr lang="en-US" sz="2400" dirty="0">
                <a:latin typeface="Times New Roman" pitchFamily="18" charset="0"/>
                <a:cs typeface="Times New Roman" pitchFamily="18" charset="0"/>
              </a:rPr>
              <a:t>to the productivity of the economy, which invariably affects overall economic growth. </a:t>
            </a:r>
            <a:endParaRPr lang="en-US" sz="2400" dirty="0" smtClean="0">
              <a:latin typeface="Times New Roman" pitchFamily="18" charset="0"/>
              <a:cs typeface="Times New Roman" pitchFamily="18" charset="0"/>
            </a:endParaRPr>
          </a:p>
          <a:p>
            <a:pPr marL="342900" indent="-342900" algn="just">
              <a:buFont typeface="Arial" pitchFamily="34" charset="0"/>
              <a:buChar char="•"/>
            </a:pPr>
            <a:endParaRPr lang="en-US" sz="2400" dirty="0">
              <a:latin typeface="Times New Roman" pitchFamily="18" charset="0"/>
              <a:cs typeface="Times New Roman" pitchFamily="18" charset="0"/>
            </a:endParaRPr>
          </a:p>
          <a:p>
            <a:pPr marL="342900" indent="-342900" algn="just">
              <a:buFont typeface="Arial" pitchFamily="34" charset="0"/>
              <a:buChar char="•"/>
            </a:pPr>
            <a:r>
              <a:rPr lang="en-US" sz="2400" dirty="0" smtClean="0">
                <a:latin typeface="Times New Roman" pitchFamily="18" charset="0"/>
                <a:cs typeface="Times New Roman" pitchFamily="18" charset="0"/>
              </a:rPr>
              <a:t>In </a:t>
            </a:r>
            <a:r>
              <a:rPr lang="en-US" sz="2400" dirty="0">
                <a:latin typeface="Times New Roman" pitchFamily="18" charset="0"/>
                <a:cs typeface="Times New Roman" pitchFamily="18" charset="0"/>
              </a:rPr>
              <a:t>other words, the efficient intermediation of funds from savers to borrowers enables the allocation of resources to most productive uses which facilitate growth</a:t>
            </a:r>
            <a:r>
              <a:rPr lang="en-US" sz="2400" dirty="0" smtClean="0">
                <a:latin typeface="Times New Roman" pitchFamily="18" charset="0"/>
                <a:cs typeface="Times New Roman" pitchFamily="18" charset="0"/>
              </a:rPr>
              <a:t>. </a:t>
            </a:r>
          </a:p>
          <a:p>
            <a:pPr marL="342900" indent="-342900" algn="just">
              <a:buFont typeface="Arial" pitchFamily="34" charset="0"/>
              <a:buChar char="•"/>
            </a:pPr>
            <a:endParaRPr lang="en-US" sz="2400" dirty="0">
              <a:latin typeface="Times New Roman" pitchFamily="18" charset="0"/>
              <a:cs typeface="Times New Roman" pitchFamily="18" charset="0"/>
            </a:endParaRPr>
          </a:p>
          <a:p>
            <a:pPr marL="342900" indent="-342900" algn="just">
              <a:buFont typeface="Arial" pitchFamily="34" charset="0"/>
              <a:buChar char="•"/>
            </a:pPr>
            <a:r>
              <a:rPr lang="en-US" sz="2400" dirty="0" smtClean="0">
                <a:latin typeface="Times New Roman" pitchFamily="18" charset="0"/>
                <a:cs typeface="Times New Roman" pitchFamily="18" charset="0"/>
              </a:rPr>
              <a:t>Financial </a:t>
            </a:r>
            <a:r>
              <a:rPr lang="en-US" sz="2400" dirty="0">
                <a:latin typeface="Times New Roman" pitchFamily="18" charset="0"/>
                <a:cs typeface="Times New Roman" pitchFamily="18" charset="0"/>
              </a:rPr>
              <a:t>intermediaries perform key financial functions in economies. These are the provision of payment mechanism, matching supply with demand in the financial markets, dealing with complex financial instruments and markets, provision of market transparency, performing risk transfer and risk management functions</a:t>
            </a:r>
            <a:r>
              <a:rPr lang="en-US" sz="2400" dirty="0" smtClean="0">
                <a:latin typeface="Times New Roman" pitchFamily="18" charset="0"/>
                <a:cs typeface="Times New Roman" pitchFamily="18" charset="0"/>
              </a:rPr>
              <a:t>.</a:t>
            </a:r>
          </a:p>
          <a:p>
            <a:pPr marL="342900" indent="-342900" algn="just">
              <a:buFont typeface="Arial" pitchFamily="34" charset="0"/>
              <a:buChar char="•"/>
            </a:pPr>
            <a:endParaRPr lang="en-US" sz="2400" dirty="0">
              <a:latin typeface="Times New Roman" pitchFamily="18" charset="0"/>
              <a:cs typeface="Times New Roman" pitchFamily="18" charset="0"/>
            </a:endParaRPr>
          </a:p>
          <a:p>
            <a:pPr marL="342900" indent="-342900" algn="just">
              <a:buFont typeface="Arial" pitchFamily="34" charset="0"/>
              <a:buChar char="•"/>
            </a:pPr>
            <a:r>
              <a:rPr lang="en-US" sz="2400" dirty="0">
                <a:latin typeface="Times New Roman" pitchFamily="18" charset="0"/>
                <a:cs typeface="Times New Roman" pitchFamily="18" charset="0"/>
              </a:rPr>
              <a:t>The banking sector is the backbone of all economy and plays important financial intermediary role. It health is critical to the health of the economy at large.</a:t>
            </a:r>
          </a:p>
          <a:p>
            <a:pPr marL="342900" indent="-342900">
              <a:buFont typeface="Arial" pitchFamily="34" charset="0"/>
              <a:buChar char="•"/>
            </a:pPr>
            <a:endParaRPr lang="en-US" sz="2000" dirty="0"/>
          </a:p>
          <a:p>
            <a:pPr marL="342900" indent="-342900" algn="just">
              <a:buFont typeface="Wingdings" panose="05000000000000000000" pitchFamily="2" charset="2"/>
              <a:buChar char="Ø"/>
            </a:pPr>
            <a:endParaRPr lang="en-US" sz="2000" dirty="0"/>
          </a:p>
          <a:p>
            <a:pPr marL="342900" indent="-342900" algn="just">
              <a:buFont typeface="Wingdings" panose="05000000000000000000" pitchFamily="2" charset="2"/>
              <a:buChar char="Ø"/>
            </a:pPr>
            <a:endParaRPr lang="en-US" sz="2000" dirty="0" smtClean="0"/>
          </a:p>
          <a:p>
            <a:pPr marL="342900" indent="-342900" algn="just">
              <a:buFont typeface="Wingdings" panose="05000000000000000000" pitchFamily="2" charset="2"/>
              <a:buChar char="Ø"/>
            </a:pPr>
            <a:endParaRPr lang="en-US" sz="2000" dirty="0"/>
          </a:p>
          <a:p>
            <a:pPr algn="just"/>
            <a:endParaRPr lang="en-US" sz="2000" dirty="0" smtClean="0"/>
          </a:p>
        </p:txBody>
      </p:sp>
    </p:spTree>
    <p:extLst>
      <p:ext uri="{BB962C8B-B14F-4D97-AF65-F5344CB8AC3E}">
        <p14:creationId xmlns:p14="http://schemas.microsoft.com/office/powerpoint/2010/main" val="22134045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533400"/>
            <a:ext cx="8610600" cy="7448193"/>
          </a:xfrm>
          <a:prstGeom prst="rect">
            <a:avLst/>
          </a:prstGeom>
        </p:spPr>
        <p:txBody>
          <a:bodyPr wrap="square">
            <a:spAutoFit/>
          </a:bodyPr>
          <a:lstStyle/>
          <a:p>
            <a:pPr algn="ctr"/>
            <a:r>
              <a:rPr lang="en-US" sz="2400" b="1" dirty="0" smtClean="0">
                <a:solidFill>
                  <a:srgbClr val="002060"/>
                </a:solidFill>
                <a:latin typeface="Times New Roman" pitchFamily="18" charset="0"/>
                <a:cs typeface="Times New Roman" pitchFamily="18" charset="0"/>
              </a:rPr>
              <a:t>Background to the Study Continues</a:t>
            </a:r>
          </a:p>
          <a:p>
            <a:pPr marL="342900" indent="-342900" algn="just">
              <a:buFont typeface="Arial" pitchFamily="34" charset="0"/>
              <a:buChar char="•"/>
            </a:pPr>
            <a:r>
              <a:rPr lang="en-US" sz="2400" dirty="0" smtClean="0">
                <a:latin typeface="Times New Roman" pitchFamily="18" charset="0"/>
                <a:cs typeface="Times New Roman" pitchFamily="18" charset="0"/>
              </a:rPr>
              <a:t>The survival of banks depends on how they can attract </a:t>
            </a:r>
            <a:r>
              <a:rPr lang="en-US" sz="2400" dirty="0">
                <a:latin typeface="Times New Roman" pitchFamily="18" charset="0"/>
                <a:cs typeface="Times New Roman" pitchFamily="18" charset="0"/>
              </a:rPr>
              <a:t>and retain quality employees, in the right quantity, the right skills, capabilities, attitudes, knowledge and abilities in order to deliver the right services</a:t>
            </a:r>
            <a:r>
              <a:rPr lang="en-US" sz="2400" dirty="0" smtClean="0">
                <a:latin typeface="Times New Roman" pitchFamily="18" charset="0"/>
                <a:cs typeface="Times New Roman" pitchFamily="18" charset="0"/>
              </a:rPr>
              <a:t>. </a:t>
            </a:r>
          </a:p>
          <a:p>
            <a:endParaRPr lang="en-US" sz="2400" dirty="0"/>
          </a:p>
          <a:p>
            <a:pPr marL="342900" indent="-342900" algn="just">
              <a:buFont typeface="Arial" pitchFamily="34" charset="0"/>
              <a:buChar char="•"/>
            </a:pPr>
            <a:r>
              <a:rPr lang="en-US" sz="2400" dirty="0" smtClean="0">
                <a:latin typeface="Times New Roman" pitchFamily="18" charset="0"/>
                <a:cs typeface="Times New Roman" pitchFamily="18" charset="0"/>
              </a:rPr>
              <a:t>Funds may be adequate, technology can be modern, but human capital is key to the achievement of the goals of organization. </a:t>
            </a:r>
          </a:p>
          <a:p>
            <a:pPr marL="342900" indent="-342900" algn="just">
              <a:buFont typeface="Arial" pitchFamily="34" charset="0"/>
              <a:buChar char="•"/>
            </a:pPr>
            <a:endParaRPr lang="en-US" sz="2400" dirty="0">
              <a:latin typeface="Times New Roman" pitchFamily="18" charset="0"/>
              <a:cs typeface="Times New Roman" pitchFamily="18" charset="0"/>
            </a:endParaRPr>
          </a:p>
          <a:p>
            <a:pPr marL="342900" indent="-342900" algn="just">
              <a:buFont typeface="Arial" pitchFamily="34" charset="0"/>
              <a:buChar char="•"/>
            </a:pPr>
            <a:r>
              <a:rPr lang="en-US" sz="2400" dirty="0" smtClean="0">
                <a:latin typeface="Times New Roman" pitchFamily="18" charset="0"/>
                <a:cs typeface="Times New Roman" pitchFamily="18" charset="0"/>
              </a:rPr>
              <a:t>In addition the general </a:t>
            </a:r>
            <a:r>
              <a:rPr lang="en-US" sz="2400" dirty="0">
                <a:latin typeface="Times New Roman" pitchFamily="18" charset="0"/>
                <a:cs typeface="Times New Roman" pitchFamily="18" charset="0"/>
              </a:rPr>
              <a:t>work environment, work schedules and job designs must be supportive and conducive to enhance the working lives of employees</a:t>
            </a:r>
            <a:r>
              <a:rPr lang="en-US" sz="2400" dirty="0" smtClean="0">
                <a:latin typeface="Times New Roman" pitchFamily="18" charset="0"/>
                <a:cs typeface="Times New Roman" pitchFamily="18" charset="0"/>
              </a:rPr>
              <a:t>.</a:t>
            </a:r>
          </a:p>
          <a:p>
            <a:pPr marL="342900" indent="-342900" algn="just">
              <a:buFont typeface="Arial" pitchFamily="34" charset="0"/>
              <a:buChar char="•"/>
            </a:pPr>
            <a:endParaRPr lang="en-US" sz="2400" dirty="0" smtClean="0">
              <a:latin typeface="Times New Roman" pitchFamily="18" charset="0"/>
              <a:cs typeface="Times New Roman" pitchFamily="18" charset="0"/>
            </a:endParaRPr>
          </a:p>
          <a:p>
            <a:pPr marL="342900" indent="-342900" algn="just">
              <a:buFont typeface="Arial" pitchFamily="34" charset="0"/>
              <a:buChar char="•"/>
            </a:pPr>
            <a:r>
              <a:rPr lang="en-US" sz="2400" dirty="0">
                <a:latin typeface="Times New Roman" pitchFamily="18" charset="0"/>
                <a:cs typeface="Times New Roman" pitchFamily="18" charset="0"/>
              </a:rPr>
              <a:t>Work stress is </a:t>
            </a:r>
            <a:r>
              <a:rPr lang="en-US" sz="2400" dirty="0" smtClean="0">
                <a:latin typeface="Times New Roman" pitchFamily="18" charset="0"/>
                <a:cs typeface="Times New Roman" pitchFamily="18" charset="0"/>
              </a:rPr>
              <a:t>the </a:t>
            </a:r>
            <a:r>
              <a:rPr lang="en-US" sz="2400" dirty="0">
                <a:latin typeface="Times New Roman" pitchFamily="18" charset="0"/>
                <a:cs typeface="Times New Roman" pitchFamily="18" charset="0"/>
              </a:rPr>
              <a:t>adaptive </a:t>
            </a:r>
            <a:r>
              <a:rPr lang="en-US" sz="2400" dirty="0" smtClean="0">
                <a:latin typeface="Times New Roman" pitchFamily="18" charset="0"/>
                <a:cs typeface="Times New Roman" pitchFamily="18" charset="0"/>
              </a:rPr>
              <a:t>reactions </a:t>
            </a:r>
            <a:r>
              <a:rPr lang="en-US" sz="2400" dirty="0">
                <a:latin typeface="Times New Roman" pitchFamily="18" charset="0"/>
                <a:cs typeface="Times New Roman" pitchFamily="18" charset="0"/>
              </a:rPr>
              <a:t>to an outward situation which </a:t>
            </a:r>
            <a:r>
              <a:rPr lang="en-US" sz="2400" dirty="0" smtClean="0">
                <a:latin typeface="Times New Roman" pitchFamily="18" charset="0"/>
                <a:cs typeface="Times New Roman" pitchFamily="18" charset="0"/>
              </a:rPr>
              <a:t>may </a:t>
            </a:r>
            <a:r>
              <a:rPr lang="en-US" sz="2400" dirty="0">
                <a:latin typeface="Times New Roman" pitchFamily="18" charset="0"/>
                <a:cs typeface="Times New Roman" pitchFamily="18" charset="0"/>
              </a:rPr>
              <a:t>lead to physical, mental and </a:t>
            </a:r>
            <a:r>
              <a:rPr lang="en-US" sz="2400" dirty="0" err="1">
                <a:latin typeface="Times New Roman" pitchFamily="18" charset="0"/>
                <a:cs typeface="Times New Roman" pitchFamily="18" charset="0"/>
              </a:rPr>
              <a:t>behavioural</a:t>
            </a:r>
            <a:r>
              <a:rPr lang="en-US" sz="2400" dirty="0">
                <a:latin typeface="Times New Roman" pitchFamily="18" charset="0"/>
                <a:cs typeface="Times New Roman" pitchFamily="18" charset="0"/>
              </a:rPr>
              <a:t> changes. It is the emotional and physical strain caused by our response to pressure from the outside world.</a:t>
            </a:r>
          </a:p>
          <a:p>
            <a:pPr marL="342900" indent="-342900" algn="just">
              <a:buFont typeface="Arial" pitchFamily="34" charset="0"/>
              <a:buChar char="•"/>
            </a:pPr>
            <a:endParaRPr lang="en-US" sz="2400" dirty="0">
              <a:latin typeface="Times New Roman" pitchFamily="18" charset="0"/>
              <a:cs typeface="Times New Roman" pitchFamily="18" charset="0"/>
            </a:endParaRPr>
          </a:p>
          <a:p>
            <a:pPr algn="ctr"/>
            <a:endParaRPr lang="en-US" sz="2200" dirty="0" smtClean="0">
              <a:solidFill>
                <a:srgbClr val="002060"/>
              </a:solidFill>
            </a:endParaRPr>
          </a:p>
          <a:p>
            <a:pPr algn="ctr"/>
            <a:endParaRPr lang="en-US" sz="20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28541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0481"/>
            <a:ext cx="9144000" cy="5878532"/>
          </a:xfrm>
          <a:prstGeom prst="rect">
            <a:avLst/>
          </a:prstGeom>
        </p:spPr>
        <p:txBody>
          <a:bodyPr wrap="square">
            <a:spAutoFit/>
          </a:bodyPr>
          <a:lstStyle/>
          <a:p>
            <a:pPr algn="ctr"/>
            <a:r>
              <a:rPr lang="en-US" sz="2800" dirty="0" smtClean="0">
                <a:solidFill>
                  <a:srgbClr val="002060"/>
                </a:solidFill>
                <a:latin typeface="Times New Roman" pitchFamily="18" charset="0"/>
                <a:cs typeface="Times New Roman" pitchFamily="18" charset="0"/>
              </a:rPr>
              <a:t>Statement of the Problem</a:t>
            </a:r>
          </a:p>
          <a:p>
            <a:pPr marL="342900" indent="-342900" algn="just">
              <a:buFont typeface="Arial" pitchFamily="34" charset="0"/>
              <a:buChar char="•"/>
            </a:pPr>
            <a:r>
              <a:rPr lang="en-US" sz="2000" dirty="0">
                <a:latin typeface="Times New Roman" pitchFamily="18" charset="0"/>
                <a:cs typeface="Times New Roman" pitchFamily="18" charset="0"/>
              </a:rPr>
              <a:t>The pressure </a:t>
            </a:r>
            <a:r>
              <a:rPr lang="en-US" sz="2000" dirty="0" smtClean="0">
                <a:latin typeface="Times New Roman" pitchFamily="18" charset="0"/>
                <a:cs typeface="Times New Roman" pitchFamily="18" charset="0"/>
              </a:rPr>
              <a:t>of work in the banking sector in Nigeria is enormous </a:t>
            </a:r>
          </a:p>
          <a:p>
            <a:pPr marL="342900" indent="-342900" algn="just">
              <a:buFont typeface="Arial" pitchFamily="34" charset="0"/>
              <a:buChar char="•"/>
            </a:pPr>
            <a:endParaRPr lang="en-US" sz="2000" dirty="0" smtClean="0">
              <a:latin typeface="Times New Roman" pitchFamily="18" charset="0"/>
              <a:cs typeface="Times New Roman" pitchFamily="18" charset="0"/>
            </a:endParaRPr>
          </a:p>
          <a:p>
            <a:pPr marL="342900" indent="-342900" algn="just">
              <a:buFont typeface="Arial" pitchFamily="34" charset="0"/>
              <a:buChar char="•"/>
            </a:pPr>
            <a:r>
              <a:rPr lang="en-US" sz="2000" dirty="0" smtClean="0">
                <a:latin typeface="Times New Roman" pitchFamily="18" charset="0"/>
                <a:cs typeface="Times New Roman" pitchFamily="18" charset="0"/>
              </a:rPr>
              <a:t>What workers experience </a:t>
            </a:r>
            <a:r>
              <a:rPr lang="en-US" sz="2000" dirty="0">
                <a:latin typeface="Times New Roman" pitchFamily="18" charset="0"/>
                <a:cs typeface="Times New Roman" pitchFamily="18" charset="0"/>
              </a:rPr>
              <a:t>on a daily basis at work and associated to work has become so challenging and invariably created serious stress </a:t>
            </a:r>
            <a:r>
              <a:rPr lang="en-US" sz="2000" dirty="0" smtClean="0">
                <a:latin typeface="Times New Roman" pitchFamily="18" charset="0"/>
                <a:cs typeface="Times New Roman" pitchFamily="18" charset="0"/>
              </a:rPr>
              <a:t>for them in their workplaces</a:t>
            </a:r>
            <a:r>
              <a:rPr lang="en-US" sz="2000" dirty="0">
                <a:latin typeface="Times New Roman" pitchFamily="18" charset="0"/>
                <a:cs typeface="Times New Roman" pitchFamily="18" charset="0"/>
              </a:rPr>
              <a:t>. </a:t>
            </a:r>
            <a:endParaRPr lang="en-US" sz="2000" dirty="0" smtClean="0">
              <a:latin typeface="Times New Roman" pitchFamily="18" charset="0"/>
              <a:cs typeface="Times New Roman" pitchFamily="18" charset="0"/>
            </a:endParaRPr>
          </a:p>
          <a:p>
            <a:pPr marL="342900" indent="-342900" algn="just">
              <a:buFont typeface="Arial" pitchFamily="34" charset="0"/>
              <a:buChar char="•"/>
            </a:pPr>
            <a:endParaRPr lang="en-US" sz="2000" dirty="0">
              <a:latin typeface="Times New Roman" pitchFamily="18" charset="0"/>
              <a:cs typeface="Times New Roman" pitchFamily="18" charset="0"/>
            </a:endParaRPr>
          </a:p>
          <a:p>
            <a:pPr marL="342900" indent="-342900" algn="just">
              <a:buFont typeface="Arial" pitchFamily="34" charset="0"/>
              <a:buChar char="•"/>
            </a:pPr>
            <a:r>
              <a:rPr lang="en-US" sz="2000" dirty="0" smtClean="0">
                <a:latin typeface="Times New Roman" pitchFamily="18" charset="0"/>
                <a:cs typeface="Times New Roman" pitchFamily="18" charset="0"/>
              </a:rPr>
              <a:t>This </a:t>
            </a:r>
            <a:r>
              <a:rPr lang="en-US" sz="2000" dirty="0">
                <a:latin typeface="Times New Roman" pitchFamily="18" charset="0"/>
                <a:cs typeface="Times New Roman" pitchFamily="18" charset="0"/>
              </a:rPr>
              <a:t>stress extend to other areas of employees’ lives and make them prone to making serious mistakes at work and equally created a strain </a:t>
            </a:r>
            <a:r>
              <a:rPr lang="en-US" sz="2000" dirty="0" smtClean="0">
                <a:latin typeface="Times New Roman" pitchFamily="18" charset="0"/>
                <a:cs typeface="Times New Roman" pitchFamily="18" charset="0"/>
              </a:rPr>
              <a:t>for </a:t>
            </a:r>
            <a:r>
              <a:rPr lang="en-US" sz="2000" dirty="0">
                <a:latin typeface="Times New Roman" pitchFamily="18" charset="0"/>
                <a:cs typeface="Times New Roman" pitchFamily="18" charset="0"/>
              </a:rPr>
              <a:t>them even outside work</a:t>
            </a:r>
            <a:r>
              <a:rPr lang="en-US" sz="2000" dirty="0" smtClean="0">
                <a:latin typeface="Times New Roman" pitchFamily="18" charset="0"/>
                <a:cs typeface="Times New Roman" pitchFamily="18" charset="0"/>
              </a:rPr>
              <a:t>.</a:t>
            </a:r>
          </a:p>
          <a:p>
            <a:pPr algn="just"/>
            <a:endParaRPr lang="en-US" sz="2000" dirty="0" smtClean="0">
              <a:latin typeface="Times New Roman" pitchFamily="18" charset="0"/>
              <a:cs typeface="Times New Roman" pitchFamily="18" charset="0"/>
            </a:endParaRPr>
          </a:p>
          <a:p>
            <a:pPr marL="342900" indent="-342900" algn="just">
              <a:buFont typeface="Arial" pitchFamily="34" charset="0"/>
              <a:buChar char="•"/>
            </a:pPr>
            <a:r>
              <a:rPr lang="en-US" sz="2000" dirty="0" smtClean="0">
                <a:latin typeface="Times New Roman" pitchFamily="18" charset="0"/>
                <a:cs typeface="Times New Roman" pitchFamily="18" charset="0"/>
              </a:rPr>
              <a:t>Economic depression, technological change, rationalization of the workforce, draconian policies, have contributed  work pressure for employees. </a:t>
            </a:r>
          </a:p>
          <a:p>
            <a:pPr algn="just"/>
            <a:endParaRPr lang="en-US" sz="2000" dirty="0" smtClean="0">
              <a:latin typeface="Times New Roman" pitchFamily="18" charset="0"/>
              <a:cs typeface="Times New Roman" pitchFamily="18" charset="0"/>
            </a:endParaRPr>
          </a:p>
          <a:p>
            <a:pPr marL="342900" indent="-342900" algn="just">
              <a:buFont typeface="Arial" pitchFamily="34" charset="0"/>
              <a:buChar char="•"/>
            </a:pPr>
            <a:r>
              <a:rPr lang="en-US" sz="2000" dirty="0" smtClean="0">
                <a:latin typeface="Times New Roman" pitchFamily="18" charset="0"/>
                <a:cs typeface="Times New Roman" pitchFamily="18" charset="0"/>
              </a:rPr>
              <a:t>Management </a:t>
            </a:r>
            <a:r>
              <a:rPr lang="en-US" sz="2000" dirty="0">
                <a:latin typeface="Times New Roman" pitchFamily="18" charset="0"/>
                <a:cs typeface="Times New Roman" pitchFamily="18" charset="0"/>
              </a:rPr>
              <a:t>of banks have come to appreciate the need for work-life balance and have found it imperative to develop work-life initiative to enhance work and life of </a:t>
            </a:r>
            <a:r>
              <a:rPr lang="en-US" sz="2000" dirty="0" smtClean="0">
                <a:latin typeface="Times New Roman" pitchFamily="18" charset="0"/>
                <a:cs typeface="Times New Roman" pitchFamily="18" charset="0"/>
              </a:rPr>
              <a:t>employees and their productivity. </a:t>
            </a:r>
            <a:r>
              <a:rPr lang="en-US" sz="2000" b="1"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a:p>
            <a:pPr marL="342900" indent="-342900" algn="just">
              <a:buFont typeface="Arial" pitchFamily="34" charset="0"/>
              <a:buChar char="•"/>
            </a:pPr>
            <a:endParaRPr lang="en-US" sz="2400" dirty="0"/>
          </a:p>
          <a:p>
            <a:pPr marL="342900" indent="-342900" algn="just">
              <a:buFont typeface="Arial" pitchFamily="34" charset="0"/>
              <a:buChar char="•"/>
            </a:pPr>
            <a:endParaRPr lang="en-US" sz="24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1121359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6200"/>
            <a:ext cx="9144000" cy="6093976"/>
          </a:xfrm>
          <a:prstGeom prst="rect">
            <a:avLst/>
          </a:prstGeom>
        </p:spPr>
        <p:txBody>
          <a:bodyPr wrap="square">
            <a:spAutoFit/>
          </a:bodyPr>
          <a:lstStyle/>
          <a:p>
            <a:pPr algn="ctr"/>
            <a:r>
              <a:rPr lang="en-US" sz="2000" b="1" dirty="0" smtClean="0">
                <a:solidFill>
                  <a:schemeClr val="accent5">
                    <a:lumMod val="50000"/>
                  </a:schemeClr>
                </a:solidFill>
                <a:latin typeface="Times New Roman" pitchFamily="18" charset="0"/>
                <a:cs typeface="Times New Roman" pitchFamily="18" charset="0"/>
              </a:rPr>
              <a:t>Research Objectives, Questions and Hypotheses</a:t>
            </a:r>
          </a:p>
          <a:p>
            <a:pPr marL="342900" lvl="0" indent="-342900" algn="just">
              <a:buFont typeface="Arial" pitchFamily="34" charset="0"/>
              <a:buChar char="•"/>
            </a:pPr>
            <a:r>
              <a:rPr lang="en-US" sz="2000" dirty="0">
                <a:latin typeface="Times New Roman" pitchFamily="18" charset="0"/>
                <a:cs typeface="Times New Roman" pitchFamily="18" charset="0"/>
              </a:rPr>
              <a:t>To determine how employee work satisfaction can help in stress management</a:t>
            </a:r>
            <a:r>
              <a:rPr lang="en-US" sz="2000" dirty="0" smtClean="0">
                <a:latin typeface="Times New Roman" pitchFamily="18" charset="0"/>
                <a:cs typeface="Times New Roman" pitchFamily="18" charset="0"/>
              </a:rPr>
              <a:t>.</a:t>
            </a:r>
          </a:p>
          <a:p>
            <a:pPr marL="342900" lvl="0" indent="-342900" algn="just">
              <a:buFont typeface="Arial" pitchFamily="34" charset="0"/>
              <a:buChar char="•"/>
            </a:pPr>
            <a:endParaRPr lang="en-US" sz="2000" dirty="0" smtClean="0">
              <a:latin typeface="Times New Roman" pitchFamily="18" charset="0"/>
              <a:cs typeface="Times New Roman" pitchFamily="18" charset="0"/>
            </a:endParaRPr>
          </a:p>
          <a:p>
            <a:pPr marL="342900" lvl="0" indent="-342900" algn="just">
              <a:buFont typeface="Arial" pitchFamily="34" charset="0"/>
              <a:buChar char="•"/>
            </a:pPr>
            <a:r>
              <a:rPr lang="en-US" sz="2000" dirty="0" smtClean="0">
                <a:latin typeface="Times New Roman" pitchFamily="18" charset="0"/>
                <a:cs typeface="Times New Roman" pitchFamily="18" charset="0"/>
              </a:rPr>
              <a:t>To </a:t>
            </a:r>
            <a:r>
              <a:rPr lang="en-US" sz="2000" dirty="0">
                <a:latin typeface="Times New Roman" pitchFamily="18" charset="0"/>
                <a:cs typeface="Times New Roman" pitchFamily="18" charset="0"/>
              </a:rPr>
              <a:t>assess the relationship between workers’ home satisfaction and stress management.</a:t>
            </a:r>
          </a:p>
          <a:p>
            <a:pPr marL="342900" lvl="0" indent="-342900" algn="just">
              <a:buFont typeface="Arial" pitchFamily="34" charset="0"/>
              <a:buChar char="•"/>
            </a:pPr>
            <a:endParaRPr lang="en-US" sz="2000" dirty="0" smtClean="0">
              <a:latin typeface="Times New Roman" pitchFamily="18" charset="0"/>
              <a:cs typeface="Times New Roman" pitchFamily="18" charset="0"/>
            </a:endParaRPr>
          </a:p>
          <a:p>
            <a:pPr marL="342900" lvl="0" indent="-342900" algn="just">
              <a:buFont typeface="Arial" pitchFamily="34" charset="0"/>
              <a:buChar char="•"/>
            </a:pPr>
            <a:r>
              <a:rPr lang="en-US" sz="2000" dirty="0" smtClean="0">
                <a:latin typeface="Times New Roman" pitchFamily="18" charset="0"/>
                <a:cs typeface="Times New Roman" pitchFamily="18" charset="0"/>
              </a:rPr>
              <a:t>To </a:t>
            </a:r>
            <a:r>
              <a:rPr lang="en-US" sz="2000" dirty="0">
                <a:latin typeface="Times New Roman" pitchFamily="18" charset="0"/>
                <a:cs typeface="Times New Roman" pitchFamily="18" charset="0"/>
              </a:rPr>
              <a:t>evaluate the role of family functioning in stress management.</a:t>
            </a:r>
          </a:p>
          <a:p>
            <a:pPr marL="342900" lvl="0" indent="-342900" algn="just">
              <a:buFont typeface="Arial" pitchFamily="34" charset="0"/>
              <a:buChar char="•"/>
            </a:pPr>
            <a:endParaRPr lang="en-US" sz="2000" dirty="0" smtClean="0">
              <a:latin typeface="Times New Roman" pitchFamily="18" charset="0"/>
              <a:cs typeface="Times New Roman" pitchFamily="18" charset="0"/>
            </a:endParaRPr>
          </a:p>
          <a:p>
            <a:pPr marL="342900" lvl="0" indent="-342900" algn="just">
              <a:buFont typeface="Arial" pitchFamily="34" charset="0"/>
              <a:buChar char="•"/>
            </a:pPr>
            <a:r>
              <a:rPr lang="en-US" sz="2000" dirty="0" smtClean="0">
                <a:latin typeface="Times New Roman" pitchFamily="18" charset="0"/>
                <a:cs typeface="Times New Roman" pitchFamily="18" charset="0"/>
              </a:rPr>
              <a:t>To </a:t>
            </a:r>
            <a:r>
              <a:rPr lang="en-US" sz="2000" dirty="0">
                <a:latin typeface="Times New Roman" pitchFamily="18" charset="0"/>
                <a:cs typeface="Times New Roman" pitchFamily="18" charset="0"/>
              </a:rPr>
              <a:t>determine the role employee citizenship play in stress management.</a:t>
            </a:r>
          </a:p>
          <a:p>
            <a:pPr marL="342900" lvl="0" indent="-342900" algn="just">
              <a:buFont typeface="Arial" pitchFamily="34" charset="0"/>
              <a:buChar char="•"/>
            </a:pPr>
            <a:endParaRPr lang="en-US" sz="2000" dirty="0" smtClean="0">
              <a:latin typeface="Times New Roman" pitchFamily="18" charset="0"/>
              <a:cs typeface="Times New Roman" pitchFamily="18" charset="0"/>
            </a:endParaRPr>
          </a:p>
          <a:p>
            <a:pPr marL="342900" lvl="0" indent="-342900" algn="just">
              <a:buFont typeface="Arial" pitchFamily="34" charset="0"/>
              <a:buChar char="•"/>
            </a:pPr>
            <a:r>
              <a:rPr lang="en-US" sz="2000" dirty="0" smtClean="0">
                <a:latin typeface="Times New Roman" pitchFamily="18" charset="0"/>
                <a:cs typeface="Times New Roman" pitchFamily="18" charset="0"/>
              </a:rPr>
              <a:t>To </a:t>
            </a:r>
            <a:r>
              <a:rPr lang="en-US" sz="2000" dirty="0">
                <a:latin typeface="Times New Roman" pitchFamily="18" charset="0"/>
                <a:cs typeface="Times New Roman" pitchFamily="18" charset="0"/>
              </a:rPr>
              <a:t>evaluate the relationship between role conflict and stress management</a:t>
            </a:r>
            <a:r>
              <a:rPr lang="en-US" sz="2000" dirty="0" smtClean="0">
                <a:latin typeface="Times New Roman" pitchFamily="18" charset="0"/>
                <a:cs typeface="Times New Roman" pitchFamily="18" charset="0"/>
              </a:rPr>
              <a:t>.</a:t>
            </a:r>
          </a:p>
          <a:p>
            <a:pPr marL="342900" lvl="0" indent="-342900" algn="just">
              <a:buFont typeface="Arial" pitchFamily="34" charset="0"/>
              <a:buChar char="•"/>
            </a:pPr>
            <a:endParaRPr lang="en-US" sz="2000" dirty="0">
              <a:latin typeface="Times New Roman" pitchFamily="18" charset="0"/>
              <a:cs typeface="Times New Roman" pitchFamily="18" charset="0"/>
            </a:endParaRPr>
          </a:p>
          <a:p>
            <a:pPr marL="342900" lvl="0" indent="-342900" algn="just">
              <a:buFont typeface="Arial" pitchFamily="34" charset="0"/>
              <a:buChar char="•"/>
            </a:pPr>
            <a:r>
              <a:rPr lang="en-US" sz="2000" dirty="0" smtClean="0">
                <a:latin typeface="Times New Roman" pitchFamily="18" charset="0"/>
                <a:cs typeface="Times New Roman" pitchFamily="18" charset="0"/>
              </a:rPr>
              <a:t>Research Questions and Hypotheses are developed to align with the Research objectives</a:t>
            </a:r>
            <a:endParaRPr lang="en-US" sz="2000" dirty="0">
              <a:latin typeface="Times New Roman" pitchFamily="18" charset="0"/>
              <a:cs typeface="Times New Roman" pitchFamily="18" charset="0"/>
            </a:endParaRPr>
          </a:p>
          <a:p>
            <a:pPr algn="just"/>
            <a:endParaRPr lang="en-US" sz="2000" dirty="0" smtClean="0">
              <a:solidFill>
                <a:schemeClr val="accent5">
                  <a:lumMod val="50000"/>
                </a:schemeClr>
              </a:solidFill>
              <a:latin typeface="Times New Roman" pitchFamily="18" charset="0"/>
              <a:cs typeface="Times New Roman" pitchFamily="18" charset="0"/>
            </a:endParaRPr>
          </a:p>
          <a:p>
            <a:r>
              <a:rPr lang="en-US" dirty="0">
                <a:solidFill>
                  <a:schemeClr val="accent5">
                    <a:lumMod val="50000"/>
                  </a:schemeClr>
                </a:solidFill>
                <a:latin typeface="Times New Roman" pitchFamily="18" charset="0"/>
                <a:cs typeface="Times New Roman" pitchFamily="18" charset="0"/>
              </a:rPr>
              <a:t> </a:t>
            </a:r>
          </a:p>
          <a:p>
            <a:pPr algn="just">
              <a:lnSpc>
                <a:spcPct val="150000"/>
              </a:lnSpc>
            </a:pPr>
            <a:endParaRPr lang="en-US" dirty="0" smtClean="0">
              <a:solidFill>
                <a:srgbClr val="002060"/>
              </a:solidFill>
              <a:latin typeface="Times New Roman" pitchFamily="18" charset="0"/>
              <a:cs typeface="Times New Roman" pitchFamily="18" charset="0"/>
            </a:endParaRPr>
          </a:p>
          <a:p>
            <a:pPr algn="just">
              <a:lnSpc>
                <a:spcPct val="150000"/>
              </a:lnSpc>
            </a:pPr>
            <a:endParaRPr lang="en-US" dirty="0">
              <a:solidFill>
                <a:srgbClr val="002060"/>
              </a:solidFill>
            </a:endParaRPr>
          </a:p>
          <a:p>
            <a:pPr algn="ctr"/>
            <a:endParaRPr lang="en-US" dirty="0">
              <a:solidFill>
                <a:srgbClr val="002060"/>
              </a:solidFill>
            </a:endParaRPr>
          </a:p>
        </p:txBody>
      </p:sp>
    </p:spTree>
    <p:extLst>
      <p:ext uri="{BB962C8B-B14F-4D97-AF65-F5344CB8AC3E}">
        <p14:creationId xmlns:p14="http://schemas.microsoft.com/office/powerpoint/2010/main" val="24939155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26849"/>
            <a:ext cx="9144000" cy="6370975"/>
          </a:xfrm>
          <a:prstGeom prst="rect">
            <a:avLst/>
          </a:prstGeom>
        </p:spPr>
        <p:txBody>
          <a:bodyPr wrap="square">
            <a:spAutoFit/>
          </a:bodyPr>
          <a:lstStyle/>
          <a:p>
            <a:pPr algn="ctr"/>
            <a:r>
              <a:rPr lang="en-US" sz="2400" dirty="0" smtClean="0">
                <a:solidFill>
                  <a:srgbClr val="002060"/>
                </a:solidFill>
                <a:latin typeface="Times New Roman" pitchFamily="18" charset="0"/>
                <a:cs typeface="Times New Roman" pitchFamily="18" charset="0"/>
              </a:rPr>
              <a:t>Literature Review </a:t>
            </a:r>
          </a:p>
          <a:p>
            <a:pPr marL="342900" indent="-342900" algn="just">
              <a:buFont typeface="Arial" pitchFamily="34" charset="0"/>
              <a:buChar char="•"/>
            </a:pPr>
            <a:r>
              <a:rPr lang="en-US" sz="2400" dirty="0" smtClean="0">
                <a:latin typeface="Times New Roman" pitchFamily="18" charset="0"/>
                <a:cs typeface="Times New Roman" pitchFamily="18" charset="0"/>
              </a:rPr>
              <a:t>‘</a:t>
            </a:r>
            <a:r>
              <a:rPr lang="en-US" sz="2400" dirty="0">
                <a:latin typeface="Times New Roman" pitchFamily="18" charset="0"/>
                <a:cs typeface="Times New Roman" pitchFamily="18" charset="0"/>
              </a:rPr>
              <a:t>’Work’’ is an instrumental element and a means to support a way of </a:t>
            </a:r>
            <a:r>
              <a:rPr lang="en-US" sz="2400" dirty="0" smtClean="0">
                <a:latin typeface="Times New Roman" pitchFamily="18" charset="0"/>
                <a:cs typeface="Times New Roman" pitchFamily="18" charset="0"/>
              </a:rPr>
              <a:t>life. Work is </a:t>
            </a:r>
            <a:r>
              <a:rPr lang="en-US" sz="2400" dirty="0">
                <a:latin typeface="Times New Roman" pitchFamily="18" charset="0"/>
                <a:cs typeface="Times New Roman" pitchFamily="18" charset="0"/>
              </a:rPr>
              <a:t>a matter of necessity and survival</a:t>
            </a:r>
            <a:r>
              <a:rPr lang="en-US" sz="2400" dirty="0" smtClean="0">
                <a:latin typeface="Times New Roman" pitchFamily="18" charset="0"/>
                <a:cs typeface="Times New Roman" pitchFamily="18" charset="0"/>
              </a:rPr>
              <a:t>.</a:t>
            </a:r>
          </a:p>
          <a:p>
            <a:pPr algn="just"/>
            <a:endParaRPr lang="en-US" sz="2400" dirty="0" smtClean="0">
              <a:latin typeface="Times New Roman" pitchFamily="18" charset="0"/>
              <a:cs typeface="Times New Roman" pitchFamily="18" charset="0"/>
            </a:endParaRPr>
          </a:p>
          <a:p>
            <a:pPr marL="342900" indent="-342900" algn="just">
              <a:buFont typeface="Arial" pitchFamily="34" charset="0"/>
              <a:buChar char="•"/>
            </a:pPr>
            <a:r>
              <a:rPr lang="en-US" sz="2400" dirty="0" smtClean="0">
                <a:latin typeface="Times New Roman" pitchFamily="18" charset="0"/>
                <a:cs typeface="Times New Roman" pitchFamily="18" charset="0"/>
              </a:rPr>
              <a:t>Work-life </a:t>
            </a:r>
            <a:r>
              <a:rPr lang="en-US" sz="2400" dirty="0">
                <a:latin typeface="Times New Roman" pitchFamily="18" charset="0"/>
                <a:cs typeface="Times New Roman" pitchFamily="18" charset="0"/>
              </a:rPr>
              <a:t>balance is about managing internal pressure from one’s own expectations and setting realistic goals, which do not subvert family responsibilities</a:t>
            </a:r>
            <a:r>
              <a:rPr lang="en-US" sz="2400" dirty="0" smtClean="0">
                <a:latin typeface="Times New Roman" pitchFamily="18" charset="0"/>
                <a:cs typeface="Times New Roman" pitchFamily="18" charset="0"/>
              </a:rPr>
              <a:t>. Although it can be defined in various ways</a:t>
            </a:r>
          </a:p>
          <a:p>
            <a:pPr algn="just"/>
            <a:endParaRPr lang="en-US" sz="2400" dirty="0" smtClean="0">
              <a:latin typeface="Times New Roman" pitchFamily="18" charset="0"/>
              <a:cs typeface="Times New Roman" pitchFamily="18" charset="0"/>
            </a:endParaRPr>
          </a:p>
          <a:p>
            <a:pPr marL="342900" indent="-342900" algn="just">
              <a:buFont typeface="Arial" pitchFamily="34" charset="0"/>
              <a:buChar char="•"/>
            </a:pPr>
            <a:r>
              <a:rPr lang="en-US" sz="2400" dirty="0" err="1" smtClean="0">
                <a:latin typeface="Times New Roman" pitchFamily="18" charset="0"/>
                <a:cs typeface="Times New Roman" pitchFamily="18" charset="0"/>
              </a:rPr>
              <a:t>Sudarsan</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(2015) defined work-life balance as ‘‘a form of inter role conflict in which the role pressures from work and family domains are mutually incompatible in some respect</a:t>
            </a:r>
            <a:r>
              <a:rPr lang="en-US" sz="2400" dirty="0" smtClean="0">
                <a:latin typeface="Times New Roman" pitchFamily="18" charset="0"/>
                <a:cs typeface="Times New Roman" pitchFamily="18" charset="0"/>
              </a:rPr>
              <a:t>’’.</a:t>
            </a:r>
          </a:p>
          <a:p>
            <a:pPr algn="just"/>
            <a:endParaRPr lang="en-US" sz="2400" dirty="0" smtClean="0">
              <a:latin typeface="Times New Roman" pitchFamily="18" charset="0"/>
              <a:cs typeface="Times New Roman" pitchFamily="18" charset="0"/>
            </a:endParaRPr>
          </a:p>
          <a:p>
            <a:pPr marL="342900" indent="-342900" algn="just">
              <a:buFont typeface="Arial" pitchFamily="34" charset="0"/>
              <a:buChar char="•"/>
            </a:pPr>
            <a:r>
              <a:rPr lang="en-US" sz="2400" dirty="0">
                <a:latin typeface="Times New Roman" pitchFamily="18" charset="0"/>
                <a:cs typeface="Times New Roman" pitchFamily="18" charset="0"/>
              </a:rPr>
              <a:t>Work-life balance is defined as the satisfaction and good functioning at work and at home, with a minimum of role </a:t>
            </a:r>
            <a:r>
              <a:rPr lang="en-US" sz="2400" dirty="0" smtClean="0">
                <a:latin typeface="Times New Roman" pitchFamily="18" charset="0"/>
                <a:cs typeface="Times New Roman" pitchFamily="18" charset="0"/>
              </a:rPr>
              <a:t>conflict</a:t>
            </a:r>
            <a:r>
              <a:rPr lang="en-US" sz="2400" dirty="0">
                <a:latin typeface="Times New Roman" pitchFamily="18" charset="0"/>
                <a:cs typeface="Times New Roman" pitchFamily="18" charset="0"/>
              </a:rPr>
              <a:t>.</a:t>
            </a:r>
            <a:endParaRPr lang="en-US" sz="2400" dirty="0" smtClean="0">
              <a:latin typeface="Times New Roman" pitchFamily="18" charset="0"/>
              <a:cs typeface="Times New Roman" pitchFamily="18" charset="0"/>
            </a:endParaRPr>
          </a:p>
          <a:p>
            <a:pPr marL="342900" indent="-342900" algn="just">
              <a:buFont typeface="Arial" pitchFamily="34" charset="0"/>
              <a:buChar char="•"/>
            </a:pPr>
            <a:endParaRPr lang="en-US" sz="2400" dirty="0">
              <a:latin typeface="Times New Roman" pitchFamily="18" charset="0"/>
              <a:cs typeface="Times New Roman" pitchFamily="18" charset="0"/>
            </a:endParaRPr>
          </a:p>
          <a:p>
            <a:pPr marL="342900" indent="-342900" algn="just">
              <a:buFont typeface="Arial" pitchFamily="34" charset="0"/>
              <a:buChar char="•"/>
            </a:pPr>
            <a:r>
              <a:rPr lang="en-US" sz="2400" dirty="0" smtClean="0">
                <a:latin typeface="Times New Roman" pitchFamily="18" charset="0"/>
                <a:cs typeface="Times New Roman" pitchFamily="18" charset="0"/>
              </a:rPr>
              <a:t>It </a:t>
            </a:r>
            <a:r>
              <a:rPr lang="en-US" sz="2400" dirty="0">
                <a:latin typeface="Times New Roman" pitchFamily="18" charset="0"/>
                <a:cs typeface="Times New Roman" pitchFamily="18" charset="0"/>
              </a:rPr>
              <a:t>is the individual’s ability to meet work and family commitments, as well as other non-work responsibilities and activities.</a:t>
            </a:r>
            <a:endParaRPr lang="en-US" sz="2400" dirty="0" smtClean="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874720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6016"/>
            <a:ext cx="9144000" cy="6955750"/>
          </a:xfrm>
          <a:prstGeom prst="rect">
            <a:avLst/>
          </a:prstGeom>
        </p:spPr>
        <p:txBody>
          <a:bodyPr wrap="square">
            <a:spAutoFit/>
          </a:bodyPr>
          <a:lstStyle/>
          <a:p>
            <a:pPr algn="ctr">
              <a:spcBef>
                <a:spcPts val="600"/>
              </a:spcBef>
              <a:spcAft>
                <a:spcPts val="600"/>
              </a:spcAft>
            </a:pPr>
            <a:r>
              <a:rPr lang="en-US" sz="2400" b="1" dirty="0" smtClean="0">
                <a:solidFill>
                  <a:schemeClr val="accent5">
                    <a:lumMod val="50000"/>
                  </a:schemeClr>
                </a:solidFill>
                <a:latin typeface="Times New Roman" panose="02020603050405020304" pitchFamily="18" charset="0"/>
                <a:ea typeface="Times New Roman" panose="02020603050405020304" pitchFamily="18" charset="0"/>
              </a:rPr>
              <a:t>Literature Review Continues</a:t>
            </a:r>
            <a:r>
              <a:rPr lang="en-US" sz="2800" b="1" dirty="0" smtClean="0">
                <a:solidFill>
                  <a:schemeClr val="accent5">
                    <a:lumMod val="50000"/>
                  </a:schemeClr>
                </a:solidFill>
                <a:latin typeface="Times New Roman" panose="02020603050405020304" pitchFamily="18" charset="0"/>
                <a:ea typeface="Times New Roman" panose="02020603050405020304" pitchFamily="18" charset="0"/>
              </a:rPr>
              <a:t> </a:t>
            </a:r>
          </a:p>
          <a:p>
            <a:pPr algn="just">
              <a:spcBef>
                <a:spcPts val="600"/>
              </a:spcBef>
              <a:spcAft>
                <a:spcPts val="600"/>
              </a:spcAft>
            </a:pPr>
            <a:r>
              <a:rPr lang="en-US" sz="2400" dirty="0">
                <a:latin typeface="Times New Roman" pitchFamily="18" charset="0"/>
                <a:cs typeface="Times New Roman" pitchFamily="18" charset="0"/>
              </a:rPr>
              <a:t>It is a process whereby an organization and his/her employees establish an acceptable combination of work and </a:t>
            </a:r>
            <a:r>
              <a:rPr lang="en-US" sz="2400" dirty="0" smtClean="0">
                <a:latin typeface="Times New Roman" pitchFamily="18" charset="0"/>
                <a:cs typeface="Times New Roman" pitchFamily="18" charset="0"/>
              </a:rPr>
              <a:t>life (Kim</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2014</a:t>
            </a:r>
            <a:r>
              <a:rPr lang="en-US" sz="2400" dirty="0">
                <a:latin typeface="Times New Roman" pitchFamily="18" charset="0"/>
                <a:cs typeface="Times New Roman" pitchFamily="18" charset="0"/>
              </a:rPr>
              <a:t>;</a:t>
            </a:r>
            <a:r>
              <a:rPr lang="en-US" sz="2400" dirty="0" smtClean="0">
                <a:latin typeface="Times New Roman" pitchFamily="18" charset="0"/>
                <a:cs typeface="Times New Roman" pitchFamily="18" charset="0"/>
              </a:rPr>
              <a:t> Wayne, 2011</a:t>
            </a:r>
            <a:r>
              <a:rPr lang="en-US" sz="2400" dirty="0">
                <a:latin typeface="Times New Roman" pitchFamily="18" charset="0"/>
                <a:cs typeface="Times New Roman" pitchFamily="18" charset="0"/>
              </a:rPr>
              <a:t>). </a:t>
            </a:r>
          </a:p>
          <a:p>
            <a:pPr algn="ctr">
              <a:spcBef>
                <a:spcPts val="600"/>
              </a:spcBef>
              <a:spcAft>
                <a:spcPts val="600"/>
              </a:spcAft>
            </a:pPr>
            <a:r>
              <a:rPr lang="en-US" sz="2000" dirty="0">
                <a:latin typeface="Times New Roman" pitchFamily="18" charset="0"/>
                <a:cs typeface="Times New Roman" pitchFamily="18" charset="0"/>
              </a:rPr>
              <a:t>Benefits to the organization</a:t>
            </a:r>
          </a:p>
          <a:p>
            <a:pPr marL="342900" indent="-342900" algn="just">
              <a:spcBef>
                <a:spcPts val="600"/>
              </a:spcBef>
              <a:spcAft>
                <a:spcPts val="600"/>
              </a:spcAft>
              <a:buFont typeface="Arial" pitchFamily="34" charset="0"/>
              <a:buChar char="•"/>
            </a:pPr>
            <a:r>
              <a:rPr lang="en-US" sz="2000" dirty="0">
                <a:latin typeface="Times New Roman" pitchFamily="18" charset="0"/>
                <a:cs typeface="Times New Roman" pitchFamily="18" charset="0"/>
              </a:rPr>
              <a:t>Employee’s Time </a:t>
            </a:r>
            <a:r>
              <a:rPr lang="en-US" sz="2000" dirty="0" smtClean="0">
                <a:latin typeface="Times New Roman" pitchFamily="18" charset="0"/>
                <a:cs typeface="Times New Roman" pitchFamily="18" charset="0"/>
              </a:rPr>
              <a:t>Saved</a:t>
            </a:r>
          </a:p>
          <a:p>
            <a:pPr marL="342900" indent="-342900" algn="just">
              <a:spcBef>
                <a:spcPts val="600"/>
              </a:spcBef>
              <a:spcAft>
                <a:spcPts val="600"/>
              </a:spcAft>
              <a:buFont typeface="Arial" pitchFamily="34" charset="0"/>
              <a:buChar char="•"/>
            </a:pPr>
            <a:r>
              <a:rPr lang="en-US" sz="2000" dirty="0">
                <a:latin typeface="Times New Roman" pitchFamily="18" charset="0"/>
                <a:cs typeface="Times New Roman" pitchFamily="18" charset="0"/>
              </a:rPr>
              <a:t>Employee </a:t>
            </a:r>
            <a:r>
              <a:rPr lang="en-US" sz="2000" dirty="0" smtClean="0">
                <a:latin typeface="Times New Roman" pitchFamily="18" charset="0"/>
                <a:cs typeface="Times New Roman" pitchFamily="18" charset="0"/>
              </a:rPr>
              <a:t>Retention</a:t>
            </a:r>
          </a:p>
          <a:p>
            <a:pPr marL="342900" indent="-342900" algn="just">
              <a:spcBef>
                <a:spcPts val="600"/>
              </a:spcBef>
              <a:spcAft>
                <a:spcPts val="600"/>
              </a:spcAft>
              <a:buFont typeface="Arial" pitchFamily="34" charset="0"/>
              <a:buChar char="•"/>
            </a:pPr>
            <a:r>
              <a:rPr lang="en-US" sz="2000" dirty="0">
                <a:latin typeface="Times New Roman" pitchFamily="18" charset="0"/>
                <a:cs typeface="Times New Roman" pitchFamily="18" charset="0"/>
              </a:rPr>
              <a:t>Enhanced organization </a:t>
            </a:r>
            <a:r>
              <a:rPr lang="en-US" sz="2000" dirty="0" smtClean="0">
                <a:latin typeface="Times New Roman" pitchFamily="18" charset="0"/>
                <a:cs typeface="Times New Roman" pitchFamily="18" charset="0"/>
              </a:rPr>
              <a:t>Image</a:t>
            </a:r>
          </a:p>
          <a:p>
            <a:pPr marL="342900" indent="-342900" algn="just">
              <a:spcBef>
                <a:spcPts val="600"/>
              </a:spcBef>
              <a:spcAft>
                <a:spcPts val="600"/>
              </a:spcAft>
              <a:buFont typeface="Arial" pitchFamily="34" charset="0"/>
              <a:buChar char="•"/>
            </a:pPr>
            <a:r>
              <a:rPr lang="en-US" sz="2000" dirty="0">
                <a:latin typeface="Times New Roman" pitchFamily="18" charset="0"/>
                <a:cs typeface="Times New Roman" pitchFamily="18" charset="0"/>
              </a:rPr>
              <a:t>Increased Motivation and Productivity</a:t>
            </a:r>
            <a:r>
              <a:rPr lang="en-US" sz="2000" dirty="0" smtClean="0">
                <a:latin typeface="Times New Roman" pitchFamily="18" charset="0"/>
                <a:cs typeface="Times New Roman" pitchFamily="18" charset="0"/>
              </a:rPr>
              <a:t>:</a:t>
            </a:r>
          </a:p>
          <a:p>
            <a:pPr marL="342900" indent="-342900" algn="just">
              <a:spcBef>
                <a:spcPts val="600"/>
              </a:spcBef>
              <a:spcAft>
                <a:spcPts val="600"/>
              </a:spcAft>
              <a:buFont typeface="Arial" pitchFamily="34" charset="0"/>
              <a:buChar char="•"/>
            </a:pPr>
            <a:r>
              <a:rPr lang="en-US" sz="2000" dirty="0">
                <a:latin typeface="Times New Roman" pitchFamily="18" charset="0"/>
                <a:cs typeface="Times New Roman" pitchFamily="18" charset="0"/>
              </a:rPr>
              <a:t>Reduction in </a:t>
            </a:r>
            <a:r>
              <a:rPr lang="en-US" sz="2000" dirty="0" smtClean="0">
                <a:latin typeface="Times New Roman" pitchFamily="18" charset="0"/>
                <a:cs typeface="Times New Roman" pitchFamily="18" charset="0"/>
              </a:rPr>
              <a:t>Absenteeism</a:t>
            </a:r>
          </a:p>
          <a:p>
            <a:pPr algn="ctr">
              <a:spcBef>
                <a:spcPts val="600"/>
              </a:spcBef>
              <a:spcAft>
                <a:spcPts val="600"/>
              </a:spcAft>
            </a:pPr>
            <a:r>
              <a:rPr lang="en-US" sz="2000" dirty="0">
                <a:latin typeface="Times New Roman" pitchFamily="18" charset="0"/>
                <a:cs typeface="Times New Roman" pitchFamily="18" charset="0"/>
              </a:rPr>
              <a:t>Benefits to </a:t>
            </a:r>
            <a:r>
              <a:rPr lang="en-US" sz="2000" dirty="0" smtClean="0">
                <a:latin typeface="Times New Roman" pitchFamily="18" charset="0"/>
                <a:cs typeface="Times New Roman" pitchFamily="18" charset="0"/>
              </a:rPr>
              <a:t>Employees</a:t>
            </a:r>
            <a:endParaRPr lang="en-US" sz="2000" dirty="0">
              <a:latin typeface="Times New Roman" pitchFamily="18" charset="0"/>
              <a:cs typeface="Times New Roman" pitchFamily="18" charset="0"/>
            </a:endParaRPr>
          </a:p>
          <a:p>
            <a:pPr marL="342900" indent="-342900" algn="just">
              <a:spcBef>
                <a:spcPts val="600"/>
              </a:spcBef>
              <a:spcAft>
                <a:spcPts val="600"/>
              </a:spcAft>
              <a:buFont typeface="Arial" pitchFamily="34" charset="0"/>
              <a:buChar char="•"/>
            </a:pPr>
            <a:r>
              <a:rPr lang="en-US" sz="2000" dirty="0">
                <a:latin typeface="Times New Roman" pitchFamily="18" charset="0"/>
                <a:cs typeface="Times New Roman" pitchFamily="18" charset="0"/>
              </a:rPr>
              <a:t>Reduction in Job </a:t>
            </a:r>
            <a:r>
              <a:rPr lang="en-US" sz="2000" dirty="0" smtClean="0">
                <a:latin typeface="Times New Roman" pitchFamily="18" charset="0"/>
                <a:cs typeface="Times New Roman" pitchFamily="18" charset="0"/>
              </a:rPr>
              <a:t>Stress</a:t>
            </a:r>
          </a:p>
          <a:p>
            <a:pPr marL="342900" indent="-342900" algn="just">
              <a:spcBef>
                <a:spcPts val="600"/>
              </a:spcBef>
              <a:spcAft>
                <a:spcPts val="600"/>
              </a:spcAft>
              <a:buFont typeface="Arial" pitchFamily="34" charset="0"/>
              <a:buChar char="•"/>
            </a:pPr>
            <a:r>
              <a:rPr lang="en-US" sz="2000" dirty="0">
                <a:latin typeface="Times New Roman" pitchFamily="18" charset="0"/>
                <a:cs typeface="Times New Roman" pitchFamily="18" charset="0"/>
              </a:rPr>
              <a:t>Sense of Job </a:t>
            </a:r>
            <a:r>
              <a:rPr lang="en-US" sz="2000" dirty="0" smtClean="0">
                <a:latin typeface="Times New Roman" pitchFamily="18" charset="0"/>
                <a:cs typeface="Times New Roman" pitchFamily="18" charset="0"/>
              </a:rPr>
              <a:t>Security</a:t>
            </a:r>
          </a:p>
          <a:p>
            <a:pPr marL="342900" indent="-342900" algn="just">
              <a:spcBef>
                <a:spcPts val="600"/>
              </a:spcBef>
              <a:spcAft>
                <a:spcPts val="600"/>
              </a:spcAft>
              <a:buFont typeface="Arial" pitchFamily="34" charset="0"/>
              <a:buChar char="•"/>
            </a:pPr>
            <a:r>
              <a:rPr lang="en-US" sz="2000" dirty="0">
                <a:latin typeface="Times New Roman" pitchFamily="18" charset="0"/>
                <a:cs typeface="Times New Roman" pitchFamily="18" charset="0"/>
              </a:rPr>
              <a:t>Increased Employee </a:t>
            </a:r>
            <a:r>
              <a:rPr lang="en-US" sz="2000" dirty="0" smtClean="0">
                <a:latin typeface="Times New Roman" pitchFamily="18" charset="0"/>
                <a:cs typeface="Times New Roman" pitchFamily="18" charset="0"/>
              </a:rPr>
              <a:t>Performance</a:t>
            </a:r>
          </a:p>
          <a:p>
            <a:pPr marL="342900" indent="-342900" algn="just">
              <a:spcBef>
                <a:spcPts val="600"/>
              </a:spcBef>
              <a:spcAft>
                <a:spcPts val="600"/>
              </a:spcAft>
              <a:buFont typeface="Arial" pitchFamily="34" charset="0"/>
              <a:buChar char="•"/>
            </a:pPr>
            <a:r>
              <a:rPr lang="en-US" sz="2000" dirty="0">
                <a:latin typeface="Times New Roman" pitchFamily="18" charset="0"/>
                <a:cs typeface="Times New Roman" pitchFamily="18" charset="0"/>
              </a:rPr>
              <a:t>Better Physical and Mental </a:t>
            </a:r>
            <a:r>
              <a:rPr lang="en-US" sz="2000" dirty="0" smtClean="0">
                <a:latin typeface="Times New Roman" pitchFamily="18" charset="0"/>
                <a:cs typeface="Times New Roman" pitchFamily="18" charset="0"/>
              </a:rPr>
              <a:t>Health</a:t>
            </a:r>
          </a:p>
          <a:p>
            <a:pPr marL="342900" indent="-342900" algn="just">
              <a:spcBef>
                <a:spcPts val="600"/>
              </a:spcBef>
              <a:spcAft>
                <a:spcPts val="600"/>
              </a:spcAft>
              <a:buFont typeface="Arial" pitchFamily="34" charset="0"/>
              <a:buChar char="•"/>
            </a:pPr>
            <a:r>
              <a:rPr lang="en-US" sz="2000" dirty="0">
                <a:latin typeface="Times New Roman" pitchFamily="18" charset="0"/>
                <a:cs typeface="Times New Roman" pitchFamily="18" charset="0"/>
              </a:rPr>
              <a:t>Increased Job Satisfaction</a:t>
            </a:r>
            <a:endParaRPr lang="en-US" sz="2000" dirty="0" smtClean="0">
              <a:solidFill>
                <a:schemeClr val="accent5">
                  <a:lumMod val="50000"/>
                </a:schemeClr>
              </a:solidFill>
              <a:latin typeface="Times New Roman" panose="02020603050405020304" pitchFamily="18" charset="0"/>
              <a:ea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341763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04800"/>
            <a:ext cx="9144000" cy="6494085"/>
          </a:xfrm>
          <a:prstGeom prst="rect">
            <a:avLst/>
          </a:prstGeom>
        </p:spPr>
        <p:txBody>
          <a:bodyPr wrap="square">
            <a:spAutoFit/>
          </a:bodyPr>
          <a:lstStyle/>
          <a:p>
            <a:pPr algn="ctr">
              <a:spcBef>
                <a:spcPts val="600"/>
              </a:spcBef>
              <a:spcAft>
                <a:spcPts val="600"/>
              </a:spcAft>
            </a:pPr>
            <a:r>
              <a:rPr lang="en-US" sz="2400" b="1" dirty="0" smtClean="0">
                <a:solidFill>
                  <a:srgbClr val="002060"/>
                </a:solidFill>
                <a:latin typeface="Times New Roman" panose="02020603050405020304" pitchFamily="18" charset="0"/>
                <a:ea typeface="Calibri" panose="020F0502020204030204" pitchFamily="34" charset="0"/>
              </a:rPr>
              <a:t>Literature Review Continues</a:t>
            </a:r>
          </a:p>
          <a:p>
            <a:pPr marL="342900" indent="-342900" algn="just">
              <a:spcBef>
                <a:spcPts val="600"/>
              </a:spcBef>
              <a:spcAft>
                <a:spcPts val="600"/>
              </a:spcAft>
              <a:buFont typeface="Arial" pitchFamily="34" charset="0"/>
              <a:buChar char="•"/>
            </a:pPr>
            <a:r>
              <a:rPr lang="en-GB" sz="2200" dirty="0">
                <a:latin typeface="Times New Roman" pitchFamily="18" charset="0"/>
                <a:cs typeface="Times New Roman" pitchFamily="18" charset="0"/>
              </a:rPr>
              <a:t>Work related stress is the response people may have when presented with work demands and pressures that are not matched to their knowledge and abilities and which challenges their ability to cope. </a:t>
            </a:r>
            <a:endParaRPr lang="en-GB" sz="2200" dirty="0" smtClean="0">
              <a:latin typeface="Times New Roman" pitchFamily="18" charset="0"/>
              <a:cs typeface="Times New Roman" pitchFamily="18" charset="0"/>
            </a:endParaRPr>
          </a:p>
          <a:p>
            <a:pPr marL="342900" indent="-342900" algn="just">
              <a:spcBef>
                <a:spcPts val="600"/>
              </a:spcBef>
              <a:spcAft>
                <a:spcPts val="600"/>
              </a:spcAft>
              <a:buFont typeface="Arial" pitchFamily="34" charset="0"/>
              <a:buChar char="•"/>
            </a:pPr>
            <a:r>
              <a:rPr lang="en-GB" sz="2200" dirty="0" smtClean="0">
                <a:latin typeface="Times New Roman" pitchFamily="18" charset="0"/>
                <a:cs typeface="Times New Roman" pitchFamily="18" charset="0"/>
              </a:rPr>
              <a:t>Stress </a:t>
            </a:r>
            <a:r>
              <a:rPr lang="en-GB" sz="2200" dirty="0">
                <a:latin typeface="Times New Roman" pitchFamily="18" charset="0"/>
                <a:cs typeface="Times New Roman" pitchFamily="18" charset="0"/>
              </a:rPr>
              <a:t>occurs in a wide range of work </a:t>
            </a:r>
            <a:r>
              <a:rPr lang="en-GB" sz="2200" dirty="0" smtClean="0">
                <a:latin typeface="Times New Roman" pitchFamily="18" charset="0"/>
                <a:cs typeface="Times New Roman" pitchFamily="18" charset="0"/>
              </a:rPr>
              <a:t>circumstances. </a:t>
            </a:r>
          </a:p>
          <a:p>
            <a:pPr marL="342900" indent="-342900" algn="just">
              <a:spcBef>
                <a:spcPts val="600"/>
              </a:spcBef>
              <a:spcAft>
                <a:spcPts val="600"/>
              </a:spcAft>
              <a:buFont typeface="Arial" pitchFamily="34" charset="0"/>
              <a:buChar char="•"/>
            </a:pPr>
            <a:r>
              <a:rPr lang="en-GB" sz="2200" dirty="0" smtClean="0">
                <a:latin typeface="Times New Roman" pitchFamily="18" charset="0"/>
                <a:cs typeface="Times New Roman" pitchFamily="18" charset="0"/>
              </a:rPr>
              <a:t>It becomes challenging when </a:t>
            </a:r>
            <a:r>
              <a:rPr lang="en-GB" sz="2200" dirty="0">
                <a:latin typeface="Times New Roman" pitchFamily="18" charset="0"/>
                <a:cs typeface="Times New Roman" pitchFamily="18" charset="0"/>
              </a:rPr>
              <a:t>employees feel they have little support from supervisors and colleagues and where they have little control over work or how they can cope with its demands and pressures</a:t>
            </a:r>
            <a:r>
              <a:rPr lang="en-GB" sz="2200" dirty="0" smtClean="0">
                <a:latin typeface="Times New Roman" pitchFamily="18" charset="0"/>
                <a:cs typeface="Times New Roman" pitchFamily="18" charset="0"/>
              </a:rPr>
              <a:t>.</a:t>
            </a:r>
          </a:p>
          <a:p>
            <a:pPr marL="342900" indent="-342900" algn="just">
              <a:spcBef>
                <a:spcPts val="600"/>
              </a:spcBef>
              <a:spcAft>
                <a:spcPts val="600"/>
              </a:spcAft>
              <a:buFont typeface="Arial" pitchFamily="34" charset="0"/>
              <a:buChar char="•"/>
            </a:pPr>
            <a:r>
              <a:rPr lang="en-GB" sz="2200" dirty="0">
                <a:latin typeface="Times New Roman" pitchFamily="18" charset="0"/>
                <a:cs typeface="Times New Roman" pitchFamily="18" charset="0"/>
              </a:rPr>
              <a:t>Stress results from a mismatch between the demands and pressure on the person, on the one hand and their knowledge and abilities, on the other. It challenges an individual’s ability to cope with work</a:t>
            </a:r>
            <a:r>
              <a:rPr lang="en-GB" sz="2200" dirty="0" smtClean="0">
                <a:latin typeface="Times New Roman" pitchFamily="18" charset="0"/>
                <a:cs typeface="Times New Roman" pitchFamily="18" charset="0"/>
              </a:rPr>
              <a:t>.</a:t>
            </a:r>
          </a:p>
          <a:p>
            <a:pPr marL="342900" indent="-342900" algn="just">
              <a:spcBef>
                <a:spcPts val="600"/>
              </a:spcBef>
              <a:spcAft>
                <a:spcPts val="600"/>
              </a:spcAft>
              <a:buFont typeface="Arial" pitchFamily="34" charset="0"/>
              <a:buChar char="•"/>
            </a:pPr>
            <a:r>
              <a:rPr lang="en-GB" sz="2200" dirty="0">
                <a:latin typeface="Times New Roman" pitchFamily="18" charset="0"/>
                <a:cs typeface="Times New Roman" pitchFamily="18" charset="0"/>
              </a:rPr>
              <a:t>Work stress may occur as a result of the following situations; monotonous work, meaningless tasks, lack of variety, unpleasant tasks, aversive tasks, having too much or too little to do, working under time pressures, strict and inflexible work schedules, working long and unsocial </a:t>
            </a:r>
            <a:r>
              <a:rPr lang="en-GB" sz="2200" dirty="0" smtClean="0">
                <a:latin typeface="Times New Roman" pitchFamily="18" charset="0"/>
                <a:cs typeface="Times New Roman" pitchFamily="18" charset="0"/>
              </a:rPr>
              <a:t>hours etc. </a:t>
            </a:r>
            <a:endParaRPr lang="en-US" sz="2200" dirty="0">
              <a:latin typeface="Times New Roman" pitchFamily="18" charset="0"/>
              <a:cs typeface="Times New Roman" pitchFamily="18" charset="0"/>
            </a:endParaRPr>
          </a:p>
          <a:p>
            <a:pPr marL="342900" indent="-342900" algn="just">
              <a:spcBef>
                <a:spcPts val="600"/>
              </a:spcBef>
              <a:spcAft>
                <a:spcPts val="600"/>
              </a:spcAft>
              <a:buFont typeface="Arial" pitchFamily="34" charset="0"/>
              <a:buChar char="•"/>
            </a:pPr>
            <a:endParaRPr lang="en-US" sz="2400" dirty="0">
              <a:solidFill>
                <a:srgbClr val="00206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636984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Horizon</Template>
  <TotalTime>4638</TotalTime>
  <Words>1617</Words>
  <Application>Microsoft Office PowerPoint</Application>
  <PresentationFormat>On-screen Show (4:3)</PresentationFormat>
  <Paragraphs>250</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deji</dc:creator>
  <cp:lastModifiedBy>HP1</cp:lastModifiedBy>
  <cp:revision>491</cp:revision>
  <cp:lastPrinted>2015-07-21T13:44:22Z</cp:lastPrinted>
  <dcterms:created xsi:type="dcterms:W3CDTF">2015-06-04T23:14:42Z</dcterms:created>
  <dcterms:modified xsi:type="dcterms:W3CDTF">2018-12-13T16:26:48Z</dcterms:modified>
</cp:coreProperties>
</file>