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84" r:id="rId11"/>
    <p:sldId id="285" r:id="rId12"/>
    <p:sldId id="265" r:id="rId13"/>
    <p:sldId id="266" r:id="rId14"/>
    <p:sldId id="267" r:id="rId15"/>
    <p:sldId id="268" r:id="rId16"/>
    <p:sldId id="269" r:id="rId17"/>
    <p:sldId id="270" r:id="rId18"/>
    <p:sldId id="276" r:id="rId19"/>
    <p:sldId id="272" r:id="rId20"/>
    <p:sldId id="280" r:id="rId21"/>
    <p:sldId id="279" r:id="rId22"/>
    <p:sldId id="281" r:id="rId23"/>
    <p:sldId id="273" r:id="rId24"/>
    <p:sldId id="274" r:id="rId25"/>
    <p:sldId id="282" r:id="rId26"/>
    <p:sldId id="275" r:id="rId27"/>
    <p:sldId id="283"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BFB2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53" autoAdjust="0"/>
    <p:restoredTop sz="94662" autoAdjust="0"/>
  </p:normalViewPr>
  <p:slideViewPr>
    <p:cSldViewPr>
      <p:cViewPr>
        <p:scale>
          <a:sx n="100" d="100"/>
          <a:sy n="100" d="100"/>
        </p:scale>
        <p:origin x="-294" y="-162"/>
      </p:cViewPr>
      <p:guideLst>
        <p:guide orient="horz" pos="2160"/>
        <p:guide pos="2880"/>
      </p:guideLst>
    </p:cSldViewPr>
  </p:slideViewPr>
  <p:outlineViewPr>
    <p:cViewPr>
      <p:scale>
        <a:sx n="33" d="100"/>
        <a:sy n="33" d="100"/>
      </p:scale>
      <p:origin x="0" y="25524"/>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947D50AC-F0F6-465F-86B5-0E306316D265}" type="datetimeFigureOut">
              <a:rPr lang="en-US" smtClean="0"/>
              <a:t>21-Aug-21</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4B55430C-9DF9-4DA8-8CE0-31C198AF20F3}"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47D50AC-F0F6-465F-86B5-0E306316D265}" type="datetimeFigureOut">
              <a:rPr lang="en-US" smtClean="0"/>
              <a:t>21-Aug-21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55430C-9DF9-4DA8-8CE0-31C198AF20F3}"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47D50AC-F0F6-465F-86B5-0E306316D265}" type="datetimeFigureOut">
              <a:rPr lang="en-US" smtClean="0"/>
              <a:t>21-Aug-21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55430C-9DF9-4DA8-8CE0-31C198AF20F3}"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47D50AC-F0F6-465F-86B5-0E306316D265}" type="datetimeFigureOut">
              <a:rPr lang="en-US" smtClean="0"/>
              <a:t>21-Aug-21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55430C-9DF9-4DA8-8CE0-31C198AF20F3}"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Titl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947D50AC-F0F6-465F-86B5-0E306316D265}" type="datetimeFigureOut">
              <a:rPr lang="en-US" smtClean="0"/>
              <a:t>21-Aug-21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55430C-9DF9-4DA8-8CE0-31C198AF20F3}"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47D50AC-F0F6-465F-86B5-0E306316D265}" type="datetimeFigureOut">
              <a:rPr lang="en-US" smtClean="0"/>
              <a:t>21-Aug-21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B55430C-9DF9-4DA8-8CE0-31C198AF20F3}"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947D50AC-F0F6-465F-86B5-0E306316D265}" type="datetimeFigureOut">
              <a:rPr lang="en-US" smtClean="0"/>
              <a:t>21-Aug-21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B55430C-9DF9-4DA8-8CE0-31C198AF20F3}"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7470648" cy="1143000"/>
          </a:xfrm>
        </p:spPr>
        <p:txBody>
          <a:bodyPr anchor="ctr"/>
          <a:lstStyle>
            <a:lvl1pPr algn="l">
              <a:defRPr sz="4600"/>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947D50AC-F0F6-465F-86B5-0E306316D265}" type="datetimeFigureOut">
              <a:rPr lang="en-US" smtClean="0"/>
              <a:t>21-Aug-21</a:t>
            </a:fld>
            <a:endParaRPr lang="en-US"/>
          </a:p>
        </p:txBody>
      </p:sp>
      <p:sp>
        <p:nvSpPr>
          <p:cNvPr id="8" name="Slide Number Placeholder 7"/>
          <p:cNvSpPr>
            <a:spLocks noGrp="1"/>
          </p:cNvSpPr>
          <p:nvPr>
            <p:ph type="sldNum" sz="quarter" idx="11"/>
          </p:nvPr>
        </p:nvSpPr>
        <p:spPr/>
        <p:txBody>
          <a:bodyPr/>
          <a:lstStyle/>
          <a:p>
            <a:fld id="{4B55430C-9DF9-4DA8-8CE0-31C198AF20F3}" type="slidenum">
              <a:rPr lang="en-US" smtClean="0"/>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7D50AC-F0F6-465F-86B5-0E306316D265}" type="datetimeFigureOut">
              <a:rPr lang="en-US" smtClean="0"/>
              <a:t>21-Aug-21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B55430C-9DF9-4DA8-8CE0-31C198AF20F3}"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47D50AC-F0F6-465F-86B5-0E306316D265}" type="datetimeFigureOut">
              <a:rPr lang="en-US" smtClean="0"/>
              <a:t>21-Aug-21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156448" y="6422064"/>
            <a:ext cx="762000" cy="365125"/>
          </a:xfrm>
        </p:spPr>
        <p:txBody>
          <a:bodyPr/>
          <a:lstStyle/>
          <a:p>
            <a:fld id="{4B55430C-9DF9-4DA8-8CE0-31C198AF20F3}"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457200" y="6422064"/>
            <a:ext cx="2133600" cy="365125"/>
          </a:xfrm>
        </p:spPr>
        <p:txBody>
          <a:bodyPr/>
          <a:lstStyle/>
          <a:p>
            <a:fld id="{947D50AC-F0F6-465F-86B5-0E306316D265}" type="datetimeFigureOut">
              <a:rPr lang="en-US" smtClean="0"/>
              <a:t>21-Aug-21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B55430C-9DF9-4DA8-8CE0-31C198AF20F3}"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reeform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Freeform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Placeholder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947D50AC-F0F6-465F-86B5-0E306316D265}" type="datetimeFigureOut">
              <a:rPr lang="en-US" smtClean="0"/>
              <a:t>21-Aug-21</a:t>
            </a:fld>
            <a:endParaRPr lang="en-US"/>
          </a:p>
        </p:txBody>
      </p:sp>
      <p:sp>
        <p:nvSpPr>
          <p:cNvPr id="22" name="Footer Placeholder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en-US"/>
          </a:p>
        </p:txBody>
      </p:sp>
      <p:sp>
        <p:nvSpPr>
          <p:cNvPr id="18" name="Slide Number Placeholder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4B55430C-9DF9-4DA8-8CE0-31C198AF20F3}"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381000"/>
            <a:ext cx="7772400" cy="2301240"/>
          </a:xfrm>
        </p:spPr>
        <p:txBody>
          <a:bodyPr>
            <a:noAutofit/>
          </a:bodyPr>
          <a:lstStyle/>
          <a:p>
            <a:pPr algn="ctr"/>
            <a:r>
              <a:rPr lang="en-US" sz="2800" cap="none" dirty="0" smtClean="0">
                <a:blipFill>
                  <a:blip r:embed="rId2"/>
                  <a:tile tx="0" ty="0" sx="100000" sy="100000" flip="none" algn="tl"/>
                </a:blipFill>
                <a:effectLst>
                  <a:outerShdw blurRad="60007" dist="310007" dir="7680000" sy="30000" kx="1300200" algn="ctr" rotWithShape="0">
                    <a:prstClr val="black">
                      <a:alpha val="32000"/>
                    </a:prstClr>
                  </a:outerShdw>
                </a:effectLst>
              </a:rPr>
              <a:t>YOUTH PARTICIPATION – KEY TO ACCELERATING GROWTH AND DEVELOPMENT AMONG YOUTHS IN </a:t>
            </a:r>
            <a:br>
              <a:rPr lang="en-US" sz="2800" cap="none" dirty="0" smtClean="0">
                <a:blipFill>
                  <a:blip r:embed="rId2"/>
                  <a:tile tx="0" ty="0" sx="100000" sy="100000" flip="none" algn="tl"/>
                </a:blipFill>
                <a:effectLst>
                  <a:outerShdw blurRad="60007" dist="310007" dir="7680000" sy="30000" kx="1300200" algn="ctr" rotWithShape="0">
                    <a:prstClr val="black">
                      <a:alpha val="32000"/>
                    </a:prstClr>
                  </a:outerShdw>
                </a:effectLst>
              </a:rPr>
            </a:br>
            <a:r>
              <a:rPr lang="en-US" sz="2800" cap="none" dirty="0" smtClean="0">
                <a:blipFill>
                  <a:blip r:embed="rId2"/>
                  <a:tile tx="0" ty="0" sx="100000" sy="100000" flip="none" algn="tl"/>
                </a:blipFill>
                <a:effectLst>
                  <a:outerShdw blurRad="60007" dist="310007" dir="7680000" sy="30000" kx="1300200" algn="ctr" rotWithShape="0">
                    <a:prstClr val="black">
                      <a:alpha val="32000"/>
                    </a:prstClr>
                  </a:outerShdw>
                </a:effectLst>
              </a:rPr>
              <a:t>NIGER-DELTA REGION</a:t>
            </a:r>
            <a:r>
              <a:rPr lang="en-US" sz="3200" cap="none" dirty="0" smtClean="0">
                <a:blipFill>
                  <a:blip r:embed="rId2"/>
                  <a:tile tx="0" ty="0" sx="100000" sy="100000" flip="none" algn="tl"/>
                </a:blipFill>
                <a:effectLst>
                  <a:outerShdw blurRad="60007" dist="310007" dir="7680000" sy="30000" kx="1300200" algn="ctr" rotWithShape="0">
                    <a:prstClr val="black">
                      <a:alpha val="32000"/>
                    </a:prstClr>
                  </a:outerShdw>
                </a:effectLst>
              </a:rPr>
              <a:t/>
            </a:r>
            <a:br>
              <a:rPr lang="en-US" sz="3200" cap="none" dirty="0" smtClean="0">
                <a:blipFill>
                  <a:blip r:embed="rId2"/>
                  <a:tile tx="0" ty="0" sx="100000" sy="100000" flip="none" algn="tl"/>
                </a:blipFill>
                <a:effectLst>
                  <a:outerShdw blurRad="60007" dist="310007" dir="7680000" sy="30000" kx="1300200" algn="ctr" rotWithShape="0">
                    <a:prstClr val="black">
                      <a:alpha val="32000"/>
                    </a:prstClr>
                  </a:outerShdw>
                </a:effectLst>
              </a:rPr>
            </a:br>
            <a:r>
              <a:rPr lang="en-US" sz="3200" dirty="0">
                <a:blipFill>
                  <a:blip r:embed="rId2"/>
                  <a:tile tx="0" ty="0" sx="100000" sy="100000" flip="none" algn="tl"/>
                </a:blipFill>
                <a:effectLst>
                  <a:outerShdw blurRad="60007" dist="310007" dir="7680000" sy="30000" kx="1300200" algn="ctr" rotWithShape="0">
                    <a:prstClr val="black">
                      <a:alpha val="32000"/>
                    </a:prstClr>
                  </a:outerShdw>
                </a:effectLst>
              </a:rPr>
              <a:t/>
            </a:r>
            <a:br>
              <a:rPr lang="en-US" sz="3200" dirty="0">
                <a:blipFill>
                  <a:blip r:embed="rId2"/>
                  <a:tile tx="0" ty="0" sx="100000" sy="100000" flip="none" algn="tl"/>
                </a:blipFill>
                <a:effectLst>
                  <a:outerShdw blurRad="60007" dist="310007" dir="7680000" sy="30000" kx="1300200" algn="ctr" rotWithShape="0">
                    <a:prstClr val="black">
                      <a:alpha val="32000"/>
                    </a:prstClr>
                  </a:outerShdw>
                </a:effectLst>
              </a:rPr>
            </a:br>
            <a:r>
              <a:rPr lang="en-US" sz="2400" i="1" cap="none" dirty="0" smtClean="0">
                <a:blipFill>
                  <a:blip r:embed="rId2"/>
                  <a:tile tx="0" ty="0" sx="100000" sy="100000" flip="none" algn="tl"/>
                </a:blipFill>
                <a:effectLst>
                  <a:outerShdw blurRad="60007" dist="310007" dir="7680000" sy="30000" kx="1300200" algn="ctr" rotWithShape="0">
                    <a:prstClr val="black">
                      <a:alpha val="32000"/>
                    </a:prstClr>
                  </a:outerShdw>
                </a:effectLst>
              </a:rPr>
              <a:t>Delivered by: </a:t>
            </a:r>
            <a:r>
              <a:rPr lang="en-US" sz="3200" dirty="0" smtClean="0">
                <a:blipFill>
                  <a:blip r:embed="rId2"/>
                  <a:tile tx="0" ty="0" sx="100000" sy="100000" flip="none" algn="tl"/>
                </a:blipFill>
                <a:effectLst>
                  <a:outerShdw blurRad="60007" dist="310007" dir="7680000" sy="30000" kx="1300200" algn="ctr" rotWithShape="0">
                    <a:prstClr val="black">
                      <a:alpha val="32000"/>
                    </a:prstClr>
                  </a:outerShdw>
                </a:effectLst>
              </a:rPr>
              <a:t/>
            </a:r>
            <a:br>
              <a:rPr lang="en-US" sz="3200" dirty="0" smtClean="0">
                <a:blipFill>
                  <a:blip r:embed="rId2"/>
                  <a:tile tx="0" ty="0" sx="100000" sy="100000" flip="none" algn="tl"/>
                </a:blipFill>
                <a:effectLst>
                  <a:outerShdw blurRad="60007" dist="310007" dir="7680000" sy="30000" kx="1300200" algn="ctr" rotWithShape="0">
                    <a:prstClr val="black">
                      <a:alpha val="32000"/>
                    </a:prstClr>
                  </a:outerShdw>
                </a:effectLst>
              </a:rPr>
            </a:br>
            <a:r>
              <a:rPr lang="en-US" sz="2400" cap="none" dirty="0" smtClean="0">
                <a:blipFill>
                  <a:blip r:embed="rId2"/>
                  <a:tile tx="0" ty="0" sx="100000" sy="100000" flip="none" algn="tl"/>
                </a:blipFill>
                <a:effectLst>
                  <a:outerShdw blurRad="60007" dist="310007" dir="7680000" sy="30000" kx="1300200" algn="ctr" rotWithShape="0">
                    <a:prstClr val="black">
                      <a:alpha val="32000"/>
                    </a:prstClr>
                  </a:outerShdw>
                </a:effectLst>
              </a:rPr>
              <a:t>Dr</a:t>
            </a:r>
            <a:r>
              <a:rPr lang="en-US" sz="2400" cap="none" dirty="0" smtClean="0">
                <a:blipFill>
                  <a:blip r:embed="rId2"/>
                  <a:tile tx="0" ty="0" sx="100000" sy="100000" flip="none" algn="tl"/>
                </a:blipFill>
                <a:effectLst>
                  <a:outerShdw blurRad="60007" dist="310007" dir="7680000" sy="30000" kx="1300200" algn="ctr" rotWithShape="0">
                    <a:prstClr val="black">
                      <a:alpha val="32000"/>
                    </a:prstClr>
                  </a:outerShdw>
                </a:effectLst>
              </a:rPr>
              <a:t>. </a:t>
            </a:r>
            <a:r>
              <a:rPr lang="en-US" sz="2400" cap="none" dirty="0" err="1" smtClean="0">
                <a:blipFill>
                  <a:blip r:embed="rId2"/>
                  <a:tile tx="0" ty="0" sx="100000" sy="100000" flip="none" algn="tl"/>
                </a:blipFill>
                <a:effectLst>
                  <a:outerShdw blurRad="60007" dist="310007" dir="7680000" sy="30000" kx="1300200" algn="ctr" rotWithShape="0">
                    <a:prstClr val="black">
                      <a:alpha val="32000"/>
                    </a:prstClr>
                  </a:outerShdw>
                </a:effectLst>
              </a:rPr>
              <a:t>Ologundudu</a:t>
            </a:r>
            <a:r>
              <a:rPr lang="en-US" sz="2400" cap="none" dirty="0" smtClean="0">
                <a:blipFill>
                  <a:blip r:embed="rId2"/>
                  <a:tile tx="0" ty="0" sx="100000" sy="100000" flip="none" algn="tl"/>
                </a:blipFill>
                <a:effectLst>
                  <a:outerShdw blurRad="60007" dist="310007" dir="7680000" sy="30000" kx="1300200" algn="ctr" rotWithShape="0">
                    <a:prstClr val="black">
                      <a:alpha val="32000"/>
                    </a:prstClr>
                  </a:outerShdw>
                </a:effectLst>
              </a:rPr>
              <a:t>, </a:t>
            </a:r>
            <a:r>
              <a:rPr lang="en-US" sz="2400" cap="none" dirty="0" err="1" smtClean="0">
                <a:blipFill>
                  <a:blip r:embed="rId2"/>
                  <a:tile tx="0" ty="0" sx="100000" sy="100000" flip="none" algn="tl"/>
                </a:blipFill>
                <a:effectLst>
                  <a:outerShdw blurRad="60007" dist="310007" dir="7680000" sy="30000" kx="1300200" algn="ctr" rotWithShape="0">
                    <a:prstClr val="black">
                      <a:alpha val="32000"/>
                    </a:prstClr>
                  </a:outerShdw>
                </a:effectLst>
              </a:rPr>
              <a:t>Mojeed</a:t>
            </a:r>
            <a:r>
              <a:rPr lang="en-US" sz="2400" cap="none" dirty="0" smtClean="0">
                <a:blipFill>
                  <a:blip r:embed="rId2"/>
                  <a:tile tx="0" ty="0" sx="100000" sy="100000" flip="none" algn="tl"/>
                </a:blipFill>
                <a:effectLst>
                  <a:outerShdw blurRad="60007" dist="310007" dir="7680000" sy="30000" kx="1300200" algn="ctr" rotWithShape="0">
                    <a:prstClr val="black">
                      <a:alpha val="32000"/>
                    </a:prstClr>
                  </a:outerShdw>
                </a:effectLst>
              </a:rPr>
              <a:t> M.</a:t>
            </a:r>
            <a:br>
              <a:rPr lang="en-US" sz="2400" cap="none" dirty="0" smtClean="0">
                <a:blipFill>
                  <a:blip r:embed="rId2"/>
                  <a:tile tx="0" ty="0" sx="100000" sy="100000" flip="none" algn="tl"/>
                </a:blipFill>
                <a:effectLst>
                  <a:outerShdw blurRad="60007" dist="310007" dir="7680000" sy="30000" kx="1300200" algn="ctr" rotWithShape="0">
                    <a:prstClr val="black">
                      <a:alpha val="32000"/>
                    </a:prstClr>
                  </a:outerShdw>
                </a:effectLst>
              </a:rPr>
            </a:br>
            <a:r>
              <a:rPr lang="en-US" sz="2000" i="1" cap="none" dirty="0" smtClean="0">
                <a:blipFill>
                  <a:blip r:embed="rId2"/>
                  <a:tile tx="0" ty="0" sx="100000" sy="100000" flip="none" algn="tl"/>
                </a:blipFill>
                <a:effectLst>
                  <a:outerShdw blurRad="60007" dist="310007" dir="7680000" sy="30000" kx="1300200" algn="ctr" rotWithShape="0">
                    <a:prstClr val="black">
                      <a:alpha val="32000"/>
                    </a:prstClr>
                  </a:outerShdw>
                </a:effectLst>
              </a:rPr>
              <a:t>Associate </a:t>
            </a:r>
            <a:r>
              <a:rPr lang="en-US" sz="2000" i="1" cap="none" dirty="0" smtClean="0">
                <a:blipFill>
                  <a:blip r:embed="rId2"/>
                  <a:tile tx="0" ty="0" sx="100000" sy="100000" flip="none" algn="tl"/>
                </a:blipFill>
                <a:effectLst>
                  <a:outerShdw blurRad="60007" dist="310007" dir="7680000" sy="30000" kx="1300200" algn="ctr" rotWithShape="0">
                    <a:prstClr val="black">
                      <a:alpha val="32000"/>
                    </a:prstClr>
                  </a:outerShdw>
                </a:effectLst>
              </a:rPr>
              <a:t>Professor of Economics</a:t>
            </a:r>
            <a:br>
              <a:rPr lang="en-US" sz="2000" i="1" cap="none" dirty="0" smtClean="0">
                <a:blipFill>
                  <a:blip r:embed="rId2"/>
                  <a:tile tx="0" ty="0" sx="100000" sy="100000" flip="none" algn="tl"/>
                </a:blipFill>
                <a:effectLst>
                  <a:outerShdw blurRad="60007" dist="310007" dir="7680000" sy="30000" kx="1300200" algn="ctr" rotWithShape="0">
                    <a:prstClr val="black">
                      <a:alpha val="32000"/>
                    </a:prstClr>
                  </a:outerShdw>
                </a:effectLst>
              </a:rPr>
            </a:br>
            <a:r>
              <a:rPr lang="en-US" sz="2000" i="1" cap="none" dirty="0" smtClean="0">
                <a:blipFill>
                  <a:blip r:embed="rId2"/>
                  <a:tile tx="0" ty="0" sx="100000" sy="100000" flip="none" algn="tl"/>
                </a:blipFill>
                <a:effectLst>
                  <a:outerShdw blurRad="60007" dist="310007" dir="7680000" sy="30000" kx="1300200" algn="ctr" rotWithShape="0">
                    <a:prstClr val="black">
                      <a:alpha val="32000"/>
                    </a:prstClr>
                  </a:outerShdw>
                </a:effectLst>
              </a:rPr>
              <a:t>Mountain Top University,</a:t>
            </a:r>
            <a:br>
              <a:rPr lang="en-US" sz="2000" i="1" cap="none" dirty="0" smtClean="0">
                <a:blipFill>
                  <a:blip r:embed="rId2"/>
                  <a:tile tx="0" ty="0" sx="100000" sy="100000" flip="none" algn="tl"/>
                </a:blipFill>
                <a:effectLst>
                  <a:outerShdw blurRad="60007" dist="310007" dir="7680000" sy="30000" kx="1300200" algn="ctr" rotWithShape="0">
                    <a:prstClr val="black">
                      <a:alpha val="32000"/>
                    </a:prstClr>
                  </a:outerShdw>
                </a:effectLst>
              </a:rPr>
            </a:br>
            <a:r>
              <a:rPr lang="en-US" sz="2000" i="1" cap="none" dirty="0" smtClean="0">
                <a:blipFill>
                  <a:blip r:embed="rId2"/>
                  <a:tile tx="0" ty="0" sx="100000" sy="100000" flip="none" algn="tl"/>
                </a:blipFill>
                <a:effectLst>
                  <a:outerShdw blurRad="60007" dist="310007" dir="7680000" sy="30000" kx="1300200" algn="ctr" rotWithShape="0">
                    <a:prstClr val="black">
                      <a:alpha val="32000"/>
                    </a:prstClr>
                  </a:outerShdw>
                </a:effectLst>
              </a:rPr>
              <a:t>Prayer City, </a:t>
            </a:r>
            <a:r>
              <a:rPr lang="en-US" sz="2000" i="1" cap="none" dirty="0" err="1" smtClean="0">
                <a:blipFill>
                  <a:blip r:embed="rId2"/>
                  <a:tile tx="0" ty="0" sx="100000" sy="100000" flip="none" algn="tl"/>
                </a:blipFill>
                <a:effectLst>
                  <a:outerShdw blurRad="60007" dist="310007" dir="7680000" sy="30000" kx="1300200" algn="ctr" rotWithShape="0">
                    <a:prstClr val="black">
                      <a:alpha val="32000"/>
                    </a:prstClr>
                  </a:outerShdw>
                </a:effectLst>
              </a:rPr>
              <a:t>Ogun</a:t>
            </a:r>
            <a:r>
              <a:rPr lang="en-US" sz="2000" i="1" cap="none" dirty="0" smtClean="0">
                <a:blipFill>
                  <a:blip r:embed="rId2"/>
                  <a:tile tx="0" ty="0" sx="100000" sy="100000" flip="none" algn="tl"/>
                </a:blipFill>
                <a:effectLst>
                  <a:outerShdw blurRad="60007" dist="310007" dir="7680000" sy="30000" kx="1300200" algn="ctr" rotWithShape="0">
                    <a:prstClr val="black">
                      <a:alpha val="32000"/>
                    </a:prstClr>
                  </a:outerShdw>
                </a:effectLst>
              </a:rPr>
              <a:t> State</a:t>
            </a:r>
            <a:r>
              <a:rPr lang="en-US" sz="2000" i="1" dirty="0" smtClean="0">
                <a:blipFill>
                  <a:blip r:embed="rId2"/>
                  <a:tile tx="0" ty="0" sx="100000" sy="100000" flip="none" algn="tl"/>
                </a:blipFill>
                <a:effectLst>
                  <a:outerShdw blurRad="60007" dist="310007" dir="7680000" sy="30000" kx="1300200" algn="ctr" rotWithShape="0">
                    <a:prstClr val="black">
                      <a:alpha val="32000"/>
                    </a:prstClr>
                  </a:outerShdw>
                </a:effectLst>
              </a:rPr>
              <a:t>.</a:t>
            </a:r>
            <a:br>
              <a:rPr lang="en-US" sz="2000" i="1" dirty="0" smtClean="0">
                <a:blipFill>
                  <a:blip r:embed="rId2"/>
                  <a:tile tx="0" ty="0" sx="100000" sy="100000" flip="none" algn="tl"/>
                </a:blipFill>
                <a:effectLst>
                  <a:outerShdw blurRad="60007" dist="310007" dir="7680000" sy="30000" kx="1300200" algn="ctr" rotWithShape="0">
                    <a:prstClr val="black">
                      <a:alpha val="32000"/>
                    </a:prstClr>
                  </a:outerShdw>
                </a:effectLst>
              </a:rPr>
            </a:br>
            <a:r>
              <a:rPr lang="en-US" sz="2000" i="1" dirty="0" smtClean="0">
                <a:blipFill>
                  <a:blip r:embed="rId2"/>
                  <a:tile tx="0" ty="0" sx="100000" sy="100000" flip="none" algn="tl"/>
                </a:blipFill>
                <a:effectLst>
                  <a:outerShdw blurRad="60007" dist="310007" dir="7680000" sy="30000" kx="1300200" algn="ctr" rotWithShape="0">
                    <a:prstClr val="black">
                      <a:alpha val="32000"/>
                    </a:prstClr>
                  </a:outerShdw>
                </a:effectLst>
              </a:rPr>
              <a:t/>
            </a:r>
            <a:br>
              <a:rPr lang="en-US" sz="2000" i="1" dirty="0" smtClean="0">
                <a:blipFill>
                  <a:blip r:embed="rId2"/>
                  <a:tile tx="0" ty="0" sx="100000" sy="100000" flip="none" algn="tl"/>
                </a:blipFill>
                <a:effectLst>
                  <a:outerShdw blurRad="60007" dist="310007" dir="7680000" sy="30000" kx="1300200" algn="ctr" rotWithShape="0">
                    <a:prstClr val="black">
                      <a:alpha val="32000"/>
                    </a:prstClr>
                  </a:outerShdw>
                </a:effectLst>
              </a:rPr>
            </a:br>
            <a:r>
              <a:rPr lang="en-US" sz="2000" i="1" dirty="0" smtClean="0">
                <a:blipFill>
                  <a:blip r:embed="rId2"/>
                  <a:tile tx="0" ty="0" sx="100000" sy="100000" flip="none" algn="tl"/>
                </a:blipFill>
                <a:effectLst>
                  <a:outerShdw blurRad="60007" dist="310007" dir="7680000" sy="30000" kx="1300200" algn="ctr" rotWithShape="0">
                    <a:prstClr val="black">
                      <a:alpha val="32000"/>
                    </a:prstClr>
                  </a:outerShdw>
                </a:effectLst>
              </a:rPr>
              <a:t>On</a:t>
            </a:r>
            <a:br>
              <a:rPr lang="en-US" sz="2000" i="1" dirty="0" smtClean="0">
                <a:blipFill>
                  <a:blip r:embed="rId2"/>
                  <a:tile tx="0" ty="0" sx="100000" sy="100000" flip="none" algn="tl"/>
                </a:blipFill>
                <a:effectLst>
                  <a:outerShdw blurRad="60007" dist="310007" dir="7680000" sy="30000" kx="1300200" algn="ctr" rotWithShape="0">
                    <a:prstClr val="black">
                      <a:alpha val="32000"/>
                    </a:prstClr>
                  </a:outerShdw>
                </a:effectLst>
              </a:rPr>
            </a:br>
            <a:r>
              <a:rPr lang="en-US" sz="2000" i="1" dirty="0" smtClean="0">
                <a:blipFill>
                  <a:blip r:embed="rId2"/>
                  <a:tile tx="0" ty="0" sx="100000" sy="100000" flip="none" algn="tl"/>
                </a:blipFill>
                <a:effectLst>
                  <a:outerShdw blurRad="60007" dist="310007" dir="7680000" sy="30000" kx="1300200" algn="ctr" rotWithShape="0">
                    <a:prstClr val="black">
                      <a:alpha val="32000"/>
                    </a:prstClr>
                  </a:outerShdw>
                </a:effectLst>
              </a:rPr>
              <a:t> </a:t>
            </a:r>
            <a:br>
              <a:rPr lang="en-US" sz="2000" i="1" dirty="0" smtClean="0">
                <a:blipFill>
                  <a:blip r:embed="rId2"/>
                  <a:tile tx="0" ty="0" sx="100000" sy="100000" flip="none" algn="tl"/>
                </a:blipFill>
                <a:effectLst>
                  <a:outerShdw blurRad="60007" dist="310007" dir="7680000" sy="30000" kx="1300200" algn="ctr" rotWithShape="0">
                    <a:prstClr val="black">
                      <a:alpha val="32000"/>
                    </a:prstClr>
                  </a:outerShdw>
                </a:effectLst>
              </a:rPr>
            </a:br>
            <a:r>
              <a:rPr lang="en-US" sz="2000" i="1" dirty="0" smtClean="0">
                <a:blipFill>
                  <a:blip r:embed="rId2"/>
                  <a:tile tx="0" ty="0" sx="100000" sy="100000" flip="none" algn="tl"/>
                </a:blipFill>
                <a:effectLst>
                  <a:outerShdw blurRad="60007" dist="310007" dir="7680000" sy="30000" kx="1300200" algn="ctr" rotWithShape="0">
                    <a:prstClr val="black">
                      <a:alpha val="32000"/>
                    </a:prstClr>
                  </a:outerShdw>
                </a:effectLst>
              </a:rPr>
              <a:t>university of port Harcourt </a:t>
            </a:r>
            <a:br>
              <a:rPr lang="en-US" sz="2000" i="1" dirty="0" smtClean="0">
                <a:blipFill>
                  <a:blip r:embed="rId2"/>
                  <a:tile tx="0" ty="0" sx="100000" sy="100000" flip="none" algn="tl"/>
                </a:blipFill>
                <a:effectLst>
                  <a:outerShdw blurRad="60007" dist="310007" dir="7680000" sy="30000" kx="1300200" algn="ctr" rotWithShape="0">
                    <a:prstClr val="black">
                      <a:alpha val="32000"/>
                    </a:prstClr>
                  </a:outerShdw>
                </a:effectLst>
              </a:rPr>
            </a:br>
            <a:r>
              <a:rPr lang="en-US" sz="2000" i="1" dirty="0" smtClean="0">
                <a:blipFill>
                  <a:blip r:embed="rId2"/>
                  <a:tile tx="0" ty="0" sx="100000" sy="100000" flip="none" algn="tl"/>
                </a:blipFill>
                <a:effectLst>
                  <a:outerShdw blurRad="60007" dist="310007" dir="7680000" sy="30000" kx="1300200" algn="ctr" rotWithShape="0">
                    <a:prstClr val="black">
                      <a:alpha val="32000"/>
                    </a:prstClr>
                  </a:outerShdw>
                </a:effectLst>
              </a:rPr>
              <a:t>5</a:t>
            </a:r>
            <a:r>
              <a:rPr lang="en-US" sz="2000" i="1" baseline="30000" dirty="0" smtClean="0">
                <a:blipFill>
                  <a:blip r:embed="rId2"/>
                  <a:tile tx="0" ty="0" sx="100000" sy="100000" flip="none" algn="tl"/>
                </a:blipFill>
                <a:effectLst>
                  <a:outerShdw blurRad="60007" dist="310007" dir="7680000" sy="30000" kx="1300200" algn="ctr" rotWithShape="0">
                    <a:prstClr val="black">
                      <a:alpha val="32000"/>
                    </a:prstClr>
                  </a:outerShdw>
                </a:effectLst>
              </a:rPr>
              <a:t>th</a:t>
            </a:r>
            <a:r>
              <a:rPr lang="en-US" sz="2000" i="1" dirty="0" smtClean="0">
                <a:blipFill>
                  <a:blip r:embed="rId2"/>
                  <a:tile tx="0" ty="0" sx="100000" sy="100000" flip="none" algn="tl"/>
                </a:blipFill>
                <a:effectLst>
                  <a:outerShdw blurRad="60007" dist="310007" dir="7680000" sy="30000" kx="1300200" algn="ctr" rotWithShape="0">
                    <a:prstClr val="black">
                      <a:alpha val="32000"/>
                    </a:prstClr>
                  </a:outerShdw>
                </a:effectLst>
              </a:rPr>
              <a:t> national conference on youth development and Nigeria economy national development</a:t>
            </a:r>
            <a:r>
              <a:rPr lang="en-US" sz="3200" dirty="0" smtClean="0">
                <a:blipFill>
                  <a:blip r:embed="rId2"/>
                  <a:tile tx="0" ty="0" sx="100000" sy="100000" flip="none" algn="tl"/>
                </a:blipFill>
                <a:effectLst>
                  <a:outerShdw blurRad="60007" dist="310007" dir="7680000" sy="30000" kx="1300200" algn="ctr" rotWithShape="0">
                    <a:prstClr val="black">
                      <a:alpha val="32000"/>
                    </a:prstClr>
                  </a:outerShdw>
                </a:effectLst>
              </a:rPr>
              <a:t/>
            </a:r>
            <a:br>
              <a:rPr lang="en-US" sz="3200" dirty="0" smtClean="0">
                <a:blipFill>
                  <a:blip r:embed="rId2"/>
                  <a:tile tx="0" ty="0" sx="100000" sy="100000" flip="none" algn="tl"/>
                </a:blipFill>
                <a:effectLst>
                  <a:outerShdw blurRad="60007" dist="310007" dir="7680000" sy="30000" kx="1300200" algn="ctr" rotWithShape="0">
                    <a:prstClr val="black">
                      <a:alpha val="32000"/>
                    </a:prstClr>
                  </a:outerShdw>
                </a:effectLst>
              </a:rPr>
            </a:br>
            <a:r>
              <a:rPr lang="en-US" sz="3200" dirty="0">
                <a:blipFill>
                  <a:blip r:embed="rId2"/>
                  <a:tile tx="0" ty="0" sx="100000" sy="100000" flip="none" algn="tl"/>
                </a:blipFill>
                <a:effectLst>
                  <a:outerShdw blurRad="60007" dist="310007" dir="7680000" sy="30000" kx="1300200" algn="ctr" rotWithShape="0">
                    <a:prstClr val="black">
                      <a:alpha val="32000"/>
                    </a:prstClr>
                  </a:outerShdw>
                </a:effectLst>
              </a:rPr>
              <a:t/>
            </a:r>
            <a:br>
              <a:rPr lang="en-US" sz="3200" dirty="0">
                <a:blipFill>
                  <a:blip r:embed="rId2"/>
                  <a:tile tx="0" ty="0" sx="100000" sy="100000" flip="none" algn="tl"/>
                </a:blipFill>
                <a:effectLst>
                  <a:outerShdw blurRad="60007" dist="310007" dir="7680000" sy="30000" kx="1300200" algn="ctr" rotWithShape="0">
                    <a:prstClr val="black">
                      <a:alpha val="32000"/>
                    </a:prstClr>
                  </a:outerShdw>
                </a:effectLst>
              </a:rPr>
            </a:br>
            <a:r>
              <a:rPr lang="en-US" sz="3200" dirty="0" smtClean="0">
                <a:blipFill>
                  <a:blip r:embed="rId2"/>
                  <a:tile tx="0" ty="0" sx="100000" sy="100000" flip="none" algn="tl"/>
                </a:blipFill>
                <a:effectLst>
                  <a:outerShdw blurRad="60007" dist="310007" dir="7680000" sy="30000" kx="1300200" algn="ctr" rotWithShape="0">
                    <a:prstClr val="black">
                      <a:alpha val="32000"/>
                    </a:prstClr>
                  </a:outerShdw>
                </a:effectLst>
              </a:rPr>
              <a:t>April, 23</a:t>
            </a:r>
            <a:r>
              <a:rPr lang="en-US" sz="3200" baseline="30000" dirty="0" smtClean="0">
                <a:blipFill>
                  <a:blip r:embed="rId2"/>
                  <a:tile tx="0" ty="0" sx="100000" sy="100000" flip="none" algn="tl"/>
                </a:blipFill>
                <a:effectLst>
                  <a:outerShdw blurRad="60007" dist="310007" dir="7680000" sy="30000" kx="1300200" algn="ctr" rotWithShape="0">
                    <a:prstClr val="black">
                      <a:alpha val="32000"/>
                    </a:prstClr>
                  </a:outerShdw>
                </a:effectLst>
              </a:rPr>
              <a:t>rd</a:t>
            </a:r>
            <a:r>
              <a:rPr lang="en-US" sz="3200" dirty="0" smtClean="0">
                <a:blipFill>
                  <a:blip r:embed="rId2"/>
                  <a:tile tx="0" ty="0" sx="100000" sy="100000" flip="none" algn="tl"/>
                </a:blipFill>
                <a:effectLst>
                  <a:outerShdw blurRad="60007" dist="310007" dir="7680000" sy="30000" kx="1300200" algn="ctr" rotWithShape="0">
                    <a:prstClr val="black">
                      <a:alpha val="32000"/>
                    </a:prstClr>
                  </a:outerShdw>
                </a:effectLst>
              </a:rPr>
              <a:t>, 2021 </a:t>
            </a:r>
            <a:endParaRPr lang="en-US" sz="3200" dirty="0">
              <a:blipFill>
                <a:blip r:embed="rId2"/>
                <a:tile tx="0" ty="0" sx="100000" sy="100000" flip="none" algn="tl"/>
              </a:blipFill>
              <a:effectLst>
                <a:outerShdw blurRad="60007" dist="310007" dir="7680000" sy="30000" kx="1300200" algn="ctr" rotWithShape="0">
                  <a:prstClr val="black">
                    <a:alpha val="32000"/>
                  </a:prstClr>
                </a:outerShdw>
              </a:effectLst>
            </a:endParaRPr>
          </a:p>
        </p:txBody>
      </p:sp>
    </p:spTree>
    <p:extLst>
      <p:ext uri="{BB962C8B-B14F-4D97-AF65-F5344CB8AC3E}">
        <p14:creationId xmlns:p14="http://schemas.microsoft.com/office/powerpoint/2010/main" val="4003999963"/>
      </p:ext>
    </p:extLst>
  </p:cSld>
  <p:clrMapOvr>
    <a:masterClrMapping/>
  </p:clrMapOvr>
  <p:transition spd="slow">
    <p:randomBar dir="ver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382000" cy="1143000"/>
          </a:xfrm>
        </p:spPr>
        <p:txBody>
          <a:bodyPr>
            <a:noAutofit/>
          </a:bodyPr>
          <a:lstStyle/>
          <a:p>
            <a:r>
              <a:rPr lang="en-US" sz="3600" dirty="0" smtClean="0">
                <a:latin typeface="Arial Black" pitchFamily="34" charset="0"/>
              </a:rPr>
              <a:t>1.3. National Development </a:t>
            </a:r>
            <a:endParaRPr lang="en-US" sz="3600" dirty="0">
              <a:latin typeface="Arial Black" pitchFamily="34" charset="0"/>
            </a:endParaRPr>
          </a:p>
        </p:txBody>
      </p:sp>
      <p:sp>
        <p:nvSpPr>
          <p:cNvPr id="3" name="Content Placeholder 2"/>
          <p:cNvSpPr>
            <a:spLocks noGrp="1"/>
          </p:cNvSpPr>
          <p:nvPr>
            <p:ph idx="1"/>
          </p:nvPr>
        </p:nvSpPr>
        <p:spPr/>
        <p:txBody>
          <a:bodyPr>
            <a:normAutofit/>
          </a:bodyPr>
          <a:lstStyle/>
          <a:p>
            <a:pPr marL="285750" indent="-285750" algn="just">
              <a:buFont typeface="Wingdings" pitchFamily="2" charset="2"/>
              <a:buChar char="v"/>
            </a:pPr>
            <a:r>
              <a:rPr lang="en-US" dirty="0" smtClean="0">
                <a:latin typeface="Constantia" pitchFamily="18" charset="0"/>
                <a:cs typeface="Consolas" pitchFamily="49" charset="0"/>
              </a:rPr>
              <a:t>National Development </a:t>
            </a:r>
            <a:r>
              <a:rPr lang="en-US" dirty="0">
                <a:latin typeface="Constantia" pitchFamily="18" charset="0"/>
                <a:cs typeface="Consolas" pitchFamily="49" charset="0"/>
              </a:rPr>
              <a:t>according to Steward (1981) is the ability of a country to improve and sustain social welfare of the people</a:t>
            </a:r>
            <a:r>
              <a:rPr lang="en-US" dirty="0" smtClean="0">
                <a:latin typeface="Constantia" pitchFamily="18" charset="0"/>
                <a:cs typeface="Consolas" pitchFamily="49" charset="0"/>
              </a:rPr>
              <a:t>.</a:t>
            </a:r>
          </a:p>
          <a:p>
            <a:pPr marL="285750" indent="-285750" algn="just">
              <a:buFont typeface="Wingdings" pitchFamily="2" charset="2"/>
              <a:buChar char="v"/>
            </a:pPr>
            <a:endParaRPr lang="en-US" dirty="0">
              <a:latin typeface="Constantia" pitchFamily="18" charset="0"/>
              <a:cs typeface="Consolas" pitchFamily="49" charset="0"/>
            </a:endParaRPr>
          </a:p>
          <a:p>
            <a:pPr marL="285750" indent="-285750" algn="just">
              <a:buFont typeface="Wingdings" pitchFamily="2" charset="2"/>
              <a:buChar char="v"/>
            </a:pPr>
            <a:r>
              <a:rPr lang="en-US" dirty="0">
                <a:latin typeface="Constantia" pitchFamily="18" charset="0"/>
                <a:cs typeface="Consolas" pitchFamily="49" charset="0"/>
              </a:rPr>
              <a:t>This can be measured by the provision of;</a:t>
            </a:r>
          </a:p>
          <a:p>
            <a:pPr marL="841248" lvl="4" indent="-342900" algn="just">
              <a:buFont typeface="Wingdings" pitchFamily="2" charset="2"/>
              <a:buChar char="ü"/>
            </a:pPr>
            <a:r>
              <a:rPr lang="en-US" dirty="0">
                <a:latin typeface="Constantia" pitchFamily="18" charset="0"/>
                <a:cs typeface="Consolas" pitchFamily="49" charset="0"/>
              </a:rPr>
              <a:t>Basic social amenities (road, hospital, schools, water) </a:t>
            </a:r>
          </a:p>
          <a:p>
            <a:pPr marL="841248" lvl="4" indent="-342900" algn="just">
              <a:buFont typeface="Wingdings" pitchFamily="2" charset="2"/>
              <a:buChar char="ü"/>
            </a:pPr>
            <a:r>
              <a:rPr lang="en-US" dirty="0">
                <a:latin typeface="Constantia" pitchFamily="18" charset="0"/>
                <a:cs typeface="Consolas" pitchFamily="49" charset="0"/>
              </a:rPr>
              <a:t>Employment opportunities</a:t>
            </a:r>
          </a:p>
          <a:p>
            <a:pPr marL="841248" lvl="4" indent="-342900" algn="just">
              <a:buFont typeface="Wingdings" pitchFamily="2" charset="2"/>
              <a:buChar char="ü"/>
            </a:pPr>
            <a:r>
              <a:rPr lang="en-US" dirty="0">
                <a:latin typeface="Constantia" pitchFamily="18" charset="0"/>
                <a:cs typeface="Consolas" pitchFamily="49" charset="0"/>
              </a:rPr>
              <a:t>Uninterrupted power supply</a:t>
            </a:r>
          </a:p>
          <a:p>
            <a:pPr marL="841248" lvl="4" indent="-342900" algn="just">
              <a:buFont typeface="Wingdings" pitchFamily="2" charset="2"/>
              <a:buChar char="ü"/>
            </a:pPr>
            <a:r>
              <a:rPr lang="en-US" dirty="0">
                <a:latin typeface="Constantia" pitchFamily="18" charset="0"/>
                <a:cs typeface="Consolas" pitchFamily="49" charset="0"/>
              </a:rPr>
              <a:t>Effective communications            </a:t>
            </a:r>
          </a:p>
          <a:p>
            <a:endParaRPr lang="en-US" dirty="0">
              <a:latin typeface="Constantia" pitchFamily="18" charset="0"/>
              <a:cs typeface="Consolas" pitchFamily="49" charset="0"/>
            </a:endParaRPr>
          </a:p>
        </p:txBody>
      </p:sp>
    </p:spTree>
    <p:extLst>
      <p:ext uri="{BB962C8B-B14F-4D97-AF65-F5344CB8AC3E}">
        <p14:creationId xmlns:p14="http://schemas.microsoft.com/office/powerpoint/2010/main" val="29568553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7467600" cy="5059363"/>
          </a:xfrm>
        </p:spPr>
        <p:txBody>
          <a:bodyPr>
            <a:normAutofit fontScale="77500" lnSpcReduction="20000"/>
          </a:bodyPr>
          <a:lstStyle/>
          <a:p>
            <a:pPr algn="just">
              <a:buFont typeface="Wingdings" pitchFamily="2" charset="2"/>
              <a:buChar char="v"/>
            </a:pPr>
            <a:r>
              <a:rPr lang="en-US" dirty="0">
                <a:latin typeface="Constantia" pitchFamily="18" charset="0"/>
              </a:rPr>
              <a:t>National Development usually translates to sustainable economic growth in which resources use aims at meeting human needs which preserving the environment so that these needs are not only in the present but also for generation to come</a:t>
            </a:r>
            <a:r>
              <a:rPr lang="en-US" dirty="0" smtClean="0">
                <a:latin typeface="Constantia" pitchFamily="18" charset="0"/>
              </a:rPr>
              <a:t>.</a:t>
            </a:r>
          </a:p>
          <a:p>
            <a:pPr algn="just">
              <a:buFont typeface="Wingdings" pitchFamily="2" charset="2"/>
              <a:buChar char="v"/>
            </a:pPr>
            <a:endParaRPr lang="en-US" dirty="0">
              <a:latin typeface="Constantia" pitchFamily="18" charset="0"/>
            </a:endParaRPr>
          </a:p>
          <a:p>
            <a:pPr algn="just">
              <a:buFont typeface="Wingdings" pitchFamily="2" charset="2"/>
              <a:buChar char="v"/>
            </a:pPr>
            <a:r>
              <a:rPr lang="en-US" dirty="0">
                <a:latin typeface="Constantia" pitchFamily="18" charset="0"/>
              </a:rPr>
              <a:t>It leads to meeting the needs of the present generation without compromising the need of future generation</a:t>
            </a:r>
            <a:r>
              <a:rPr lang="en-US" dirty="0" smtClean="0">
                <a:latin typeface="Constantia" pitchFamily="18" charset="0"/>
              </a:rPr>
              <a:t>.</a:t>
            </a:r>
          </a:p>
          <a:p>
            <a:pPr algn="just">
              <a:buFont typeface="Wingdings" pitchFamily="2" charset="2"/>
              <a:buChar char="v"/>
            </a:pPr>
            <a:endParaRPr lang="en-US" dirty="0" smtClean="0">
              <a:latin typeface="Constantia" pitchFamily="18" charset="0"/>
            </a:endParaRPr>
          </a:p>
          <a:p>
            <a:pPr algn="just">
              <a:buFont typeface="Wingdings" pitchFamily="2" charset="2"/>
              <a:buChar char="v"/>
            </a:pPr>
            <a:endParaRPr lang="en-US" dirty="0">
              <a:latin typeface="Constantia" pitchFamily="18" charset="0"/>
            </a:endParaRPr>
          </a:p>
          <a:p>
            <a:pPr algn="just">
              <a:buFont typeface="Wingdings" pitchFamily="2" charset="2"/>
              <a:buChar char="v"/>
            </a:pPr>
            <a:r>
              <a:rPr lang="en-US" dirty="0">
                <a:latin typeface="Constantia" pitchFamily="18" charset="0"/>
              </a:rPr>
              <a:t>National Development is often broken down into three constituents</a:t>
            </a:r>
            <a:r>
              <a:rPr lang="en-US" dirty="0" smtClean="0">
                <a:latin typeface="Constantia" pitchFamily="18" charset="0"/>
              </a:rPr>
              <a:t>:</a:t>
            </a:r>
            <a:endParaRPr lang="en-US" dirty="0">
              <a:latin typeface="Constantia" pitchFamily="18" charset="0"/>
            </a:endParaRPr>
          </a:p>
          <a:p>
            <a:pPr marL="637794" lvl="2" indent="-400050" algn="just">
              <a:buFont typeface="Wingdings" pitchFamily="2" charset="2"/>
              <a:buChar char="ü"/>
            </a:pPr>
            <a:r>
              <a:rPr lang="en-US" dirty="0">
                <a:latin typeface="Constantia" pitchFamily="18" charset="0"/>
              </a:rPr>
              <a:t>Environmental sustainability</a:t>
            </a:r>
          </a:p>
          <a:p>
            <a:pPr marL="637794" lvl="2" indent="-400050" algn="just">
              <a:buFont typeface="Wingdings" pitchFamily="2" charset="2"/>
              <a:buChar char="ü"/>
            </a:pPr>
            <a:r>
              <a:rPr lang="en-US" dirty="0">
                <a:latin typeface="Constantia" pitchFamily="18" charset="0"/>
              </a:rPr>
              <a:t>Economic sustainability</a:t>
            </a:r>
          </a:p>
          <a:p>
            <a:pPr marL="637794" lvl="2" indent="-400050" algn="just">
              <a:buFont typeface="Wingdings" pitchFamily="2" charset="2"/>
              <a:buChar char="ü"/>
            </a:pPr>
            <a:r>
              <a:rPr lang="en-US" dirty="0">
                <a:latin typeface="Constantia" pitchFamily="18" charset="0"/>
              </a:rPr>
              <a:t>Socio-political sustainability</a:t>
            </a:r>
          </a:p>
          <a:p>
            <a:endParaRPr lang="en-US" dirty="0">
              <a:latin typeface="Constantia" pitchFamily="18" charset="0"/>
            </a:endParaRPr>
          </a:p>
        </p:txBody>
      </p:sp>
    </p:spTree>
    <p:extLst>
      <p:ext uri="{BB962C8B-B14F-4D97-AF65-F5344CB8AC3E}">
        <p14:creationId xmlns:p14="http://schemas.microsoft.com/office/powerpoint/2010/main" val="415772276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000" dirty="0" smtClean="0">
                <a:latin typeface="Arial Black" pitchFamily="34" charset="0"/>
              </a:rPr>
              <a:t>1.4. Niger-Delta Region Economy at a Glance </a:t>
            </a:r>
            <a:endParaRPr lang="en-US" sz="2000" dirty="0">
              <a:latin typeface="Arial Black" pitchFamily="34"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848943342"/>
              </p:ext>
            </p:extLst>
          </p:nvPr>
        </p:nvGraphicFramePr>
        <p:xfrm>
          <a:off x="457200" y="1143000"/>
          <a:ext cx="8153400" cy="5181603"/>
        </p:xfrm>
        <a:graphic>
          <a:graphicData uri="http://schemas.openxmlformats.org/drawingml/2006/table">
            <a:tbl>
              <a:tblPr>
                <a:tableStyleId>{D03447BB-5D67-496B-8E87-E561075AD55C}</a:tableStyleId>
              </a:tblPr>
              <a:tblGrid>
                <a:gridCol w="2584137"/>
                <a:gridCol w="5569263"/>
              </a:tblGrid>
              <a:tr h="207294">
                <a:tc gridSpan="2">
                  <a:txBody>
                    <a:bodyPr/>
                    <a:lstStyle/>
                    <a:p>
                      <a:pPr marL="38100" marR="0">
                        <a:spcBef>
                          <a:spcPts val="0"/>
                        </a:spcBef>
                        <a:spcAft>
                          <a:spcPts val="0"/>
                        </a:spcAft>
                      </a:pPr>
                      <a:r>
                        <a:rPr lang="en-US" sz="1000" b="1" dirty="0" smtClean="0">
                          <a:effectLst/>
                          <a:latin typeface="Calibri"/>
                          <a:ea typeface="Calibri"/>
                          <a:cs typeface="Arial"/>
                        </a:rPr>
                        <a:t>General</a:t>
                      </a:r>
                      <a:endParaRPr lang="en-US" sz="1000" b="1" dirty="0">
                        <a:effectLst/>
                        <a:latin typeface="Calibri"/>
                        <a:ea typeface="Calibri"/>
                        <a:cs typeface="Arial"/>
                      </a:endParaRPr>
                    </a:p>
                  </a:txBody>
                  <a:tcPr marL="0" marR="0" marT="0" marB="0" anchor="ctr">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solidFill>
                      <a:srgbClr val="92D050"/>
                    </a:solidFill>
                  </a:tcPr>
                </a:tc>
                <a:tc hMerge="1">
                  <a:txBody>
                    <a:bodyPr/>
                    <a:lstStyle/>
                    <a:p>
                      <a:pPr marL="38100" marR="0">
                        <a:spcBef>
                          <a:spcPts val="0"/>
                        </a:spcBef>
                        <a:spcAft>
                          <a:spcPts val="0"/>
                        </a:spcAft>
                      </a:pPr>
                      <a:endParaRPr lang="en-US" sz="1000" dirty="0">
                        <a:effectLst/>
                        <a:latin typeface="Calibri"/>
                        <a:ea typeface="Calibri"/>
                        <a:cs typeface="Arial"/>
                      </a:endParaRPr>
                    </a:p>
                  </a:txBody>
                  <a:tcPr marL="0" marR="0" marT="0" marB="0" anchor="b">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r>
              <a:tr h="685833">
                <a:tc>
                  <a:txBody>
                    <a:bodyPr/>
                    <a:lstStyle/>
                    <a:p>
                      <a:pPr marL="38100" marR="0">
                        <a:spcBef>
                          <a:spcPts val="0"/>
                        </a:spcBef>
                        <a:spcAft>
                          <a:spcPts val="0"/>
                        </a:spcAft>
                      </a:pPr>
                      <a:r>
                        <a:rPr lang="en-US" sz="900" dirty="0">
                          <a:effectLst/>
                        </a:rPr>
                        <a:t>9 States</a:t>
                      </a:r>
                      <a:endParaRPr lang="en-US" sz="1000" dirty="0">
                        <a:effectLst/>
                        <a:latin typeface="Calibri"/>
                        <a:ea typeface="Calibri"/>
                        <a:cs typeface="Arial"/>
                      </a:endParaRPr>
                    </a:p>
                    <a:p>
                      <a:pPr marL="38100" marR="0">
                        <a:lnSpc>
                          <a:spcPts val="795"/>
                        </a:lnSpc>
                        <a:spcBef>
                          <a:spcPts val="0"/>
                        </a:spcBef>
                        <a:spcAft>
                          <a:spcPts val="0"/>
                        </a:spcAft>
                      </a:pPr>
                      <a:r>
                        <a:rPr lang="en-US" sz="900" dirty="0">
                          <a:effectLst/>
                        </a:rPr>
                        <a:t> </a:t>
                      </a:r>
                      <a:endParaRPr lang="en-US" sz="1000" dirty="0">
                        <a:effectLst/>
                      </a:endParaRPr>
                    </a:p>
                    <a:p>
                      <a:pPr marL="38100" marR="0">
                        <a:lnSpc>
                          <a:spcPts val="795"/>
                        </a:lnSpc>
                        <a:spcBef>
                          <a:spcPts val="0"/>
                        </a:spcBef>
                        <a:spcAft>
                          <a:spcPts val="0"/>
                        </a:spcAft>
                      </a:pPr>
                      <a:r>
                        <a:rPr lang="en-US" sz="900" dirty="0">
                          <a:effectLst/>
                        </a:rPr>
                        <a:t>185 LGAs</a:t>
                      </a:r>
                      <a:endParaRPr lang="en-US" sz="1000" dirty="0">
                        <a:effectLst/>
                        <a:latin typeface="Calibri"/>
                        <a:ea typeface="Calibri"/>
                        <a:cs typeface="Arial"/>
                      </a:endParaRPr>
                    </a:p>
                  </a:txBody>
                  <a:tcPr marL="0" marR="0" marT="0" marB="0" anchor="ctr">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25400" marR="0">
                        <a:spcBef>
                          <a:spcPts val="0"/>
                        </a:spcBef>
                        <a:spcAft>
                          <a:spcPts val="0"/>
                        </a:spcAft>
                      </a:pPr>
                      <a:r>
                        <a:rPr lang="en-US" sz="900" dirty="0">
                          <a:effectLst/>
                        </a:rPr>
                        <a:t>South-South Zone: </a:t>
                      </a:r>
                      <a:r>
                        <a:rPr lang="en-US" sz="900" dirty="0" err="1">
                          <a:effectLst/>
                        </a:rPr>
                        <a:t>Akwa</a:t>
                      </a:r>
                      <a:r>
                        <a:rPr lang="en-US" sz="900" dirty="0">
                          <a:effectLst/>
                        </a:rPr>
                        <a:t> </a:t>
                      </a:r>
                      <a:r>
                        <a:rPr lang="en-US" sz="900" dirty="0" err="1">
                          <a:effectLst/>
                        </a:rPr>
                        <a:t>Ibom</a:t>
                      </a:r>
                      <a:r>
                        <a:rPr lang="en-US" sz="900" dirty="0">
                          <a:effectLst/>
                        </a:rPr>
                        <a:t>, </a:t>
                      </a:r>
                      <a:r>
                        <a:rPr lang="en-US" sz="900" dirty="0" err="1">
                          <a:effectLst/>
                        </a:rPr>
                        <a:t>Bayelsa</a:t>
                      </a:r>
                      <a:r>
                        <a:rPr lang="en-US" sz="900" dirty="0">
                          <a:effectLst/>
                        </a:rPr>
                        <a:t>, Cross River, Delta, Edo, </a:t>
                      </a:r>
                      <a:r>
                        <a:rPr lang="en-US" sz="900" dirty="0" smtClean="0">
                          <a:effectLst/>
                        </a:rPr>
                        <a:t>Rivers</a:t>
                      </a:r>
                    </a:p>
                    <a:p>
                      <a:pPr marL="25400" marR="0">
                        <a:spcBef>
                          <a:spcPts val="0"/>
                        </a:spcBef>
                        <a:spcAft>
                          <a:spcPts val="0"/>
                        </a:spcAft>
                      </a:pPr>
                      <a:endParaRPr lang="en-US" sz="1050" dirty="0">
                        <a:effectLst/>
                        <a:latin typeface="Calibri"/>
                        <a:ea typeface="Calibri"/>
                        <a:cs typeface="Arial"/>
                      </a:endParaRPr>
                    </a:p>
                    <a:p>
                      <a:pPr marL="25400" marR="0">
                        <a:spcBef>
                          <a:spcPts val="0"/>
                        </a:spcBef>
                        <a:spcAft>
                          <a:spcPts val="0"/>
                        </a:spcAft>
                      </a:pPr>
                      <a:r>
                        <a:rPr lang="en-US" sz="900" dirty="0">
                          <a:effectLst/>
                        </a:rPr>
                        <a:t>Extended Niger Delta includes: </a:t>
                      </a:r>
                      <a:r>
                        <a:rPr lang="en-US" sz="900" dirty="0" err="1">
                          <a:effectLst/>
                        </a:rPr>
                        <a:t>Abia</a:t>
                      </a:r>
                      <a:r>
                        <a:rPr lang="en-US" sz="900" dirty="0">
                          <a:effectLst/>
                        </a:rPr>
                        <a:t>, Imo, and </a:t>
                      </a:r>
                      <a:r>
                        <a:rPr lang="en-US" sz="900" dirty="0" err="1">
                          <a:effectLst/>
                        </a:rPr>
                        <a:t>Ondo</a:t>
                      </a:r>
                      <a:r>
                        <a:rPr lang="en-US" sz="900" dirty="0">
                          <a:effectLst/>
                        </a:rPr>
                        <a:t>—all oil</a:t>
                      </a:r>
                      <a:endParaRPr lang="en-US" sz="1050" dirty="0">
                        <a:effectLst/>
                        <a:latin typeface="Calibri"/>
                        <a:ea typeface="Calibri"/>
                        <a:cs typeface="Arial"/>
                      </a:endParaRPr>
                    </a:p>
                    <a:p>
                      <a:pPr marL="25400" marR="0">
                        <a:spcBef>
                          <a:spcPts val="0"/>
                        </a:spcBef>
                        <a:spcAft>
                          <a:spcPts val="0"/>
                        </a:spcAft>
                      </a:pPr>
                      <a:r>
                        <a:rPr lang="en-US" sz="900" dirty="0">
                          <a:effectLst/>
                        </a:rPr>
                        <a:t>producing states</a:t>
                      </a:r>
                      <a:endParaRPr lang="en-US" sz="1050" dirty="0">
                        <a:effectLst/>
                        <a:latin typeface="Calibri"/>
                        <a:ea typeface="Calibri"/>
                        <a:cs typeface="Arial"/>
                      </a:endParaRPr>
                    </a:p>
                  </a:txBody>
                  <a:tcPr marL="0" marR="0" marT="0" marB="0" anchor="ctr">
                    <a:lnL w="12700"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254339">
                <a:tc>
                  <a:txBody>
                    <a:bodyPr/>
                    <a:lstStyle/>
                    <a:p>
                      <a:pPr marL="38100" marR="0">
                        <a:spcBef>
                          <a:spcPts val="0"/>
                        </a:spcBef>
                        <a:spcAft>
                          <a:spcPts val="0"/>
                        </a:spcAft>
                      </a:pPr>
                      <a:r>
                        <a:rPr lang="en-US" sz="900" dirty="0">
                          <a:effectLst/>
                        </a:rPr>
                        <a:t>Population</a:t>
                      </a:r>
                      <a:endParaRPr lang="en-US" sz="1000" dirty="0">
                        <a:effectLst/>
                        <a:latin typeface="Calibri"/>
                        <a:ea typeface="Calibri"/>
                        <a:cs typeface="Arial"/>
                      </a:endParaRPr>
                    </a:p>
                    <a:p>
                      <a:pPr marL="0" marR="0">
                        <a:spcBef>
                          <a:spcPts val="0"/>
                        </a:spcBef>
                        <a:spcAft>
                          <a:spcPts val="0"/>
                        </a:spcAft>
                      </a:pPr>
                      <a:r>
                        <a:rPr lang="en-US" sz="200" dirty="0">
                          <a:effectLst/>
                        </a:rPr>
                        <a:t> </a:t>
                      </a:r>
                      <a:endParaRPr lang="en-US" sz="1000" dirty="0">
                        <a:effectLst/>
                        <a:latin typeface="Calibri"/>
                        <a:ea typeface="Calibri"/>
                        <a:cs typeface="Arial"/>
                      </a:endParaRPr>
                    </a:p>
                  </a:txBody>
                  <a:tcPr marL="0" marR="0" marT="0" marB="0" anchor="ctr">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25400" marR="0">
                        <a:spcBef>
                          <a:spcPts val="0"/>
                        </a:spcBef>
                        <a:spcAft>
                          <a:spcPts val="0"/>
                        </a:spcAft>
                      </a:pPr>
                      <a:r>
                        <a:rPr lang="en-US" sz="900" dirty="0">
                          <a:effectLst/>
                        </a:rPr>
                        <a:t>32 million (22% of total Nigerian population), 2/3 under 30 years of age</a:t>
                      </a:r>
                      <a:endParaRPr lang="en-US" sz="1050" dirty="0">
                        <a:effectLst/>
                        <a:latin typeface="Calibri"/>
                        <a:ea typeface="Calibri"/>
                        <a:cs typeface="Arial"/>
                      </a:endParaRPr>
                    </a:p>
                    <a:p>
                      <a:pPr marL="0" marR="0">
                        <a:spcBef>
                          <a:spcPts val="0"/>
                        </a:spcBef>
                        <a:spcAft>
                          <a:spcPts val="0"/>
                        </a:spcAft>
                      </a:pPr>
                      <a:r>
                        <a:rPr lang="en-US" sz="300" dirty="0">
                          <a:effectLst/>
                        </a:rPr>
                        <a:t> </a:t>
                      </a:r>
                      <a:endParaRPr lang="en-US" sz="1050" dirty="0">
                        <a:effectLst/>
                        <a:latin typeface="Calibri"/>
                        <a:ea typeface="Calibri"/>
                        <a:cs typeface="Arial"/>
                      </a:endParaRPr>
                    </a:p>
                  </a:txBody>
                  <a:tcPr marL="0" marR="0" marT="0" marB="0" anchor="ctr">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391799">
                <a:tc>
                  <a:txBody>
                    <a:bodyPr/>
                    <a:lstStyle/>
                    <a:p>
                      <a:pPr marL="38100" marR="0">
                        <a:spcBef>
                          <a:spcPts val="0"/>
                        </a:spcBef>
                        <a:spcAft>
                          <a:spcPts val="0"/>
                        </a:spcAft>
                      </a:pPr>
                      <a:r>
                        <a:rPr lang="en-US" sz="900" dirty="0">
                          <a:effectLst/>
                        </a:rPr>
                        <a:t>Population density</a:t>
                      </a:r>
                      <a:endParaRPr lang="en-US" sz="1000" dirty="0">
                        <a:effectLst/>
                        <a:latin typeface="Calibri"/>
                        <a:ea typeface="Calibri"/>
                        <a:cs typeface="Arial"/>
                      </a:endParaRPr>
                    </a:p>
                    <a:p>
                      <a:pPr marL="0" marR="0">
                        <a:spcBef>
                          <a:spcPts val="0"/>
                        </a:spcBef>
                        <a:spcAft>
                          <a:spcPts val="0"/>
                        </a:spcAft>
                      </a:pPr>
                      <a:r>
                        <a:rPr lang="en-US" sz="400" dirty="0">
                          <a:effectLst/>
                        </a:rPr>
                        <a:t> </a:t>
                      </a:r>
                      <a:endParaRPr lang="en-US" sz="1000" dirty="0">
                        <a:effectLst/>
                        <a:latin typeface="Calibri"/>
                        <a:ea typeface="Calibri"/>
                        <a:cs typeface="Arial"/>
                      </a:endParaRPr>
                    </a:p>
                    <a:p>
                      <a:pPr marL="0" marR="0">
                        <a:spcBef>
                          <a:spcPts val="0"/>
                        </a:spcBef>
                        <a:spcAft>
                          <a:spcPts val="0"/>
                        </a:spcAft>
                      </a:pPr>
                      <a:r>
                        <a:rPr lang="en-US" sz="200" dirty="0">
                          <a:effectLst/>
                        </a:rPr>
                        <a:t> </a:t>
                      </a:r>
                      <a:endParaRPr lang="en-US" sz="1000" dirty="0">
                        <a:effectLst/>
                        <a:latin typeface="Calibri"/>
                        <a:ea typeface="Calibri"/>
                        <a:cs typeface="Arial"/>
                      </a:endParaRPr>
                    </a:p>
                  </a:txBody>
                  <a:tcPr marL="0" marR="0" marT="0" marB="0" anchor="ctr">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25400" marR="0">
                        <a:spcBef>
                          <a:spcPts val="0"/>
                        </a:spcBef>
                        <a:spcAft>
                          <a:spcPts val="0"/>
                        </a:spcAft>
                      </a:pPr>
                      <a:r>
                        <a:rPr lang="en-US" sz="900" dirty="0">
                          <a:effectLst/>
                        </a:rPr>
                        <a:t>265 people per km²; 13, 329 settlements, 94% with &lt; 5,000</a:t>
                      </a:r>
                      <a:endParaRPr lang="en-US" sz="1050" dirty="0">
                        <a:effectLst/>
                        <a:latin typeface="Calibri"/>
                        <a:ea typeface="Calibri"/>
                        <a:cs typeface="Arial"/>
                      </a:endParaRPr>
                    </a:p>
                    <a:p>
                      <a:pPr marL="25400" marR="0">
                        <a:spcBef>
                          <a:spcPts val="0"/>
                        </a:spcBef>
                        <a:spcAft>
                          <a:spcPts val="0"/>
                        </a:spcAft>
                      </a:pPr>
                      <a:r>
                        <a:rPr lang="en-US" sz="900" dirty="0">
                          <a:effectLst/>
                        </a:rPr>
                        <a:t>population</a:t>
                      </a:r>
                      <a:endParaRPr lang="en-US" sz="1050" dirty="0">
                        <a:effectLst/>
                        <a:latin typeface="Calibri"/>
                        <a:ea typeface="Calibri"/>
                        <a:cs typeface="Arial"/>
                      </a:endParaRPr>
                    </a:p>
                    <a:p>
                      <a:pPr marL="0" marR="0">
                        <a:spcBef>
                          <a:spcPts val="0"/>
                        </a:spcBef>
                        <a:spcAft>
                          <a:spcPts val="0"/>
                        </a:spcAft>
                      </a:pPr>
                      <a:r>
                        <a:rPr lang="en-US" sz="300" dirty="0">
                          <a:effectLst/>
                        </a:rPr>
                        <a:t> </a:t>
                      </a:r>
                      <a:endParaRPr lang="en-US" sz="1050" dirty="0">
                        <a:effectLst/>
                        <a:latin typeface="Calibri"/>
                        <a:ea typeface="Calibri"/>
                        <a:cs typeface="Arial"/>
                      </a:endParaRPr>
                    </a:p>
                  </a:txBody>
                  <a:tcPr marL="0" marR="0" marT="0" marB="0" anchor="ctr">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199942">
                <a:tc rowSpan="2">
                  <a:txBody>
                    <a:bodyPr/>
                    <a:lstStyle/>
                    <a:p>
                      <a:pPr marL="38100" marR="0">
                        <a:spcBef>
                          <a:spcPts val="0"/>
                        </a:spcBef>
                        <a:spcAft>
                          <a:spcPts val="0"/>
                        </a:spcAft>
                      </a:pPr>
                      <a:r>
                        <a:rPr lang="en-US" sz="900" dirty="0">
                          <a:effectLst/>
                        </a:rPr>
                        <a:t>Ethnic groups/languages</a:t>
                      </a:r>
                      <a:endParaRPr lang="en-US" sz="1000" dirty="0">
                        <a:effectLst/>
                        <a:latin typeface="Calibri"/>
                        <a:ea typeface="Calibri"/>
                        <a:cs typeface="Arial"/>
                      </a:endParaRPr>
                    </a:p>
                    <a:p>
                      <a:pPr marL="0" marR="0">
                        <a:spcBef>
                          <a:spcPts val="0"/>
                        </a:spcBef>
                        <a:spcAft>
                          <a:spcPts val="0"/>
                        </a:spcAft>
                      </a:pPr>
                      <a:r>
                        <a:rPr lang="en-US" sz="400" dirty="0">
                          <a:effectLst/>
                        </a:rPr>
                        <a:t> </a:t>
                      </a:r>
                      <a:endParaRPr lang="en-US" sz="1000" dirty="0">
                        <a:effectLst/>
                        <a:latin typeface="Calibri"/>
                        <a:ea typeface="Calibri"/>
                        <a:cs typeface="Arial"/>
                      </a:endParaRPr>
                    </a:p>
                    <a:p>
                      <a:pPr marL="0" marR="0">
                        <a:spcBef>
                          <a:spcPts val="0"/>
                        </a:spcBef>
                        <a:spcAft>
                          <a:spcPts val="0"/>
                        </a:spcAft>
                      </a:pPr>
                      <a:r>
                        <a:rPr lang="en-US" sz="200" dirty="0">
                          <a:effectLst/>
                        </a:rPr>
                        <a:t> </a:t>
                      </a:r>
                      <a:endParaRPr lang="en-US" sz="1000" dirty="0">
                        <a:effectLst/>
                        <a:latin typeface="Calibri"/>
                        <a:ea typeface="Calibri"/>
                        <a:cs typeface="Arial"/>
                      </a:endParaRPr>
                    </a:p>
                  </a:txBody>
                  <a:tcPr marL="0" marR="0" marT="0" marB="0" anchor="ctr">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25400" marR="0">
                        <a:spcBef>
                          <a:spcPts val="0"/>
                        </a:spcBef>
                        <a:spcAft>
                          <a:spcPts val="0"/>
                        </a:spcAft>
                      </a:pPr>
                      <a:r>
                        <a:rPr lang="en-US" sz="900" dirty="0">
                          <a:effectLst/>
                        </a:rPr>
                        <a:t>40 main ethnic groups; around 120 mutually unintelligible languages</a:t>
                      </a:r>
                      <a:endParaRPr lang="en-US" sz="1050" dirty="0">
                        <a:effectLst/>
                        <a:latin typeface="Calibri"/>
                        <a:ea typeface="Calibri"/>
                        <a:cs typeface="Arial"/>
                      </a:endParaRPr>
                    </a:p>
                  </a:txBody>
                  <a:tcPr marL="0" marR="0" marT="0" marB="0" anchor="ctr">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191857">
                <a:tc vMerge="1">
                  <a:txBody>
                    <a:bodyPr/>
                    <a:lstStyle/>
                    <a:p>
                      <a:endParaRPr lang="en-US"/>
                    </a:p>
                  </a:txBody>
                  <a:tcPr/>
                </a:tc>
                <a:tc>
                  <a:txBody>
                    <a:bodyPr/>
                    <a:lstStyle/>
                    <a:p>
                      <a:pPr marL="25400" marR="0">
                        <a:spcBef>
                          <a:spcPts val="0"/>
                        </a:spcBef>
                        <a:spcAft>
                          <a:spcPts val="0"/>
                        </a:spcAft>
                      </a:pPr>
                      <a:r>
                        <a:rPr lang="en-US" sz="900" dirty="0">
                          <a:effectLst/>
                        </a:rPr>
                        <a:t>and dialects</a:t>
                      </a:r>
                      <a:endParaRPr lang="en-US" sz="1050" dirty="0">
                        <a:effectLst/>
                        <a:latin typeface="Calibri"/>
                        <a:ea typeface="Calibri"/>
                        <a:cs typeface="Arial"/>
                      </a:endParaRPr>
                    </a:p>
                    <a:p>
                      <a:pPr marL="0" marR="0">
                        <a:spcBef>
                          <a:spcPts val="0"/>
                        </a:spcBef>
                        <a:spcAft>
                          <a:spcPts val="0"/>
                        </a:spcAft>
                      </a:pPr>
                      <a:r>
                        <a:rPr lang="en-US" sz="300" dirty="0">
                          <a:effectLst/>
                        </a:rPr>
                        <a:t> </a:t>
                      </a:r>
                      <a:endParaRPr lang="en-US" sz="1050" dirty="0">
                        <a:effectLst/>
                        <a:latin typeface="Calibri"/>
                        <a:ea typeface="Calibri"/>
                        <a:cs typeface="Arial"/>
                      </a:endParaRPr>
                    </a:p>
                  </a:txBody>
                  <a:tcPr marL="0" marR="0" marT="0" marB="0" anchor="ctr">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254339">
                <a:tc>
                  <a:txBody>
                    <a:bodyPr/>
                    <a:lstStyle/>
                    <a:p>
                      <a:pPr marL="38100" marR="0">
                        <a:spcBef>
                          <a:spcPts val="0"/>
                        </a:spcBef>
                        <a:spcAft>
                          <a:spcPts val="0"/>
                        </a:spcAft>
                      </a:pPr>
                      <a:r>
                        <a:rPr lang="en-US" sz="900" dirty="0">
                          <a:effectLst/>
                        </a:rPr>
                        <a:t>Land area</a:t>
                      </a:r>
                      <a:endParaRPr lang="en-US" sz="1000" dirty="0">
                        <a:effectLst/>
                        <a:latin typeface="Calibri"/>
                        <a:ea typeface="Calibri"/>
                        <a:cs typeface="Arial"/>
                      </a:endParaRPr>
                    </a:p>
                    <a:p>
                      <a:pPr marL="0" marR="0">
                        <a:spcBef>
                          <a:spcPts val="0"/>
                        </a:spcBef>
                        <a:spcAft>
                          <a:spcPts val="0"/>
                        </a:spcAft>
                      </a:pPr>
                      <a:r>
                        <a:rPr lang="en-US" sz="200" dirty="0">
                          <a:effectLst/>
                        </a:rPr>
                        <a:t> </a:t>
                      </a:r>
                      <a:endParaRPr lang="en-US" sz="1000" dirty="0">
                        <a:effectLst/>
                        <a:latin typeface="Calibri"/>
                        <a:ea typeface="Calibri"/>
                        <a:cs typeface="Arial"/>
                      </a:endParaRPr>
                    </a:p>
                  </a:txBody>
                  <a:tcPr marL="0" marR="0" marT="0" marB="0" anchor="ctr">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25400" marR="0">
                        <a:spcBef>
                          <a:spcPts val="0"/>
                        </a:spcBef>
                        <a:spcAft>
                          <a:spcPts val="0"/>
                        </a:spcAft>
                      </a:pPr>
                      <a:r>
                        <a:rPr lang="en-US" sz="900" dirty="0">
                          <a:effectLst/>
                        </a:rPr>
                        <a:t>112,000 km² of land area is oil affected; core delta is 75,000 km²</a:t>
                      </a:r>
                      <a:endParaRPr lang="en-US" sz="1050" dirty="0">
                        <a:effectLst/>
                        <a:latin typeface="Calibri"/>
                        <a:ea typeface="Calibri"/>
                        <a:cs typeface="Arial"/>
                      </a:endParaRPr>
                    </a:p>
                    <a:p>
                      <a:pPr marL="0" marR="0">
                        <a:spcBef>
                          <a:spcPts val="0"/>
                        </a:spcBef>
                        <a:spcAft>
                          <a:spcPts val="0"/>
                        </a:spcAft>
                      </a:pPr>
                      <a:r>
                        <a:rPr lang="en-US" sz="300" dirty="0">
                          <a:effectLst/>
                        </a:rPr>
                        <a:t> </a:t>
                      </a:r>
                      <a:endParaRPr lang="en-US" sz="1050" dirty="0">
                        <a:effectLst/>
                        <a:latin typeface="Calibri"/>
                        <a:ea typeface="Calibri"/>
                        <a:cs typeface="Arial"/>
                      </a:endParaRPr>
                    </a:p>
                  </a:txBody>
                  <a:tcPr marL="0" marR="0" marT="0" marB="0" anchor="ctr">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391799">
                <a:tc>
                  <a:txBody>
                    <a:bodyPr/>
                    <a:lstStyle/>
                    <a:p>
                      <a:pPr marL="38100" marR="0">
                        <a:spcBef>
                          <a:spcPts val="0"/>
                        </a:spcBef>
                        <a:spcAft>
                          <a:spcPts val="0"/>
                        </a:spcAft>
                      </a:pPr>
                      <a:r>
                        <a:rPr lang="en-US" sz="900" dirty="0">
                          <a:effectLst/>
                        </a:rPr>
                        <a:t>Ecological zones</a:t>
                      </a:r>
                      <a:endParaRPr lang="en-US" sz="1000" dirty="0">
                        <a:effectLst/>
                        <a:latin typeface="Calibri"/>
                        <a:ea typeface="Calibri"/>
                        <a:cs typeface="Arial"/>
                      </a:endParaRPr>
                    </a:p>
                    <a:p>
                      <a:pPr marL="0" marR="0">
                        <a:spcBef>
                          <a:spcPts val="0"/>
                        </a:spcBef>
                        <a:spcAft>
                          <a:spcPts val="0"/>
                        </a:spcAft>
                      </a:pPr>
                      <a:r>
                        <a:rPr lang="en-US" sz="400" dirty="0">
                          <a:effectLst/>
                        </a:rPr>
                        <a:t> </a:t>
                      </a:r>
                      <a:endParaRPr lang="en-US" sz="1000" dirty="0">
                        <a:effectLst/>
                        <a:latin typeface="Calibri"/>
                        <a:ea typeface="Calibri"/>
                        <a:cs typeface="Arial"/>
                      </a:endParaRPr>
                    </a:p>
                    <a:p>
                      <a:pPr marL="0" marR="0">
                        <a:spcBef>
                          <a:spcPts val="0"/>
                        </a:spcBef>
                        <a:spcAft>
                          <a:spcPts val="0"/>
                        </a:spcAft>
                      </a:pPr>
                      <a:r>
                        <a:rPr lang="en-US" sz="200" dirty="0">
                          <a:effectLst/>
                        </a:rPr>
                        <a:t> </a:t>
                      </a:r>
                      <a:endParaRPr lang="en-US" sz="1000" dirty="0">
                        <a:effectLst/>
                        <a:latin typeface="Calibri"/>
                        <a:ea typeface="Calibri"/>
                        <a:cs typeface="Arial"/>
                      </a:endParaRPr>
                    </a:p>
                  </a:txBody>
                  <a:tcPr marL="0" marR="0" marT="0" marB="0" anchor="ctr">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25400" marR="0">
                        <a:spcBef>
                          <a:spcPts val="0"/>
                        </a:spcBef>
                        <a:spcAft>
                          <a:spcPts val="0"/>
                        </a:spcAft>
                      </a:pPr>
                      <a:r>
                        <a:rPr lang="en-US" sz="900" dirty="0">
                          <a:effectLst/>
                        </a:rPr>
                        <a:t>Coastal barrier sandy ridge; mangrove swamp; freshwater swamp;</a:t>
                      </a:r>
                      <a:endParaRPr lang="en-US" sz="1050" dirty="0">
                        <a:effectLst/>
                        <a:latin typeface="Calibri"/>
                        <a:ea typeface="Calibri"/>
                        <a:cs typeface="Arial"/>
                      </a:endParaRPr>
                    </a:p>
                    <a:p>
                      <a:pPr marL="25400" marR="0">
                        <a:spcBef>
                          <a:spcPts val="0"/>
                        </a:spcBef>
                        <a:spcAft>
                          <a:spcPts val="0"/>
                        </a:spcAft>
                      </a:pPr>
                      <a:r>
                        <a:rPr lang="en-US" sz="900" dirty="0">
                          <a:effectLst/>
                        </a:rPr>
                        <a:t>lowland rainforest</a:t>
                      </a:r>
                      <a:endParaRPr lang="en-US" sz="1050" dirty="0">
                        <a:effectLst/>
                        <a:latin typeface="Calibri"/>
                        <a:ea typeface="Calibri"/>
                        <a:cs typeface="Arial"/>
                      </a:endParaRPr>
                    </a:p>
                    <a:p>
                      <a:pPr marL="0" marR="0">
                        <a:spcBef>
                          <a:spcPts val="0"/>
                        </a:spcBef>
                        <a:spcAft>
                          <a:spcPts val="0"/>
                        </a:spcAft>
                      </a:pPr>
                      <a:r>
                        <a:rPr lang="en-US" sz="300" dirty="0">
                          <a:effectLst/>
                        </a:rPr>
                        <a:t> </a:t>
                      </a:r>
                      <a:endParaRPr lang="en-US" sz="1050" dirty="0">
                        <a:effectLst/>
                        <a:latin typeface="Calibri"/>
                        <a:ea typeface="Calibri"/>
                        <a:cs typeface="Arial"/>
                      </a:endParaRPr>
                    </a:p>
                  </a:txBody>
                  <a:tcPr marL="0" marR="0" marT="0" marB="0" anchor="ctr">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254339">
                <a:tc>
                  <a:txBody>
                    <a:bodyPr/>
                    <a:lstStyle/>
                    <a:p>
                      <a:pPr marL="38100" marR="0">
                        <a:spcBef>
                          <a:spcPts val="0"/>
                        </a:spcBef>
                        <a:spcAft>
                          <a:spcPts val="0"/>
                        </a:spcAft>
                      </a:pPr>
                      <a:r>
                        <a:rPr lang="en-US" sz="900" dirty="0">
                          <a:effectLst/>
                        </a:rPr>
                        <a:t>Natural Resources</a:t>
                      </a:r>
                      <a:endParaRPr lang="en-US" sz="1000" dirty="0">
                        <a:effectLst/>
                        <a:latin typeface="Calibri"/>
                        <a:ea typeface="Calibri"/>
                        <a:cs typeface="Arial"/>
                      </a:endParaRPr>
                    </a:p>
                    <a:p>
                      <a:pPr marL="0" marR="0">
                        <a:spcBef>
                          <a:spcPts val="0"/>
                        </a:spcBef>
                        <a:spcAft>
                          <a:spcPts val="0"/>
                        </a:spcAft>
                      </a:pPr>
                      <a:r>
                        <a:rPr lang="en-US" sz="200" dirty="0">
                          <a:effectLst/>
                        </a:rPr>
                        <a:t> </a:t>
                      </a:r>
                      <a:endParaRPr lang="en-US" sz="1000" dirty="0">
                        <a:effectLst/>
                        <a:latin typeface="Calibri"/>
                        <a:ea typeface="Calibri"/>
                        <a:cs typeface="Arial"/>
                      </a:endParaRPr>
                    </a:p>
                  </a:txBody>
                  <a:tcPr marL="0" marR="0" marT="0" marB="0" anchor="ctr">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25400" marR="0">
                        <a:spcBef>
                          <a:spcPts val="0"/>
                        </a:spcBef>
                        <a:spcAft>
                          <a:spcPts val="0"/>
                        </a:spcAft>
                      </a:pPr>
                      <a:r>
                        <a:rPr lang="en-US" sz="900" dirty="0">
                          <a:effectLst/>
                        </a:rPr>
                        <a:t>Petroleum, natural gas, tin, lead, coal, zinc, arable land</a:t>
                      </a:r>
                      <a:endParaRPr lang="en-US" sz="1050" dirty="0">
                        <a:effectLst/>
                        <a:latin typeface="Calibri"/>
                        <a:ea typeface="Calibri"/>
                        <a:cs typeface="Arial"/>
                      </a:endParaRPr>
                    </a:p>
                    <a:p>
                      <a:pPr marL="0" marR="0">
                        <a:spcBef>
                          <a:spcPts val="0"/>
                        </a:spcBef>
                        <a:spcAft>
                          <a:spcPts val="0"/>
                        </a:spcAft>
                      </a:pPr>
                      <a:r>
                        <a:rPr lang="en-US" sz="300" dirty="0">
                          <a:effectLst/>
                        </a:rPr>
                        <a:t> </a:t>
                      </a:r>
                      <a:endParaRPr lang="en-US" sz="1050" dirty="0">
                        <a:effectLst/>
                        <a:latin typeface="Calibri"/>
                        <a:ea typeface="Calibri"/>
                        <a:cs typeface="Arial"/>
                      </a:endParaRPr>
                    </a:p>
                  </a:txBody>
                  <a:tcPr marL="0" marR="0" marT="0" marB="0" anchor="ctr">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364601">
                <a:tc>
                  <a:txBody>
                    <a:bodyPr/>
                    <a:lstStyle/>
                    <a:p>
                      <a:pPr marL="38100" marR="0">
                        <a:spcBef>
                          <a:spcPts val="0"/>
                        </a:spcBef>
                        <a:spcAft>
                          <a:spcPts val="0"/>
                        </a:spcAft>
                      </a:pPr>
                      <a:r>
                        <a:rPr lang="en-US" sz="900" dirty="0">
                          <a:effectLst/>
                        </a:rPr>
                        <a:t>Livelihoods</a:t>
                      </a:r>
                      <a:endParaRPr lang="en-US" sz="1000" dirty="0">
                        <a:effectLst/>
                        <a:latin typeface="Calibri"/>
                        <a:ea typeface="Calibri"/>
                        <a:cs typeface="Arial"/>
                      </a:endParaRPr>
                    </a:p>
                    <a:p>
                      <a:pPr marL="0" marR="0">
                        <a:spcBef>
                          <a:spcPts val="0"/>
                        </a:spcBef>
                        <a:spcAft>
                          <a:spcPts val="0"/>
                        </a:spcAft>
                      </a:pPr>
                      <a:r>
                        <a:rPr lang="en-US" sz="600" dirty="0">
                          <a:effectLst/>
                        </a:rPr>
                        <a:t> </a:t>
                      </a:r>
                      <a:endParaRPr lang="en-US" sz="1000" dirty="0">
                        <a:effectLst/>
                        <a:latin typeface="Calibri"/>
                        <a:ea typeface="Calibri"/>
                        <a:cs typeface="Arial"/>
                      </a:endParaRPr>
                    </a:p>
                  </a:txBody>
                  <a:tcPr marL="0" marR="0" marT="0" marB="0" anchor="ctr">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25400" marR="0">
                        <a:spcBef>
                          <a:spcPts val="0"/>
                        </a:spcBef>
                        <a:spcAft>
                          <a:spcPts val="0"/>
                        </a:spcAft>
                      </a:pPr>
                      <a:r>
                        <a:rPr lang="en-US" sz="900" dirty="0">
                          <a:effectLst/>
                        </a:rPr>
                        <a:t>Agriculture and fishing (48%); trading (17%); services (10%);</a:t>
                      </a:r>
                      <a:endParaRPr lang="en-US" sz="1050" dirty="0">
                        <a:effectLst/>
                        <a:latin typeface="Calibri"/>
                        <a:ea typeface="Calibri"/>
                        <a:cs typeface="Arial"/>
                      </a:endParaRPr>
                    </a:p>
                    <a:p>
                      <a:pPr marL="25400" marR="0">
                        <a:spcBef>
                          <a:spcPts val="0"/>
                        </a:spcBef>
                        <a:spcAft>
                          <a:spcPts val="0"/>
                        </a:spcAft>
                      </a:pPr>
                      <a:r>
                        <a:rPr lang="en-US" sz="900" dirty="0">
                          <a:effectLst/>
                        </a:rPr>
                        <a:t>Education/health (7%)</a:t>
                      </a:r>
                      <a:endParaRPr lang="en-US" sz="1050" dirty="0">
                        <a:effectLst/>
                        <a:latin typeface="Calibri"/>
                        <a:ea typeface="Calibri"/>
                        <a:cs typeface="Arial"/>
                      </a:endParaRPr>
                    </a:p>
                  </a:txBody>
                  <a:tcPr marL="0" marR="0" marT="0" marB="0" anchor="ctr">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276391">
                <a:tc gridSpan="2">
                  <a:txBody>
                    <a:bodyPr/>
                    <a:lstStyle/>
                    <a:p>
                      <a:pPr marL="38100" marR="0">
                        <a:spcBef>
                          <a:spcPts val="0"/>
                        </a:spcBef>
                        <a:spcAft>
                          <a:spcPts val="0"/>
                        </a:spcAft>
                      </a:pPr>
                      <a:r>
                        <a:rPr lang="en-US" sz="1000" b="1" dirty="0" smtClean="0">
                          <a:effectLst/>
                        </a:rPr>
                        <a:t>Social/Economic </a:t>
                      </a:r>
                      <a:r>
                        <a:rPr lang="en-US" sz="1000" b="1" dirty="0">
                          <a:effectLst/>
                        </a:rPr>
                        <a:t>Indicators</a:t>
                      </a:r>
                      <a:endParaRPr lang="en-US" sz="1050" b="1" dirty="0">
                        <a:effectLst/>
                        <a:latin typeface="Calibri"/>
                        <a:ea typeface="Calibri"/>
                        <a:cs typeface="Arial"/>
                      </a:endParaRPr>
                    </a:p>
                    <a:p>
                      <a:pPr marL="0" marR="0">
                        <a:spcBef>
                          <a:spcPts val="0"/>
                        </a:spcBef>
                        <a:spcAft>
                          <a:spcPts val="0"/>
                        </a:spcAft>
                      </a:pPr>
                      <a:r>
                        <a:rPr lang="en-US" sz="400" dirty="0">
                          <a:effectLst/>
                        </a:rPr>
                        <a:t> </a:t>
                      </a:r>
                      <a:endParaRPr lang="en-US" sz="1050" dirty="0">
                        <a:effectLst/>
                        <a:latin typeface="Calibri"/>
                        <a:ea typeface="Calibri"/>
                        <a:cs typeface="Arial"/>
                      </a:endParaRPr>
                    </a:p>
                  </a:txBody>
                  <a:tcPr marL="0" marR="0" marT="0"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hMerge="1">
                  <a:txBody>
                    <a:bodyPr/>
                    <a:lstStyle/>
                    <a:p>
                      <a:pPr marL="0" marR="0">
                        <a:spcBef>
                          <a:spcPts val="0"/>
                        </a:spcBef>
                        <a:spcAft>
                          <a:spcPts val="0"/>
                        </a:spcAft>
                      </a:pPr>
                      <a:endParaRPr lang="en-US" sz="1000" dirty="0">
                        <a:effectLst/>
                        <a:latin typeface="Calibri"/>
                        <a:ea typeface="Calibri"/>
                        <a:cs typeface="Arial"/>
                      </a:endParaRPr>
                    </a:p>
                  </a:txBody>
                  <a:tcPr marL="0" marR="0" marT="0" marB="0" anchor="b">
                    <a:lnL>
                      <a:noFill/>
                    </a:lnL>
                    <a:lnR>
                      <a:noFill/>
                    </a:lnR>
                    <a:lnT>
                      <a:noFill/>
                    </a:lnT>
                    <a:lnB>
                      <a:noFill/>
                    </a:lnB>
                    <a:lnTlToBr w="12700" cmpd="sng">
                      <a:noFill/>
                      <a:prstDash val="solid"/>
                    </a:lnTlToBr>
                    <a:lnBlToTr w="12700" cmpd="sng">
                      <a:noFill/>
                      <a:prstDash val="solid"/>
                    </a:lnBlToTr>
                  </a:tcPr>
                </a:tc>
              </a:tr>
              <a:tr h="261690">
                <a:tc>
                  <a:txBody>
                    <a:bodyPr/>
                    <a:lstStyle/>
                    <a:p>
                      <a:pPr marL="38100" marR="0">
                        <a:spcBef>
                          <a:spcPts val="0"/>
                        </a:spcBef>
                        <a:spcAft>
                          <a:spcPts val="0"/>
                        </a:spcAft>
                      </a:pPr>
                      <a:r>
                        <a:rPr lang="en-US" sz="900" dirty="0">
                          <a:effectLst/>
                        </a:rPr>
                        <a:t>Infant mortality rate</a:t>
                      </a:r>
                      <a:endParaRPr lang="en-US" sz="1000" dirty="0">
                        <a:effectLst/>
                        <a:latin typeface="Calibri"/>
                        <a:ea typeface="Calibri"/>
                        <a:cs typeface="Arial"/>
                      </a:endParaRPr>
                    </a:p>
                    <a:p>
                      <a:pPr marL="0" marR="0">
                        <a:spcBef>
                          <a:spcPts val="0"/>
                        </a:spcBef>
                        <a:spcAft>
                          <a:spcPts val="0"/>
                        </a:spcAft>
                      </a:pPr>
                      <a:r>
                        <a:rPr lang="en-US" sz="200" dirty="0">
                          <a:effectLst/>
                        </a:rPr>
                        <a:t> </a:t>
                      </a:r>
                      <a:endParaRPr lang="en-US" sz="1000" dirty="0">
                        <a:effectLst/>
                        <a:latin typeface="Calibri"/>
                        <a:ea typeface="Calibri"/>
                        <a:cs typeface="Arial"/>
                      </a:endParaRPr>
                    </a:p>
                  </a:txBody>
                  <a:tcPr marL="0" marR="0" marT="0" marB="0" anchor="ctr">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25400" marR="0">
                        <a:spcBef>
                          <a:spcPts val="0"/>
                        </a:spcBef>
                        <a:spcAft>
                          <a:spcPts val="0"/>
                        </a:spcAft>
                      </a:pPr>
                      <a:r>
                        <a:rPr lang="en-US" sz="900" dirty="0">
                          <a:effectLst/>
                        </a:rPr>
                        <a:t>120 per thousand (Nigeria: 100 per thousand)</a:t>
                      </a:r>
                      <a:endParaRPr lang="en-US" sz="1050" dirty="0">
                        <a:effectLst/>
                        <a:latin typeface="Calibri"/>
                        <a:ea typeface="Calibri"/>
                        <a:cs typeface="Arial"/>
                      </a:endParaRPr>
                    </a:p>
                    <a:p>
                      <a:pPr marL="0" marR="0">
                        <a:spcBef>
                          <a:spcPts val="0"/>
                        </a:spcBef>
                        <a:spcAft>
                          <a:spcPts val="0"/>
                        </a:spcAft>
                      </a:pPr>
                      <a:r>
                        <a:rPr lang="en-US" sz="300" dirty="0">
                          <a:effectLst/>
                        </a:rPr>
                        <a:t> </a:t>
                      </a:r>
                      <a:endParaRPr lang="en-US" sz="1050" dirty="0">
                        <a:effectLst/>
                        <a:latin typeface="Calibri"/>
                        <a:ea typeface="Calibri"/>
                        <a:cs typeface="Arial"/>
                      </a:endParaRPr>
                    </a:p>
                  </a:txBody>
                  <a:tcPr marL="0" marR="0" marT="0" marB="0" anchor="ctr">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416792">
                <a:tc>
                  <a:txBody>
                    <a:bodyPr/>
                    <a:lstStyle/>
                    <a:p>
                      <a:pPr marL="38100" marR="0">
                        <a:spcBef>
                          <a:spcPts val="0"/>
                        </a:spcBef>
                        <a:spcAft>
                          <a:spcPts val="0"/>
                        </a:spcAft>
                      </a:pPr>
                      <a:r>
                        <a:rPr lang="en-US" sz="900" dirty="0">
                          <a:effectLst/>
                        </a:rPr>
                        <a:t>Unemployment</a:t>
                      </a:r>
                      <a:endParaRPr lang="en-US" sz="1000" dirty="0">
                        <a:effectLst/>
                        <a:latin typeface="Calibri"/>
                        <a:ea typeface="Calibri"/>
                        <a:cs typeface="Arial"/>
                      </a:endParaRPr>
                    </a:p>
                    <a:p>
                      <a:pPr marL="0" marR="0">
                        <a:spcBef>
                          <a:spcPts val="0"/>
                        </a:spcBef>
                        <a:spcAft>
                          <a:spcPts val="0"/>
                        </a:spcAft>
                      </a:pPr>
                      <a:r>
                        <a:rPr lang="en-US" sz="600" dirty="0">
                          <a:effectLst/>
                        </a:rPr>
                        <a:t> </a:t>
                      </a:r>
                      <a:endParaRPr lang="en-US" sz="1000" dirty="0">
                        <a:effectLst/>
                        <a:latin typeface="Calibri"/>
                        <a:ea typeface="Calibri"/>
                        <a:cs typeface="Arial"/>
                      </a:endParaRPr>
                    </a:p>
                  </a:txBody>
                  <a:tcPr marL="0" marR="0" marT="0" marB="0" anchor="ctr">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25400" marR="0">
                        <a:spcBef>
                          <a:spcPts val="0"/>
                        </a:spcBef>
                        <a:spcAft>
                          <a:spcPts val="0"/>
                        </a:spcAft>
                      </a:pPr>
                      <a:r>
                        <a:rPr lang="en-US" sz="900" dirty="0">
                          <a:effectLst/>
                        </a:rPr>
                        <a:t>Estimated youth unemployment (ages 15–24): 40%</a:t>
                      </a:r>
                      <a:endParaRPr lang="en-US" sz="1050" dirty="0">
                        <a:effectLst/>
                        <a:latin typeface="Calibri"/>
                        <a:ea typeface="Calibri"/>
                        <a:cs typeface="Arial"/>
                      </a:endParaRPr>
                    </a:p>
                    <a:p>
                      <a:pPr marL="25400" marR="0">
                        <a:spcBef>
                          <a:spcPts val="0"/>
                        </a:spcBef>
                        <a:spcAft>
                          <a:spcPts val="0"/>
                        </a:spcAft>
                      </a:pPr>
                      <a:r>
                        <a:rPr lang="en-US" sz="900" dirty="0">
                          <a:effectLst/>
                        </a:rPr>
                        <a:t>Official average for the South-South: 24% (2006)</a:t>
                      </a:r>
                      <a:endParaRPr lang="en-US" sz="1050" dirty="0">
                        <a:effectLst/>
                        <a:latin typeface="Calibri"/>
                        <a:ea typeface="Calibri"/>
                        <a:cs typeface="Arial"/>
                      </a:endParaRPr>
                    </a:p>
                  </a:txBody>
                  <a:tcPr marL="0" marR="0" marT="0" marB="0" anchor="ctr">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252869">
                <a:tc>
                  <a:txBody>
                    <a:bodyPr/>
                    <a:lstStyle/>
                    <a:p>
                      <a:pPr marL="0" marR="0">
                        <a:spcBef>
                          <a:spcPts val="0"/>
                        </a:spcBef>
                        <a:spcAft>
                          <a:spcPts val="0"/>
                        </a:spcAft>
                      </a:pPr>
                      <a:r>
                        <a:rPr lang="en-US" sz="200" dirty="0">
                          <a:effectLst/>
                        </a:rPr>
                        <a:t> </a:t>
                      </a:r>
                      <a:endParaRPr lang="en-US" sz="1000" dirty="0">
                        <a:effectLst/>
                        <a:latin typeface="Calibri"/>
                        <a:ea typeface="Calibri"/>
                        <a:cs typeface="Arial"/>
                      </a:endParaRPr>
                    </a:p>
                    <a:p>
                      <a:pPr marL="38100" marR="0">
                        <a:spcBef>
                          <a:spcPts val="0"/>
                        </a:spcBef>
                        <a:spcAft>
                          <a:spcPts val="0"/>
                        </a:spcAft>
                      </a:pPr>
                      <a:r>
                        <a:rPr lang="en-US" sz="900" dirty="0">
                          <a:effectLst/>
                        </a:rPr>
                        <a:t>Poverty</a:t>
                      </a:r>
                      <a:endParaRPr lang="en-US" sz="1000" dirty="0">
                        <a:effectLst/>
                        <a:latin typeface="Calibri"/>
                        <a:ea typeface="Calibri"/>
                        <a:cs typeface="Arial"/>
                      </a:endParaRPr>
                    </a:p>
                  </a:txBody>
                  <a:tcPr marL="0" marR="0" marT="0" marB="0" anchor="ctr">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spcBef>
                          <a:spcPts val="0"/>
                        </a:spcBef>
                        <a:spcAft>
                          <a:spcPts val="0"/>
                        </a:spcAft>
                      </a:pPr>
                      <a:r>
                        <a:rPr lang="en-US" sz="300" dirty="0">
                          <a:effectLst/>
                        </a:rPr>
                        <a:t> </a:t>
                      </a:r>
                      <a:endParaRPr lang="en-US" sz="1050" dirty="0">
                        <a:effectLst/>
                        <a:latin typeface="Calibri"/>
                        <a:ea typeface="Calibri"/>
                        <a:cs typeface="Arial"/>
                      </a:endParaRPr>
                    </a:p>
                    <a:p>
                      <a:pPr marL="25400" marR="0">
                        <a:spcBef>
                          <a:spcPts val="0"/>
                        </a:spcBef>
                        <a:spcAft>
                          <a:spcPts val="0"/>
                        </a:spcAft>
                      </a:pPr>
                      <a:r>
                        <a:rPr lang="en-US" sz="900" dirty="0">
                          <a:effectLst/>
                        </a:rPr>
                        <a:t>43% in relative poverty (2004); 75% perceive themselves as “poor”</a:t>
                      </a:r>
                      <a:endParaRPr lang="en-US" sz="1050" dirty="0">
                        <a:effectLst/>
                        <a:latin typeface="Calibri"/>
                        <a:ea typeface="Calibri"/>
                        <a:cs typeface="Arial"/>
                      </a:endParaRPr>
                    </a:p>
                  </a:txBody>
                  <a:tcPr marL="0" marR="0" marT="0" marB="0" anchor="ctr">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244783">
                <a:tc rowSpan="2">
                  <a:txBody>
                    <a:bodyPr/>
                    <a:lstStyle/>
                    <a:p>
                      <a:pPr marL="0" marR="0">
                        <a:spcBef>
                          <a:spcPts val="0"/>
                        </a:spcBef>
                        <a:spcAft>
                          <a:spcPts val="0"/>
                        </a:spcAft>
                      </a:pPr>
                      <a:r>
                        <a:rPr lang="en-US" sz="200" dirty="0">
                          <a:effectLst/>
                        </a:rPr>
                        <a:t> </a:t>
                      </a:r>
                      <a:endParaRPr lang="en-US" sz="1000" dirty="0">
                        <a:effectLst/>
                        <a:latin typeface="Calibri"/>
                        <a:ea typeface="Calibri"/>
                        <a:cs typeface="Arial"/>
                      </a:endParaRPr>
                    </a:p>
                    <a:p>
                      <a:pPr marL="38100" marR="0">
                        <a:spcBef>
                          <a:spcPts val="0"/>
                        </a:spcBef>
                        <a:spcAft>
                          <a:spcPts val="0"/>
                        </a:spcAft>
                      </a:pPr>
                      <a:r>
                        <a:rPr lang="en-US" sz="900" dirty="0">
                          <a:effectLst/>
                        </a:rPr>
                        <a:t>Water</a:t>
                      </a:r>
                      <a:endParaRPr lang="en-US" sz="1000" dirty="0">
                        <a:effectLst/>
                        <a:latin typeface="Calibri"/>
                        <a:ea typeface="Calibri"/>
                        <a:cs typeface="Arial"/>
                      </a:endParaRPr>
                    </a:p>
                    <a:p>
                      <a:pPr marL="0" marR="0">
                        <a:spcBef>
                          <a:spcPts val="0"/>
                        </a:spcBef>
                        <a:spcAft>
                          <a:spcPts val="0"/>
                        </a:spcAft>
                      </a:pPr>
                      <a:r>
                        <a:rPr lang="en-US" sz="400" dirty="0">
                          <a:effectLst/>
                        </a:rPr>
                        <a:t> </a:t>
                      </a:r>
                      <a:endParaRPr lang="en-US" sz="1000" dirty="0">
                        <a:effectLst/>
                        <a:latin typeface="Calibri"/>
                        <a:ea typeface="Calibri"/>
                        <a:cs typeface="Arial"/>
                      </a:endParaRPr>
                    </a:p>
                    <a:p>
                      <a:pPr marL="0" marR="0">
                        <a:spcBef>
                          <a:spcPts val="0"/>
                        </a:spcBef>
                        <a:spcAft>
                          <a:spcPts val="0"/>
                        </a:spcAft>
                      </a:pPr>
                      <a:r>
                        <a:rPr lang="en-US" sz="200" dirty="0">
                          <a:effectLst/>
                        </a:rPr>
                        <a:t> </a:t>
                      </a:r>
                      <a:endParaRPr lang="en-US" sz="1000" dirty="0">
                        <a:effectLst/>
                        <a:latin typeface="Calibri"/>
                        <a:ea typeface="Calibri"/>
                        <a:cs typeface="Arial"/>
                      </a:endParaRPr>
                    </a:p>
                  </a:txBody>
                  <a:tcPr marL="0" marR="0" marT="0" marB="0" anchor="ctr">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spcBef>
                          <a:spcPts val="0"/>
                        </a:spcBef>
                        <a:spcAft>
                          <a:spcPts val="0"/>
                        </a:spcAft>
                      </a:pPr>
                      <a:r>
                        <a:rPr lang="en-US" sz="300" dirty="0">
                          <a:effectLst/>
                        </a:rPr>
                        <a:t> </a:t>
                      </a:r>
                      <a:endParaRPr lang="en-US" sz="1050" dirty="0">
                        <a:effectLst/>
                        <a:latin typeface="Calibri"/>
                        <a:ea typeface="Calibri"/>
                        <a:cs typeface="Arial"/>
                      </a:endParaRPr>
                    </a:p>
                    <a:p>
                      <a:pPr marL="25400" marR="0">
                        <a:spcBef>
                          <a:spcPts val="0"/>
                        </a:spcBef>
                        <a:spcAft>
                          <a:spcPts val="0"/>
                        </a:spcAft>
                      </a:pPr>
                      <a:r>
                        <a:rPr lang="en-US" sz="900" dirty="0">
                          <a:effectLst/>
                        </a:rPr>
                        <a:t>76 to 80% in rural areas and 50 to 55% in urban areas do not have</a:t>
                      </a:r>
                      <a:endParaRPr lang="en-US" sz="1050" dirty="0">
                        <a:effectLst/>
                        <a:latin typeface="Calibri"/>
                        <a:ea typeface="Calibri"/>
                        <a:cs typeface="Arial"/>
                      </a:endParaRPr>
                    </a:p>
                  </a:txBody>
                  <a:tcPr marL="0" marR="0" marT="0" marB="0" anchor="ctr">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191857">
                <a:tc vMerge="1">
                  <a:txBody>
                    <a:bodyPr/>
                    <a:lstStyle/>
                    <a:p>
                      <a:endParaRPr lang="en-US"/>
                    </a:p>
                  </a:txBody>
                  <a:tcPr/>
                </a:tc>
                <a:tc>
                  <a:txBody>
                    <a:bodyPr/>
                    <a:lstStyle/>
                    <a:p>
                      <a:pPr marL="25400" marR="0">
                        <a:spcBef>
                          <a:spcPts val="0"/>
                        </a:spcBef>
                        <a:spcAft>
                          <a:spcPts val="0"/>
                        </a:spcAft>
                      </a:pPr>
                      <a:r>
                        <a:rPr lang="en-US" sz="900" dirty="0">
                          <a:effectLst/>
                        </a:rPr>
                        <a:t>access to safe drinking water</a:t>
                      </a:r>
                      <a:endParaRPr lang="en-US" sz="1050" dirty="0">
                        <a:effectLst/>
                        <a:latin typeface="Calibri"/>
                        <a:ea typeface="Calibri"/>
                        <a:cs typeface="Arial"/>
                      </a:endParaRPr>
                    </a:p>
                    <a:p>
                      <a:pPr marL="0" marR="0">
                        <a:spcBef>
                          <a:spcPts val="0"/>
                        </a:spcBef>
                        <a:spcAft>
                          <a:spcPts val="0"/>
                        </a:spcAft>
                      </a:pPr>
                      <a:r>
                        <a:rPr lang="en-US" sz="300" dirty="0">
                          <a:effectLst/>
                        </a:rPr>
                        <a:t> </a:t>
                      </a:r>
                      <a:endParaRPr lang="en-US" sz="1050" dirty="0">
                        <a:effectLst/>
                        <a:latin typeface="Calibri"/>
                        <a:ea typeface="Calibri"/>
                        <a:cs typeface="Arial"/>
                      </a:endParaRPr>
                    </a:p>
                  </a:txBody>
                  <a:tcPr marL="0" marR="0" marT="0" marB="0" anchor="ctr">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341079">
                <a:tc>
                  <a:txBody>
                    <a:bodyPr/>
                    <a:lstStyle/>
                    <a:p>
                      <a:pPr marL="38100" marR="0">
                        <a:spcBef>
                          <a:spcPts val="0"/>
                        </a:spcBef>
                        <a:spcAft>
                          <a:spcPts val="0"/>
                        </a:spcAft>
                      </a:pPr>
                      <a:r>
                        <a:rPr lang="en-US" sz="900" dirty="0">
                          <a:effectLst/>
                        </a:rPr>
                        <a:t>Energy</a:t>
                      </a:r>
                      <a:endParaRPr lang="en-US" sz="1000" dirty="0">
                        <a:effectLst/>
                        <a:latin typeface="Calibri"/>
                        <a:ea typeface="Calibri"/>
                        <a:cs typeface="Arial"/>
                      </a:endParaRPr>
                    </a:p>
                  </a:txBody>
                  <a:tcPr marL="0" marR="0" marT="0" marB="0" anchor="ctr">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marL="25400" marR="0">
                        <a:spcBef>
                          <a:spcPts val="0"/>
                        </a:spcBef>
                        <a:spcAft>
                          <a:spcPts val="0"/>
                        </a:spcAft>
                      </a:pPr>
                      <a:r>
                        <a:rPr lang="en-US" sz="900" dirty="0">
                          <a:effectLst/>
                        </a:rPr>
                        <a:t>Firewood is the primary energy source for 73%</a:t>
                      </a:r>
                      <a:endParaRPr lang="en-US" sz="1050" dirty="0">
                        <a:effectLst/>
                        <a:latin typeface="Calibri"/>
                        <a:ea typeface="Calibri"/>
                        <a:cs typeface="Arial"/>
                      </a:endParaRPr>
                    </a:p>
                    <a:p>
                      <a:pPr marL="25400" marR="0">
                        <a:spcBef>
                          <a:spcPts val="0"/>
                        </a:spcBef>
                        <a:spcAft>
                          <a:spcPts val="0"/>
                        </a:spcAft>
                      </a:pPr>
                      <a:r>
                        <a:rPr lang="en-US" sz="900" dirty="0">
                          <a:effectLst/>
                        </a:rPr>
                        <a:t>34% of population has access to electric power, when available</a:t>
                      </a:r>
                      <a:endParaRPr lang="en-US" sz="1050" dirty="0">
                        <a:effectLst/>
                        <a:latin typeface="Calibri"/>
                        <a:ea typeface="Calibri"/>
                        <a:cs typeface="Arial"/>
                      </a:endParaRPr>
                    </a:p>
                  </a:txBody>
                  <a:tcPr marL="0" marR="0" marT="0" marB="0" anchor="ctr">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bl>
          </a:graphicData>
        </a:graphic>
      </p:graphicFrame>
    </p:spTree>
    <p:extLst>
      <p:ext uri="{BB962C8B-B14F-4D97-AF65-F5344CB8AC3E}">
        <p14:creationId xmlns:p14="http://schemas.microsoft.com/office/powerpoint/2010/main" val="288531915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186948262"/>
              </p:ext>
            </p:extLst>
          </p:nvPr>
        </p:nvGraphicFramePr>
        <p:xfrm>
          <a:off x="609600" y="609600"/>
          <a:ext cx="8077200" cy="5715000"/>
        </p:xfrm>
        <a:graphic>
          <a:graphicData uri="http://schemas.openxmlformats.org/drawingml/2006/table">
            <a:tbl>
              <a:tblPr>
                <a:tableStyleId>{D03447BB-5D67-496B-8E87-E561075AD55C}</a:tableStyleId>
              </a:tblPr>
              <a:tblGrid>
                <a:gridCol w="4038600"/>
                <a:gridCol w="4038600"/>
              </a:tblGrid>
              <a:tr h="237364">
                <a:tc gridSpan="2">
                  <a:txBody>
                    <a:bodyPr/>
                    <a:lstStyle/>
                    <a:p>
                      <a:pPr marL="0" marR="0">
                        <a:spcBef>
                          <a:spcPts val="0"/>
                        </a:spcBef>
                        <a:spcAft>
                          <a:spcPts val="0"/>
                        </a:spcAft>
                      </a:pPr>
                      <a:r>
                        <a:rPr lang="en-US" sz="1000" b="1" dirty="0" smtClean="0">
                          <a:effectLst/>
                          <a:latin typeface="Calibri"/>
                          <a:ea typeface="Calibri"/>
                          <a:cs typeface="Arial"/>
                        </a:rPr>
                        <a:t>Oil</a:t>
                      </a:r>
                      <a:r>
                        <a:rPr lang="en-US" sz="1000" b="1" baseline="0" dirty="0" smtClean="0">
                          <a:effectLst/>
                          <a:latin typeface="Calibri"/>
                          <a:ea typeface="Calibri"/>
                          <a:cs typeface="Arial"/>
                        </a:rPr>
                        <a:t> and Gas Production </a:t>
                      </a:r>
                      <a:endParaRPr lang="en-US" sz="1000" b="1" dirty="0">
                        <a:effectLst/>
                        <a:latin typeface="Calibri"/>
                        <a:ea typeface="Calibri"/>
                        <a:cs typeface="Arial"/>
                      </a:endParaRPr>
                    </a:p>
                  </a:txBody>
                  <a:tcPr marL="0" marR="0" marT="0" marB="0" anchor="ctr">
                    <a:lnB w="12700" cap="flat" cmpd="sng" algn="ctr">
                      <a:solidFill>
                        <a:schemeClr val="tx1"/>
                      </a:solidFill>
                      <a:prstDash val="solid"/>
                      <a:round/>
                      <a:headEnd type="none" w="med" len="med"/>
                      <a:tailEnd type="none" w="med" len="med"/>
                    </a:lnB>
                    <a:solidFill>
                      <a:srgbClr val="92D050"/>
                    </a:solidFill>
                  </a:tcPr>
                </a:tc>
                <a:tc hMerge="1">
                  <a:txBody>
                    <a:bodyPr/>
                    <a:lstStyle/>
                    <a:p>
                      <a:pPr marL="50800" marR="0">
                        <a:spcBef>
                          <a:spcPts val="0"/>
                        </a:spcBef>
                        <a:spcAft>
                          <a:spcPts val="0"/>
                        </a:spcAft>
                      </a:pPr>
                      <a:endParaRPr lang="en-US" sz="1000" dirty="0">
                        <a:effectLst/>
                        <a:latin typeface="Calibri"/>
                        <a:ea typeface="Calibri"/>
                        <a:cs typeface="Arial"/>
                      </a:endParaRPr>
                    </a:p>
                  </a:txBody>
                  <a:tcPr marL="0" marR="0" marT="0" marB="0" anchor="b"/>
                </a:tc>
              </a:tr>
              <a:tr h="1470495">
                <a:tc>
                  <a:txBody>
                    <a:bodyPr/>
                    <a:lstStyle/>
                    <a:p>
                      <a:pPr marL="0" marR="0">
                        <a:spcBef>
                          <a:spcPts val="0"/>
                        </a:spcBef>
                        <a:spcAft>
                          <a:spcPts val="0"/>
                        </a:spcAft>
                      </a:pPr>
                      <a:endParaRPr lang="en-US" sz="900" dirty="0" smtClean="0">
                        <a:effectLst/>
                      </a:endParaRPr>
                    </a:p>
                    <a:p>
                      <a:pPr marL="0" marR="0">
                        <a:spcBef>
                          <a:spcPts val="0"/>
                        </a:spcBef>
                        <a:spcAft>
                          <a:spcPts val="0"/>
                        </a:spcAft>
                      </a:pPr>
                      <a:endParaRPr lang="en-US" sz="900" dirty="0" smtClean="0">
                        <a:effectLst/>
                      </a:endParaRPr>
                    </a:p>
                    <a:p>
                      <a:pPr marL="0" marR="0">
                        <a:spcBef>
                          <a:spcPts val="0"/>
                        </a:spcBef>
                        <a:spcAft>
                          <a:spcPts val="0"/>
                        </a:spcAft>
                      </a:pPr>
                      <a:endParaRPr lang="en-US" sz="900" dirty="0" smtClean="0">
                        <a:effectLst/>
                      </a:endParaRPr>
                    </a:p>
                    <a:p>
                      <a:pPr marL="0" marR="0">
                        <a:spcBef>
                          <a:spcPts val="0"/>
                        </a:spcBef>
                        <a:spcAft>
                          <a:spcPts val="0"/>
                        </a:spcAft>
                      </a:pPr>
                      <a:r>
                        <a:rPr lang="en-US" sz="900" dirty="0" smtClean="0">
                          <a:effectLst/>
                        </a:rPr>
                        <a:t>Crude </a:t>
                      </a:r>
                      <a:r>
                        <a:rPr lang="en-US" sz="900" dirty="0">
                          <a:effectLst/>
                        </a:rPr>
                        <a:t>oil </a:t>
                      </a:r>
                      <a:r>
                        <a:rPr lang="en-US" sz="900" dirty="0" smtClean="0">
                          <a:effectLst/>
                        </a:rPr>
                        <a:t>production,</a:t>
                      </a:r>
                      <a:r>
                        <a:rPr lang="en-US" sz="1000" baseline="0" dirty="0" smtClean="0">
                          <a:effectLst/>
                          <a:latin typeface="Calibri"/>
                          <a:cs typeface="Arial"/>
                        </a:rPr>
                        <a:t> </a:t>
                      </a:r>
                      <a:r>
                        <a:rPr lang="en-US" sz="900" dirty="0" smtClean="0">
                          <a:effectLst/>
                        </a:rPr>
                        <a:t>mid-2011</a:t>
                      </a:r>
                      <a:endParaRPr lang="en-US" sz="1000" dirty="0">
                        <a:effectLst/>
                        <a:latin typeface="Calibri"/>
                        <a:ea typeface="Calibri"/>
                        <a:cs typeface="Arial"/>
                      </a:endParaRPr>
                    </a:p>
                    <a:p>
                      <a:pPr marL="0" marR="0">
                        <a:spcBef>
                          <a:spcPts val="0"/>
                        </a:spcBef>
                        <a:spcAft>
                          <a:spcPts val="0"/>
                        </a:spcAft>
                      </a:pPr>
                      <a:r>
                        <a:rPr lang="en-US" sz="850" dirty="0">
                          <a:effectLst/>
                        </a:rPr>
                        <a:t> </a:t>
                      </a:r>
                      <a:endParaRPr lang="en-US" sz="1000" dirty="0">
                        <a:effectLst/>
                        <a:latin typeface="Calibri"/>
                        <a:ea typeface="Calibri"/>
                        <a:cs typeface="Arial"/>
                      </a:endParaRPr>
                    </a:p>
                    <a:p>
                      <a:pPr marL="0" marR="0">
                        <a:spcBef>
                          <a:spcPts val="0"/>
                        </a:spcBef>
                        <a:spcAft>
                          <a:spcPts val="0"/>
                        </a:spcAft>
                      </a:pPr>
                      <a:r>
                        <a:rPr lang="en-US" sz="850" dirty="0">
                          <a:effectLst/>
                        </a:rPr>
                        <a:t> </a:t>
                      </a:r>
                      <a:endParaRPr lang="en-US" sz="1000" dirty="0">
                        <a:effectLst/>
                        <a:latin typeface="Calibri"/>
                        <a:ea typeface="Calibri"/>
                        <a:cs typeface="Arial"/>
                      </a:endParaRPr>
                    </a:p>
                    <a:p>
                      <a:pPr marL="0" marR="0">
                        <a:spcBef>
                          <a:spcPts val="0"/>
                        </a:spcBef>
                        <a:spcAft>
                          <a:spcPts val="0"/>
                        </a:spcAft>
                      </a:pPr>
                      <a:r>
                        <a:rPr lang="en-US" sz="850" dirty="0">
                          <a:effectLst/>
                        </a:rPr>
                        <a:t> </a:t>
                      </a:r>
                      <a:endParaRPr lang="en-US" sz="1000" dirty="0">
                        <a:effectLst/>
                        <a:latin typeface="Calibri"/>
                        <a:ea typeface="Calibri"/>
                        <a:cs typeface="Arial"/>
                      </a:endParaRPr>
                    </a:p>
                  </a:txBody>
                  <a:tcPr marL="0" marR="0"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50800" marR="0">
                        <a:spcBef>
                          <a:spcPts val="0"/>
                        </a:spcBef>
                        <a:spcAft>
                          <a:spcPts val="0"/>
                        </a:spcAft>
                      </a:pPr>
                      <a:r>
                        <a:rPr lang="en-US" sz="900" dirty="0">
                          <a:effectLst/>
                        </a:rPr>
                        <a:t>About 2.3 </a:t>
                      </a:r>
                      <a:r>
                        <a:rPr lang="en-US" sz="900" dirty="0" err="1">
                          <a:effectLst/>
                        </a:rPr>
                        <a:t>mbpd</a:t>
                      </a:r>
                      <a:r>
                        <a:rPr lang="en-US" sz="900" dirty="0">
                          <a:effectLst/>
                        </a:rPr>
                        <a:t> (including condensate); 3.2 </a:t>
                      </a:r>
                      <a:r>
                        <a:rPr lang="en-US" sz="900" dirty="0" err="1">
                          <a:effectLst/>
                        </a:rPr>
                        <a:t>mbpd</a:t>
                      </a:r>
                      <a:r>
                        <a:rPr lang="en-US" sz="900" dirty="0">
                          <a:effectLst/>
                        </a:rPr>
                        <a:t> installed</a:t>
                      </a:r>
                      <a:endParaRPr lang="en-US" sz="1050" dirty="0">
                        <a:effectLst/>
                        <a:latin typeface="Calibri"/>
                        <a:ea typeface="Calibri"/>
                        <a:cs typeface="Arial"/>
                      </a:endParaRPr>
                    </a:p>
                    <a:p>
                      <a:pPr marL="50800" marR="0">
                        <a:spcBef>
                          <a:spcPts val="0"/>
                        </a:spcBef>
                        <a:spcAft>
                          <a:spcPts val="0"/>
                        </a:spcAft>
                      </a:pPr>
                      <a:r>
                        <a:rPr lang="en-US" sz="900" dirty="0">
                          <a:effectLst/>
                        </a:rPr>
                        <a:t>capacity; supplies 95% of Nigeria’s export earnings and 80% of</a:t>
                      </a:r>
                      <a:endParaRPr lang="en-US" sz="1050" dirty="0">
                        <a:effectLst/>
                        <a:latin typeface="Calibri"/>
                        <a:ea typeface="Calibri"/>
                        <a:cs typeface="Arial"/>
                      </a:endParaRPr>
                    </a:p>
                    <a:p>
                      <a:pPr marL="50800" marR="0">
                        <a:spcBef>
                          <a:spcPts val="0"/>
                        </a:spcBef>
                        <a:spcAft>
                          <a:spcPts val="0"/>
                        </a:spcAft>
                      </a:pPr>
                      <a:r>
                        <a:rPr lang="en-US" sz="900" dirty="0">
                          <a:effectLst/>
                        </a:rPr>
                        <a:t>federal government </a:t>
                      </a:r>
                      <a:r>
                        <a:rPr lang="en-US" sz="900" dirty="0" smtClean="0">
                          <a:effectLst/>
                        </a:rPr>
                        <a:t>revenue</a:t>
                      </a:r>
                    </a:p>
                    <a:p>
                      <a:pPr marL="50800" marR="0">
                        <a:spcBef>
                          <a:spcPts val="0"/>
                        </a:spcBef>
                        <a:spcAft>
                          <a:spcPts val="0"/>
                        </a:spcAft>
                      </a:pPr>
                      <a:endParaRPr lang="en-US" sz="1050" dirty="0">
                        <a:effectLst/>
                        <a:latin typeface="Calibri"/>
                        <a:ea typeface="Calibri"/>
                        <a:cs typeface="Arial"/>
                      </a:endParaRPr>
                    </a:p>
                    <a:p>
                      <a:pPr marL="50800" marR="0">
                        <a:spcBef>
                          <a:spcPts val="0"/>
                        </a:spcBef>
                        <a:spcAft>
                          <a:spcPts val="0"/>
                        </a:spcAft>
                      </a:pPr>
                      <a:r>
                        <a:rPr lang="en-US" sz="900" dirty="0">
                          <a:effectLst/>
                        </a:rPr>
                        <a:t>On average, 25% of production was shut in due to violence or</a:t>
                      </a:r>
                      <a:endParaRPr lang="en-US" sz="1050" dirty="0">
                        <a:effectLst/>
                        <a:latin typeface="Calibri"/>
                        <a:ea typeface="Calibri"/>
                        <a:cs typeface="Arial"/>
                      </a:endParaRPr>
                    </a:p>
                    <a:p>
                      <a:pPr marL="50800" marR="0">
                        <a:spcBef>
                          <a:spcPts val="0"/>
                        </a:spcBef>
                        <a:spcAft>
                          <a:spcPts val="0"/>
                        </a:spcAft>
                      </a:pPr>
                      <a:r>
                        <a:rPr lang="en-US" sz="900" dirty="0">
                          <a:effectLst/>
                        </a:rPr>
                        <a:t>sabotage (2006–2009), at times up to 65%. Production fell from</a:t>
                      </a:r>
                      <a:endParaRPr lang="en-US" sz="1050" dirty="0">
                        <a:effectLst/>
                        <a:latin typeface="Calibri"/>
                        <a:ea typeface="Calibri"/>
                        <a:cs typeface="Arial"/>
                      </a:endParaRPr>
                    </a:p>
                    <a:p>
                      <a:pPr marL="50800" marR="0">
                        <a:spcBef>
                          <a:spcPts val="0"/>
                        </a:spcBef>
                        <a:spcAft>
                          <a:spcPts val="0"/>
                        </a:spcAft>
                      </a:pPr>
                      <a:r>
                        <a:rPr lang="en-US" sz="900" dirty="0">
                          <a:effectLst/>
                        </a:rPr>
                        <a:t>2.6 </a:t>
                      </a:r>
                      <a:r>
                        <a:rPr lang="en-US" sz="900" dirty="0" err="1">
                          <a:effectLst/>
                        </a:rPr>
                        <a:t>mbpd</a:t>
                      </a:r>
                      <a:r>
                        <a:rPr lang="en-US" sz="900" dirty="0">
                          <a:effectLst/>
                        </a:rPr>
                        <a:t> in February 2006 to 1.3 </a:t>
                      </a:r>
                      <a:r>
                        <a:rPr lang="en-US" sz="900" dirty="0" err="1">
                          <a:effectLst/>
                        </a:rPr>
                        <a:t>mbpd</a:t>
                      </a:r>
                      <a:r>
                        <a:rPr lang="en-US" sz="900" dirty="0">
                          <a:effectLst/>
                        </a:rPr>
                        <a:t> in May 2009, during</a:t>
                      </a:r>
                      <a:endParaRPr lang="en-US" sz="1050" dirty="0">
                        <a:effectLst/>
                        <a:latin typeface="Calibri"/>
                        <a:ea typeface="Calibri"/>
                        <a:cs typeface="Arial"/>
                      </a:endParaRPr>
                    </a:p>
                    <a:p>
                      <a:pPr marL="50800" marR="0">
                        <a:spcBef>
                          <a:spcPts val="0"/>
                        </a:spcBef>
                        <a:spcAft>
                          <a:spcPts val="0"/>
                        </a:spcAft>
                      </a:pPr>
                      <a:r>
                        <a:rPr lang="en-US" sz="900" dirty="0">
                          <a:effectLst/>
                        </a:rPr>
                        <a:t>a major clash between combatants and the military before the</a:t>
                      </a:r>
                      <a:endParaRPr lang="en-US" sz="1050" dirty="0">
                        <a:effectLst/>
                        <a:latin typeface="Calibri"/>
                        <a:ea typeface="Calibri"/>
                        <a:cs typeface="Arial"/>
                      </a:endParaRPr>
                    </a:p>
                    <a:p>
                      <a:pPr marL="50800" marR="0">
                        <a:spcBef>
                          <a:spcPts val="0"/>
                        </a:spcBef>
                        <a:spcAft>
                          <a:spcPts val="0"/>
                        </a:spcAft>
                      </a:pPr>
                      <a:r>
                        <a:rPr lang="en-US" sz="900" dirty="0">
                          <a:effectLst/>
                        </a:rPr>
                        <a:t>Amnesty.</a:t>
                      </a:r>
                      <a:endParaRPr lang="en-US" sz="1050" dirty="0">
                        <a:effectLst/>
                        <a:latin typeface="Calibri"/>
                        <a:ea typeface="Calibri"/>
                        <a:cs typeface="Arial"/>
                      </a:endParaRPr>
                    </a:p>
                  </a:txBody>
                  <a:tcPr marL="0" marR="0" marT="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002082">
                <a:tc>
                  <a:txBody>
                    <a:bodyPr/>
                    <a:lstStyle/>
                    <a:p>
                      <a:pPr marL="38100" marR="0">
                        <a:spcBef>
                          <a:spcPts val="0"/>
                        </a:spcBef>
                        <a:spcAft>
                          <a:spcPts val="0"/>
                        </a:spcAft>
                      </a:pPr>
                      <a:r>
                        <a:rPr lang="en-US" sz="900" dirty="0">
                          <a:effectLst/>
                        </a:rPr>
                        <a:t>Main international</a:t>
                      </a:r>
                      <a:endParaRPr lang="en-US" sz="1000" dirty="0">
                        <a:effectLst/>
                        <a:latin typeface="Calibri"/>
                        <a:ea typeface="Calibri"/>
                        <a:cs typeface="Arial"/>
                      </a:endParaRPr>
                    </a:p>
                    <a:p>
                      <a:pPr marL="38100" marR="0">
                        <a:lnSpc>
                          <a:spcPts val="1000"/>
                        </a:lnSpc>
                        <a:spcBef>
                          <a:spcPts val="0"/>
                        </a:spcBef>
                        <a:spcAft>
                          <a:spcPts val="0"/>
                        </a:spcAft>
                      </a:pPr>
                      <a:r>
                        <a:rPr lang="en-US" sz="900" dirty="0">
                          <a:effectLst/>
                        </a:rPr>
                        <a:t>operators and principal</a:t>
                      </a:r>
                      <a:endParaRPr lang="en-US" sz="1000" dirty="0">
                        <a:effectLst/>
                        <a:latin typeface="Calibri"/>
                        <a:ea typeface="Calibri"/>
                        <a:cs typeface="Arial"/>
                      </a:endParaRPr>
                    </a:p>
                    <a:p>
                      <a:pPr marL="38100" marR="0">
                        <a:lnSpc>
                          <a:spcPts val="1000"/>
                        </a:lnSpc>
                        <a:spcBef>
                          <a:spcPts val="0"/>
                        </a:spcBef>
                        <a:spcAft>
                          <a:spcPts val="0"/>
                        </a:spcAft>
                      </a:pPr>
                      <a:r>
                        <a:rPr lang="en-US" sz="900" dirty="0">
                          <a:effectLst/>
                        </a:rPr>
                        <a:t>Nigerian companies; all</a:t>
                      </a:r>
                      <a:endParaRPr lang="en-US" sz="1000" dirty="0">
                        <a:effectLst/>
                        <a:latin typeface="Calibri"/>
                        <a:ea typeface="Calibri"/>
                        <a:cs typeface="Arial"/>
                      </a:endParaRPr>
                    </a:p>
                    <a:p>
                      <a:pPr marL="38100" marR="0">
                        <a:lnSpc>
                          <a:spcPts val="1000"/>
                        </a:lnSpc>
                        <a:spcBef>
                          <a:spcPts val="0"/>
                        </a:spcBef>
                        <a:spcAft>
                          <a:spcPts val="0"/>
                        </a:spcAft>
                      </a:pPr>
                      <a:r>
                        <a:rPr lang="en-US" sz="900" dirty="0">
                          <a:effectLst/>
                        </a:rPr>
                        <a:t>have onshore operations</a:t>
                      </a:r>
                      <a:endParaRPr lang="en-US" sz="1000" dirty="0">
                        <a:effectLst/>
                        <a:latin typeface="Calibri"/>
                        <a:ea typeface="Calibri"/>
                        <a:cs typeface="Arial"/>
                      </a:endParaRPr>
                    </a:p>
                    <a:p>
                      <a:pPr marL="38100" marR="0">
                        <a:spcBef>
                          <a:spcPts val="0"/>
                        </a:spcBef>
                        <a:spcAft>
                          <a:spcPts val="0"/>
                        </a:spcAft>
                      </a:pPr>
                      <a:r>
                        <a:rPr lang="en-US" sz="900" dirty="0">
                          <a:effectLst/>
                        </a:rPr>
                        <a:t>except ExxonMobil</a:t>
                      </a:r>
                      <a:endParaRPr lang="en-US" sz="1000" dirty="0">
                        <a:effectLst/>
                        <a:latin typeface="Calibri"/>
                        <a:ea typeface="Calibri"/>
                        <a:cs typeface="Arial"/>
                      </a:endParaRPr>
                    </a:p>
                  </a:txBody>
                  <a:tcPr marL="0" marR="0"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50800" marR="0">
                        <a:spcBef>
                          <a:spcPts val="0"/>
                        </a:spcBef>
                        <a:spcAft>
                          <a:spcPts val="0"/>
                        </a:spcAft>
                      </a:pPr>
                      <a:r>
                        <a:rPr lang="en-US" sz="900" dirty="0">
                          <a:effectLst/>
                        </a:rPr>
                        <a:t>Shell (Shell Petroleum Development Company, Nigeria, Ltd</a:t>
                      </a:r>
                      <a:r>
                        <a:rPr lang="en-US" sz="900" dirty="0" smtClean="0">
                          <a:effectLst/>
                        </a:rPr>
                        <a:t>);</a:t>
                      </a:r>
                    </a:p>
                    <a:p>
                      <a:pPr marL="50800" marR="0">
                        <a:spcBef>
                          <a:spcPts val="0"/>
                        </a:spcBef>
                        <a:spcAft>
                          <a:spcPts val="0"/>
                        </a:spcAft>
                      </a:pPr>
                      <a:endParaRPr lang="en-US" sz="1050" dirty="0">
                        <a:effectLst/>
                        <a:latin typeface="Calibri"/>
                        <a:ea typeface="Calibri"/>
                        <a:cs typeface="Arial"/>
                      </a:endParaRPr>
                    </a:p>
                    <a:p>
                      <a:pPr marL="50800" marR="0">
                        <a:spcBef>
                          <a:spcPts val="0"/>
                        </a:spcBef>
                        <a:spcAft>
                          <a:spcPts val="0"/>
                        </a:spcAft>
                      </a:pPr>
                      <a:r>
                        <a:rPr lang="en-US" sz="900" dirty="0">
                          <a:effectLst/>
                        </a:rPr>
                        <a:t>Chevron (Chevron Nigeria, Ltd.); ExxonMobil (Mobil </a:t>
                      </a:r>
                      <a:r>
                        <a:rPr lang="en-US" sz="900" dirty="0" smtClean="0">
                          <a:effectLst/>
                        </a:rPr>
                        <a:t>Producing</a:t>
                      </a:r>
                    </a:p>
                    <a:p>
                      <a:pPr marL="50800" marR="0">
                        <a:spcBef>
                          <a:spcPts val="0"/>
                        </a:spcBef>
                        <a:spcAft>
                          <a:spcPts val="0"/>
                        </a:spcAft>
                      </a:pPr>
                      <a:endParaRPr lang="en-US" sz="1050" dirty="0">
                        <a:effectLst/>
                        <a:latin typeface="Calibri"/>
                        <a:ea typeface="Calibri"/>
                        <a:cs typeface="Arial"/>
                      </a:endParaRPr>
                    </a:p>
                    <a:p>
                      <a:pPr marL="50800" marR="0">
                        <a:spcBef>
                          <a:spcPts val="0"/>
                        </a:spcBef>
                        <a:spcAft>
                          <a:spcPts val="0"/>
                        </a:spcAft>
                      </a:pPr>
                      <a:r>
                        <a:rPr lang="en-US" sz="900" dirty="0">
                          <a:effectLst/>
                        </a:rPr>
                        <a:t>Unlimited); </a:t>
                      </a:r>
                      <a:r>
                        <a:rPr lang="en-US" sz="900" dirty="0" err="1">
                          <a:effectLst/>
                        </a:rPr>
                        <a:t>Eni</a:t>
                      </a:r>
                      <a:r>
                        <a:rPr lang="en-US" sz="900" dirty="0">
                          <a:effectLst/>
                        </a:rPr>
                        <a:t> (Nigerian </a:t>
                      </a:r>
                      <a:r>
                        <a:rPr lang="en-US" sz="900" dirty="0" err="1">
                          <a:effectLst/>
                        </a:rPr>
                        <a:t>Agip</a:t>
                      </a:r>
                      <a:r>
                        <a:rPr lang="en-US" sz="900" dirty="0">
                          <a:effectLst/>
                        </a:rPr>
                        <a:t> Oil Company); Total (Elf) (Total </a:t>
                      </a:r>
                      <a:r>
                        <a:rPr lang="en-US" sz="900" dirty="0" smtClean="0">
                          <a:effectLst/>
                        </a:rPr>
                        <a:t>E&amp;P</a:t>
                      </a:r>
                    </a:p>
                    <a:p>
                      <a:pPr marL="50800" marR="0">
                        <a:spcBef>
                          <a:spcPts val="0"/>
                        </a:spcBef>
                        <a:spcAft>
                          <a:spcPts val="0"/>
                        </a:spcAft>
                      </a:pPr>
                      <a:r>
                        <a:rPr lang="en-US" sz="900" dirty="0" smtClean="0">
                          <a:effectLst/>
                        </a:rPr>
                        <a:t>Nigeria </a:t>
                      </a:r>
                      <a:r>
                        <a:rPr lang="en-US" sz="900" dirty="0">
                          <a:effectLst/>
                        </a:rPr>
                        <a:t>Limited, formerly EPNL)</a:t>
                      </a:r>
                      <a:endParaRPr lang="en-US" sz="1050" dirty="0">
                        <a:effectLst/>
                        <a:latin typeface="Calibri"/>
                        <a:ea typeface="Calibri"/>
                        <a:cs typeface="Arial"/>
                      </a:endParaRPr>
                    </a:p>
                    <a:p>
                      <a:pPr marL="0" marR="0">
                        <a:spcBef>
                          <a:spcPts val="0"/>
                        </a:spcBef>
                        <a:spcAft>
                          <a:spcPts val="0"/>
                        </a:spcAft>
                      </a:pPr>
                      <a:r>
                        <a:rPr lang="en-US" sz="700" dirty="0">
                          <a:effectLst/>
                        </a:rPr>
                        <a:t> </a:t>
                      </a:r>
                      <a:endParaRPr lang="en-US" sz="1050" dirty="0">
                        <a:effectLst/>
                        <a:latin typeface="Calibri"/>
                        <a:ea typeface="Calibri"/>
                        <a:cs typeface="Arial"/>
                      </a:endParaRPr>
                    </a:p>
                  </a:txBody>
                  <a:tcPr marL="0" marR="0" marT="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39562">
                <a:tc>
                  <a:txBody>
                    <a:bodyPr/>
                    <a:lstStyle/>
                    <a:p>
                      <a:pPr marL="38100" marR="0">
                        <a:spcBef>
                          <a:spcPts val="0"/>
                        </a:spcBef>
                        <a:spcAft>
                          <a:spcPts val="0"/>
                        </a:spcAft>
                      </a:pPr>
                      <a:endParaRPr lang="en-US" sz="900" dirty="0" smtClean="0">
                        <a:effectLst/>
                      </a:endParaRPr>
                    </a:p>
                    <a:p>
                      <a:pPr marL="38100" marR="0">
                        <a:spcBef>
                          <a:spcPts val="0"/>
                        </a:spcBef>
                        <a:spcAft>
                          <a:spcPts val="0"/>
                        </a:spcAft>
                      </a:pPr>
                      <a:r>
                        <a:rPr lang="en-US" sz="900" dirty="0" smtClean="0">
                          <a:effectLst/>
                        </a:rPr>
                        <a:t>Main </a:t>
                      </a:r>
                      <a:r>
                        <a:rPr lang="en-US" sz="900" dirty="0">
                          <a:effectLst/>
                        </a:rPr>
                        <a:t>terminals/offshore</a:t>
                      </a:r>
                      <a:endParaRPr lang="en-US" sz="1000" dirty="0">
                        <a:effectLst/>
                        <a:latin typeface="Calibri"/>
                        <a:ea typeface="Calibri"/>
                        <a:cs typeface="Arial"/>
                      </a:endParaRPr>
                    </a:p>
                    <a:p>
                      <a:pPr marL="38100" marR="0">
                        <a:spcBef>
                          <a:spcPts val="0"/>
                        </a:spcBef>
                        <a:spcAft>
                          <a:spcPts val="0"/>
                        </a:spcAft>
                      </a:pPr>
                      <a:r>
                        <a:rPr lang="en-US" sz="900" dirty="0">
                          <a:effectLst/>
                        </a:rPr>
                        <a:t>platforms</a:t>
                      </a:r>
                      <a:endParaRPr lang="en-US" sz="1000" dirty="0">
                        <a:effectLst/>
                        <a:latin typeface="Calibri"/>
                        <a:ea typeface="Calibri"/>
                        <a:cs typeface="Arial"/>
                      </a:endParaRPr>
                    </a:p>
                    <a:p>
                      <a:pPr marL="0" marR="0">
                        <a:spcBef>
                          <a:spcPts val="0"/>
                        </a:spcBef>
                        <a:spcAft>
                          <a:spcPts val="0"/>
                        </a:spcAft>
                      </a:pPr>
                      <a:r>
                        <a:rPr lang="en-US" sz="250" dirty="0">
                          <a:effectLst/>
                        </a:rPr>
                        <a:t> </a:t>
                      </a:r>
                      <a:endParaRPr lang="en-US" sz="1000" dirty="0">
                        <a:effectLst/>
                        <a:latin typeface="Calibri"/>
                        <a:ea typeface="Calibri"/>
                        <a:cs typeface="Arial"/>
                      </a:endParaRPr>
                    </a:p>
                    <a:p>
                      <a:pPr marL="0" marR="0">
                        <a:spcBef>
                          <a:spcPts val="0"/>
                        </a:spcBef>
                        <a:spcAft>
                          <a:spcPts val="0"/>
                        </a:spcAft>
                      </a:pPr>
                      <a:r>
                        <a:rPr lang="en-US" sz="500" dirty="0">
                          <a:effectLst/>
                        </a:rPr>
                        <a:t> </a:t>
                      </a:r>
                      <a:endParaRPr lang="en-US" sz="1000" dirty="0">
                        <a:effectLst/>
                        <a:latin typeface="Calibri"/>
                        <a:ea typeface="Calibri"/>
                        <a:cs typeface="Arial"/>
                      </a:endParaRPr>
                    </a:p>
                  </a:txBody>
                  <a:tcPr marL="0" marR="0"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50800" marR="0">
                        <a:spcBef>
                          <a:spcPts val="0"/>
                        </a:spcBef>
                        <a:spcAft>
                          <a:spcPts val="0"/>
                        </a:spcAft>
                      </a:pPr>
                      <a:r>
                        <a:rPr lang="en-US" sz="900" dirty="0">
                          <a:effectLst/>
                        </a:rPr>
                        <a:t>Bonny Island (Shell), Brass River (</a:t>
                      </a:r>
                      <a:r>
                        <a:rPr lang="en-US" sz="900" dirty="0" err="1">
                          <a:effectLst/>
                        </a:rPr>
                        <a:t>Eni</a:t>
                      </a:r>
                      <a:r>
                        <a:rPr lang="en-US" sz="900" dirty="0">
                          <a:effectLst/>
                        </a:rPr>
                        <a:t>/</a:t>
                      </a:r>
                      <a:r>
                        <a:rPr lang="en-US" sz="900" dirty="0" err="1">
                          <a:effectLst/>
                        </a:rPr>
                        <a:t>Agip</a:t>
                      </a:r>
                      <a:r>
                        <a:rPr lang="en-US" sz="900" dirty="0">
                          <a:effectLst/>
                        </a:rPr>
                        <a:t>), </a:t>
                      </a:r>
                      <a:r>
                        <a:rPr lang="en-US" sz="900" dirty="0" err="1">
                          <a:effectLst/>
                        </a:rPr>
                        <a:t>Escravos</a:t>
                      </a:r>
                      <a:r>
                        <a:rPr lang="en-US" sz="900" dirty="0">
                          <a:effectLst/>
                        </a:rPr>
                        <a:t> (Chevron),</a:t>
                      </a:r>
                      <a:endParaRPr lang="en-US" sz="1050" dirty="0">
                        <a:effectLst/>
                        <a:latin typeface="Calibri"/>
                        <a:ea typeface="Calibri"/>
                        <a:cs typeface="Arial"/>
                      </a:endParaRPr>
                    </a:p>
                    <a:p>
                      <a:pPr marL="50800" marR="0">
                        <a:spcBef>
                          <a:spcPts val="0"/>
                        </a:spcBef>
                        <a:spcAft>
                          <a:spcPts val="0"/>
                        </a:spcAft>
                      </a:pPr>
                      <a:r>
                        <a:rPr lang="en-US" sz="900" dirty="0" err="1">
                          <a:effectLst/>
                        </a:rPr>
                        <a:t>Forcados</a:t>
                      </a:r>
                      <a:r>
                        <a:rPr lang="en-US" sz="900" dirty="0">
                          <a:effectLst/>
                        </a:rPr>
                        <a:t> (Shell), </a:t>
                      </a:r>
                      <a:r>
                        <a:rPr lang="en-US" sz="900" dirty="0" err="1">
                          <a:effectLst/>
                        </a:rPr>
                        <a:t>Kwa</a:t>
                      </a:r>
                      <a:r>
                        <a:rPr lang="en-US" sz="900" dirty="0">
                          <a:effectLst/>
                        </a:rPr>
                        <a:t> </a:t>
                      </a:r>
                      <a:r>
                        <a:rPr lang="en-US" sz="900" dirty="0" err="1">
                          <a:effectLst/>
                        </a:rPr>
                        <a:t>Iboe</a:t>
                      </a:r>
                      <a:r>
                        <a:rPr lang="en-US" sz="900" dirty="0">
                          <a:effectLst/>
                        </a:rPr>
                        <a:t> platform (Mobil), </a:t>
                      </a:r>
                      <a:r>
                        <a:rPr lang="en-US" sz="900" dirty="0" err="1">
                          <a:effectLst/>
                        </a:rPr>
                        <a:t>Odudu</a:t>
                      </a:r>
                      <a:r>
                        <a:rPr lang="en-US" sz="900" dirty="0">
                          <a:effectLst/>
                        </a:rPr>
                        <a:t> platform (Total),</a:t>
                      </a:r>
                      <a:endParaRPr lang="en-US" sz="1050" dirty="0">
                        <a:effectLst/>
                        <a:latin typeface="Calibri"/>
                        <a:ea typeface="Calibri"/>
                        <a:cs typeface="Arial"/>
                      </a:endParaRPr>
                    </a:p>
                    <a:p>
                      <a:pPr marL="50800" marR="0">
                        <a:spcBef>
                          <a:spcPts val="0"/>
                        </a:spcBef>
                        <a:spcAft>
                          <a:spcPts val="0"/>
                        </a:spcAft>
                      </a:pPr>
                      <a:r>
                        <a:rPr lang="en-US" sz="900" dirty="0">
                          <a:effectLst/>
                        </a:rPr>
                        <a:t>Pennington (Chevron), etc.</a:t>
                      </a:r>
                      <a:endParaRPr lang="en-US" sz="1050" dirty="0">
                        <a:effectLst/>
                        <a:latin typeface="Calibri"/>
                        <a:ea typeface="Calibri"/>
                        <a:cs typeface="Arial"/>
                      </a:endParaRPr>
                    </a:p>
                    <a:p>
                      <a:pPr marL="0" marR="0">
                        <a:spcBef>
                          <a:spcPts val="0"/>
                        </a:spcBef>
                        <a:spcAft>
                          <a:spcPts val="0"/>
                        </a:spcAft>
                      </a:pPr>
                      <a:r>
                        <a:rPr lang="en-US" sz="600" dirty="0">
                          <a:effectLst/>
                        </a:rPr>
                        <a:t> </a:t>
                      </a:r>
                      <a:endParaRPr lang="en-US" sz="1050" dirty="0">
                        <a:effectLst/>
                        <a:latin typeface="Calibri"/>
                        <a:ea typeface="Calibri"/>
                        <a:cs typeface="Arial"/>
                      </a:endParaRPr>
                    </a:p>
                  </a:txBody>
                  <a:tcPr marL="0" marR="0" marT="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82418">
                <a:tc>
                  <a:txBody>
                    <a:bodyPr/>
                    <a:lstStyle/>
                    <a:p>
                      <a:pPr marL="38100" marR="0">
                        <a:spcBef>
                          <a:spcPts val="0"/>
                        </a:spcBef>
                        <a:spcAft>
                          <a:spcPts val="0"/>
                        </a:spcAft>
                      </a:pPr>
                      <a:endParaRPr lang="en-US" sz="900" dirty="0" smtClean="0">
                        <a:effectLst/>
                      </a:endParaRPr>
                    </a:p>
                    <a:p>
                      <a:pPr marL="38100" marR="0">
                        <a:spcBef>
                          <a:spcPts val="0"/>
                        </a:spcBef>
                        <a:spcAft>
                          <a:spcPts val="0"/>
                        </a:spcAft>
                      </a:pPr>
                      <a:r>
                        <a:rPr lang="en-US" sz="900" dirty="0" smtClean="0">
                          <a:effectLst/>
                        </a:rPr>
                        <a:t>Oil </a:t>
                      </a:r>
                      <a:r>
                        <a:rPr lang="en-US" sz="900" dirty="0">
                          <a:effectLst/>
                        </a:rPr>
                        <a:t>reserves</a:t>
                      </a:r>
                      <a:endParaRPr lang="en-US" sz="1000" dirty="0">
                        <a:effectLst/>
                        <a:latin typeface="Calibri"/>
                        <a:ea typeface="Calibri"/>
                        <a:cs typeface="Arial"/>
                      </a:endParaRPr>
                    </a:p>
                    <a:p>
                      <a:pPr marL="0" marR="0">
                        <a:spcBef>
                          <a:spcPts val="0"/>
                        </a:spcBef>
                        <a:spcAft>
                          <a:spcPts val="0"/>
                        </a:spcAft>
                      </a:pPr>
                      <a:r>
                        <a:rPr lang="en-US" sz="250" dirty="0">
                          <a:effectLst/>
                        </a:rPr>
                        <a:t> </a:t>
                      </a:r>
                      <a:endParaRPr lang="en-US" sz="1000" dirty="0">
                        <a:effectLst/>
                        <a:latin typeface="Calibri"/>
                        <a:ea typeface="Calibri"/>
                        <a:cs typeface="Arial"/>
                      </a:endParaRPr>
                    </a:p>
                  </a:txBody>
                  <a:tcPr marL="0" marR="0"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50800" marR="0">
                        <a:spcBef>
                          <a:spcPts val="0"/>
                        </a:spcBef>
                        <a:spcAft>
                          <a:spcPts val="0"/>
                        </a:spcAft>
                      </a:pPr>
                      <a:r>
                        <a:rPr lang="en-US" sz="900" dirty="0">
                          <a:effectLst/>
                        </a:rPr>
                        <a:t>36 billion barrels—11th in the world, 2nd in Africa; estimated reserve</a:t>
                      </a:r>
                      <a:endParaRPr lang="en-US" sz="1050" dirty="0">
                        <a:effectLst/>
                        <a:latin typeface="Calibri"/>
                        <a:ea typeface="Calibri"/>
                        <a:cs typeface="Arial"/>
                      </a:endParaRPr>
                    </a:p>
                    <a:p>
                      <a:pPr marL="50800" marR="0">
                        <a:spcBef>
                          <a:spcPts val="0"/>
                        </a:spcBef>
                        <a:spcAft>
                          <a:spcPts val="0"/>
                        </a:spcAft>
                      </a:pPr>
                      <a:r>
                        <a:rPr lang="en-US" sz="900" dirty="0">
                          <a:effectLst/>
                        </a:rPr>
                        <a:t>life of 41 years</a:t>
                      </a:r>
                      <a:endParaRPr lang="en-US" sz="1050" dirty="0">
                        <a:effectLst/>
                        <a:latin typeface="Calibri"/>
                        <a:ea typeface="Calibri"/>
                        <a:cs typeface="Arial"/>
                      </a:endParaRPr>
                    </a:p>
                  </a:txBody>
                  <a:tcPr marL="0" marR="0" marT="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53022">
                <a:tc>
                  <a:txBody>
                    <a:bodyPr/>
                    <a:lstStyle/>
                    <a:p>
                      <a:pPr marL="38100" marR="0">
                        <a:spcBef>
                          <a:spcPts val="0"/>
                        </a:spcBef>
                        <a:spcAft>
                          <a:spcPts val="0"/>
                        </a:spcAft>
                      </a:pPr>
                      <a:r>
                        <a:rPr lang="en-US" sz="900" dirty="0">
                          <a:effectLst/>
                        </a:rPr>
                        <a:t>Natural gas reserves</a:t>
                      </a:r>
                      <a:endParaRPr lang="en-US" sz="1000" dirty="0">
                        <a:effectLst/>
                        <a:latin typeface="Calibri"/>
                        <a:ea typeface="Calibri"/>
                        <a:cs typeface="Arial"/>
                      </a:endParaRPr>
                    </a:p>
                  </a:txBody>
                  <a:tcPr marL="0" marR="0" marT="0" marB="0"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50800" marR="0">
                        <a:spcBef>
                          <a:spcPts val="0"/>
                        </a:spcBef>
                        <a:spcAft>
                          <a:spcPts val="0"/>
                        </a:spcAft>
                      </a:pPr>
                      <a:r>
                        <a:rPr lang="en-US" sz="900" dirty="0">
                          <a:effectLst/>
                        </a:rPr>
                        <a:t>187 trillion cubic feet—7th largest gas reserves in the world</a:t>
                      </a:r>
                      <a:endParaRPr lang="en-US" sz="1050" dirty="0">
                        <a:effectLst/>
                        <a:latin typeface="Calibri"/>
                        <a:ea typeface="Calibri"/>
                        <a:cs typeface="Arial"/>
                      </a:endParaRPr>
                    </a:p>
                  </a:txBody>
                  <a:tcPr marL="0" marR="0" marT="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53022">
                <a:tc>
                  <a:txBody>
                    <a:bodyPr/>
                    <a:lstStyle/>
                    <a:p>
                      <a:pPr marL="38100" marR="0">
                        <a:spcBef>
                          <a:spcPts val="0"/>
                        </a:spcBef>
                        <a:spcAft>
                          <a:spcPts val="0"/>
                        </a:spcAft>
                      </a:pPr>
                      <a:r>
                        <a:rPr lang="en-US" sz="900" dirty="0">
                          <a:effectLst/>
                        </a:rPr>
                        <a:t>Oil/gas pipelines &amp; fields</a:t>
                      </a:r>
                      <a:endParaRPr lang="en-US" sz="1000" dirty="0">
                        <a:effectLst/>
                        <a:latin typeface="Calibri"/>
                        <a:ea typeface="Calibri"/>
                        <a:cs typeface="Arial"/>
                      </a:endParaRPr>
                    </a:p>
                  </a:txBody>
                  <a:tcPr marL="0" marR="0" marT="0" marB="0"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50800" marR="0">
                        <a:spcBef>
                          <a:spcPts val="0"/>
                        </a:spcBef>
                        <a:spcAft>
                          <a:spcPts val="0"/>
                        </a:spcAft>
                      </a:pPr>
                      <a:r>
                        <a:rPr lang="en-US" sz="900" dirty="0">
                          <a:effectLst/>
                        </a:rPr>
                        <a:t>Over 7,000 km of pipelines; 606 oil fields</a:t>
                      </a:r>
                      <a:endParaRPr lang="en-US" sz="1050" dirty="0">
                        <a:effectLst/>
                        <a:latin typeface="Calibri"/>
                        <a:ea typeface="Calibri"/>
                        <a:cs typeface="Arial"/>
                      </a:endParaRPr>
                    </a:p>
                  </a:txBody>
                  <a:tcPr marL="0" marR="0" marT="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82418">
                <a:tc>
                  <a:txBody>
                    <a:bodyPr/>
                    <a:lstStyle/>
                    <a:p>
                      <a:pPr marL="38100" marR="0">
                        <a:spcBef>
                          <a:spcPts val="0"/>
                        </a:spcBef>
                        <a:spcAft>
                          <a:spcPts val="0"/>
                        </a:spcAft>
                      </a:pPr>
                      <a:r>
                        <a:rPr lang="en-US" sz="900" dirty="0">
                          <a:effectLst/>
                        </a:rPr>
                        <a:t>Gas plants/LNG</a:t>
                      </a:r>
                      <a:endParaRPr lang="en-US" sz="1000" dirty="0">
                        <a:effectLst/>
                        <a:latin typeface="Calibri"/>
                        <a:ea typeface="Calibri"/>
                        <a:cs typeface="Arial"/>
                      </a:endParaRPr>
                    </a:p>
                    <a:p>
                      <a:pPr marL="0" marR="0">
                        <a:spcBef>
                          <a:spcPts val="0"/>
                        </a:spcBef>
                        <a:spcAft>
                          <a:spcPts val="0"/>
                        </a:spcAft>
                      </a:pPr>
                      <a:r>
                        <a:rPr lang="en-US" sz="250" dirty="0">
                          <a:effectLst/>
                        </a:rPr>
                        <a:t> </a:t>
                      </a:r>
                      <a:endParaRPr lang="en-US" sz="1000" dirty="0">
                        <a:effectLst/>
                        <a:latin typeface="Calibri"/>
                        <a:ea typeface="Calibri"/>
                        <a:cs typeface="Arial"/>
                      </a:endParaRPr>
                    </a:p>
                  </a:txBody>
                  <a:tcPr marL="0" marR="0"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50800" marR="0">
                        <a:spcBef>
                          <a:spcPts val="0"/>
                        </a:spcBef>
                        <a:spcAft>
                          <a:spcPts val="0"/>
                        </a:spcAft>
                      </a:pPr>
                      <a:r>
                        <a:rPr lang="en-US" sz="900" dirty="0">
                          <a:effectLst/>
                        </a:rPr>
                        <a:t>30; NLNG Plant with 6 trains; 2 LNG plants in construction in Brass</a:t>
                      </a:r>
                      <a:endParaRPr lang="en-US" sz="1050" dirty="0">
                        <a:effectLst/>
                        <a:latin typeface="Calibri"/>
                        <a:ea typeface="Calibri"/>
                        <a:cs typeface="Arial"/>
                      </a:endParaRPr>
                    </a:p>
                    <a:p>
                      <a:pPr marL="50800" marR="0">
                        <a:spcBef>
                          <a:spcPts val="0"/>
                        </a:spcBef>
                        <a:spcAft>
                          <a:spcPts val="0"/>
                        </a:spcAft>
                      </a:pPr>
                      <a:r>
                        <a:rPr lang="en-US" sz="900" dirty="0">
                          <a:effectLst/>
                        </a:rPr>
                        <a:t>and </a:t>
                      </a:r>
                      <a:r>
                        <a:rPr lang="en-US" sz="900" dirty="0" err="1">
                          <a:effectLst/>
                        </a:rPr>
                        <a:t>Olokola</a:t>
                      </a:r>
                      <a:endParaRPr lang="en-US" sz="1050" dirty="0">
                        <a:effectLst/>
                        <a:latin typeface="Calibri"/>
                        <a:ea typeface="Calibri"/>
                        <a:cs typeface="Arial"/>
                      </a:endParaRPr>
                    </a:p>
                  </a:txBody>
                  <a:tcPr marL="0" marR="0" marT="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873629">
                <a:tc>
                  <a:txBody>
                    <a:bodyPr/>
                    <a:lstStyle/>
                    <a:p>
                      <a:pPr marL="0" marR="0">
                        <a:spcBef>
                          <a:spcPts val="0"/>
                        </a:spcBef>
                        <a:spcAft>
                          <a:spcPts val="0"/>
                        </a:spcAft>
                      </a:pPr>
                      <a:r>
                        <a:rPr lang="en-US" sz="1150" dirty="0">
                          <a:effectLst/>
                        </a:rPr>
                        <a:t> </a:t>
                      </a:r>
                      <a:endParaRPr lang="en-US" sz="1000" dirty="0">
                        <a:effectLst/>
                        <a:latin typeface="Calibri"/>
                        <a:ea typeface="Calibri"/>
                        <a:cs typeface="Arial"/>
                      </a:endParaRPr>
                    </a:p>
                    <a:p>
                      <a:pPr marL="0" marR="0">
                        <a:spcBef>
                          <a:spcPts val="0"/>
                        </a:spcBef>
                        <a:spcAft>
                          <a:spcPts val="0"/>
                        </a:spcAft>
                      </a:pPr>
                      <a:r>
                        <a:rPr lang="en-US" sz="850" dirty="0">
                          <a:effectLst/>
                        </a:rPr>
                        <a:t> </a:t>
                      </a:r>
                      <a:endParaRPr lang="en-US" sz="1000" dirty="0">
                        <a:effectLst/>
                        <a:latin typeface="Calibri"/>
                        <a:ea typeface="Calibri"/>
                        <a:cs typeface="Arial"/>
                      </a:endParaRPr>
                    </a:p>
                    <a:p>
                      <a:pPr marL="38100" marR="0">
                        <a:spcBef>
                          <a:spcPts val="0"/>
                        </a:spcBef>
                        <a:spcAft>
                          <a:spcPts val="0"/>
                        </a:spcAft>
                      </a:pPr>
                      <a:r>
                        <a:rPr lang="en-US" sz="900" dirty="0">
                          <a:effectLst/>
                        </a:rPr>
                        <a:t>Environment</a:t>
                      </a:r>
                      <a:endParaRPr lang="en-US" sz="1000" dirty="0">
                        <a:effectLst/>
                        <a:latin typeface="Calibri"/>
                        <a:ea typeface="Calibri"/>
                        <a:cs typeface="Arial"/>
                      </a:endParaRPr>
                    </a:p>
                    <a:p>
                      <a:pPr marL="0" marR="0">
                        <a:spcBef>
                          <a:spcPts val="0"/>
                        </a:spcBef>
                        <a:spcAft>
                          <a:spcPts val="0"/>
                        </a:spcAft>
                      </a:pPr>
                      <a:r>
                        <a:rPr lang="en-US" sz="250" dirty="0">
                          <a:effectLst/>
                        </a:rPr>
                        <a:t> </a:t>
                      </a:r>
                      <a:endParaRPr lang="en-US" sz="1000" dirty="0">
                        <a:effectLst/>
                        <a:latin typeface="Calibri"/>
                        <a:ea typeface="Calibri"/>
                        <a:cs typeface="Arial"/>
                      </a:endParaRPr>
                    </a:p>
                    <a:p>
                      <a:pPr marL="0" marR="0">
                        <a:spcBef>
                          <a:spcPts val="0"/>
                        </a:spcBef>
                        <a:spcAft>
                          <a:spcPts val="0"/>
                        </a:spcAft>
                      </a:pPr>
                      <a:r>
                        <a:rPr lang="en-US" sz="1200" dirty="0">
                          <a:effectLst/>
                        </a:rPr>
                        <a:t> </a:t>
                      </a:r>
                      <a:endParaRPr lang="en-US" sz="1000" dirty="0">
                        <a:effectLst/>
                        <a:latin typeface="Calibri"/>
                        <a:ea typeface="Calibri"/>
                        <a:cs typeface="Arial"/>
                      </a:endParaRPr>
                    </a:p>
                  </a:txBody>
                  <a:tcPr marL="0" marR="0"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50800" marR="0">
                        <a:spcBef>
                          <a:spcPts val="0"/>
                        </a:spcBef>
                        <a:spcAft>
                          <a:spcPts val="0"/>
                        </a:spcAft>
                      </a:pPr>
                      <a:r>
                        <a:rPr lang="en-US" sz="900" dirty="0">
                          <a:effectLst/>
                        </a:rPr>
                        <a:t>1958–2010: est. 546 million gallons spilled; av. 300 spills or nearly</a:t>
                      </a:r>
                      <a:endParaRPr lang="en-US" sz="1050" dirty="0">
                        <a:effectLst/>
                        <a:latin typeface="Calibri"/>
                        <a:ea typeface="Calibri"/>
                        <a:cs typeface="Arial"/>
                      </a:endParaRPr>
                    </a:p>
                    <a:p>
                      <a:pPr marL="50800" marR="0">
                        <a:spcBef>
                          <a:spcPts val="0"/>
                        </a:spcBef>
                        <a:spcAft>
                          <a:spcPts val="0"/>
                        </a:spcAft>
                      </a:pPr>
                      <a:r>
                        <a:rPr lang="en-US" sz="900" dirty="0">
                          <a:effectLst/>
                        </a:rPr>
                        <a:t>10.8 million/year</a:t>
                      </a:r>
                      <a:endParaRPr lang="en-US" sz="1050" dirty="0">
                        <a:effectLst/>
                        <a:latin typeface="Calibri"/>
                        <a:ea typeface="Calibri"/>
                        <a:cs typeface="Arial"/>
                      </a:endParaRPr>
                    </a:p>
                    <a:p>
                      <a:pPr marL="50800" marR="0">
                        <a:spcBef>
                          <a:spcPts val="0"/>
                        </a:spcBef>
                        <a:spcAft>
                          <a:spcPts val="0"/>
                        </a:spcAft>
                      </a:pPr>
                      <a:r>
                        <a:rPr lang="en-US" sz="900" dirty="0">
                          <a:effectLst/>
                        </a:rPr>
                        <a:t>1986—2003: 50,000 acres of mangrove forest disappeared</a:t>
                      </a:r>
                      <a:endParaRPr lang="en-US" sz="1050" dirty="0">
                        <a:effectLst/>
                        <a:latin typeface="Calibri"/>
                        <a:ea typeface="Calibri"/>
                        <a:cs typeface="Arial"/>
                      </a:endParaRPr>
                    </a:p>
                    <a:p>
                      <a:pPr marL="76200" marR="0">
                        <a:spcBef>
                          <a:spcPts val="0"/>
                        </a:spcBef>
                        <a:spcAft>
                          <a:spcPts val="0"/>
                        </a:spcAft>
                      </a:pPr>
                      <a:r>
                        <a:rPr lang="en-US" sz="900" dirty="0">
                          <a:effectLst/>
                        </a:rPr>
                        <a:t>Q1 2010: 32% of associated gas flared (127 </a:t>
                      </a:r>
                      <a:r>
                        <a:rPr lang="en-US" sz="900" dirty="0" err="1">
                          <a:effectLst/>
                        </a:rPr>
                        <a:t>bcf</a:t>
                      </a:r>
                      <a:r>
                        <a:rPr lang="en-US" sz="900" dirty="0">
                          <a:effectLst/>
                        </a:rPr>
                        <a:t>)</a:t>
                      </a:r>
                      <a:endParaRPr lang="en-US" sz="1050" dirty="0">
                        <a:effectLst/>
                        <a:latin typeface="Calibri"/>
                        <a:ea typeface="Calibri"/>
                        <a:cs typeface="Arial"/>
                      </a:endParaRPr>
                    </a:p>
                  </a:txBody>
                  <a:tcPr marL="0" marR="0" marT="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20988">
                <a:tc>
                  <a:txBody>
                    <a:bodyPr/>
                    <a:lstStyle/>
                    <a:p>
                      <a:pPr marL="0" marR="0">
                        <a:spcBef>
                          <a:spcPts val="0"/>
                        </a:spcBef>
                        <a:spcAft>
                          <a:spcPts val="0"/>
                        </a:spcAft>
                      </a:pPr>
                      <a:r>
                        <a:rPr lang="en-US" sz="1000" dirty="0" smtClean="0">
                          <a:effectLst/>
                          <a:latin typeface="Calibri"/>
                          <a:ea typeface="Calibri"/>
                          <a:cs typeface="Arial"/>
                        </a:rPr>
                        <a:t>Source: Presenter</a:t>
                      </a:r>
                      <a:r>
                        <a:rPr lang="en-US" sz="1000" baseline="0" dirty="0" smtClean="0">
                          <a:effectLst/>
                          <a:latin typeface="Calibri"/>
                          <a:ea typeface="Calibri"/>
                          <a:cs typeface="Arial"/>
                        </a:rPr>
                        <a:t> Investigation (2020)</a:t>
                      </a:r>
                      <a:endParaRPr lang="en-US" sz="1000" dirty="0">
                        <a:effectLst/>
                        <a:latin typeface="Calibri"/>
                        <a:ea typeface="Calibri"/>
                        <a:cs typeface="Arial"/>
                      </a:endParaRPr>
                    </a:p>
                  </a:txBody>
                  <a:tcPr marL="0" marR="0"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solidFill>
                  </a:tcPr>
                </a:tc>
                <a:tc>
                  <a:txBody>
                    <a:bodyPr/>
                    <a:lstStyle/>
                    <a:p>
                      <a:pPr marL="76200" marR="0">
                        <a:spcBef>
                          <a:spcPts val="0"/>
                        </a:spcBef>
                        <a:spcAft>
                          <a:spcPts val="0"/>
                        </a:spcAft>
                      </a:pPr>
                      <a:endParaRPr lang="en-US" sz="1000" dirty="0">
                        <a:effectLst/>
                        <a:latin typeface="Calibri"/>
                        <a:ea typeface="Calibri"/>
                        <a:cs typeface="Arial"/>
                      </a:endParaRPr>
                    </a:p>
                  </a:txBody>
                  <a:tcPr marL="0" marR="0" marT="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bg1"/>
                    </a:solidFill>
                  </a:tcPr>
                </a:tc>
              </a:tr>
            </a:tbl>
          </a:graphicData>
        </a:graphic>
      </p:graphicFrame>
    </p:spTree>
    <p:extLst>
      <p:ext uri="{BB962C8B-B14F-4D97-AF65-F5344CB8AC3E}">
        <p14:creationId xmlns:p14="http://schemas.microsoft.com/office/powerpoint/2010/main" val="174487033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458200" cy="1143000"/>
          </a:xfrm>
        </p:spPr>
        <p:txBody>
          <a:bodyPr>
            <a:noAutofit/>
          </a:bodyPr>
          <a:lstStyle/>
          <a:p>
            <a:r>
              <a:rPr lang="en-US" sz="2400" dirty="0" smtClean="0">
                <a:latin typeface="Arial Black" pitchFamily="34" charset="0"/>
              </a:rPr>
              <a:t>1.5. Youth Participation in Niger-Delta Region</a:t>
            </a:r>
            <a:endParaRPr lang="en-US" sz="2400" dirty="0">
              <a:latin typeface="Arial Black" pitchFamily="34" charset="0"/>
            </a:endParaRPr>
          </a:p>
        </p:txBody>
      </p:sp>
      <p:sp>
        <p:nvSpPr>
          <p:cNvPr id="3" name="Content Placeholder 2"/>
          <p:cNvSpPr>
            <a:spLocks noGrp="1"/>
          </p:cNvSpPr>
          <p:nvPr>
            <p:ph idx="1"/>
          </p:nvPr>
        </p:nvSpPr>
        <p:spPr>
          <a:xfrm>
            <a:off x="457200" y="1143000"/>
            <a:ext cx="7467600" cy="4983163"/>
          </a:xfrm>
        </p:spPr>
        <p:txBody>
          <a:bodyPr>
            <a:normAutofit/>
          </a:bodyPr>
          <a:lstStyle/>
          <a:p>
            <a:pPr algn="just">
              <a:buFont typeface="Wingdings" pitchFamily="2" charset="2"/>
              <a:buChar char="ü"/>
            </a:pPr>
            <a:r>
              <a:rPr lang="en-US" sz="2800" b="1" dirty="0" smtClean="0">
                <a:latin typeface="Constantia" pitchFamily="18" charset="0"/>
              </a:rPr>
              <a:t>Defining participation</a:t>
            </a:r>
          </a:p>
          <a:p>
            <a:pPr lvl="1" algn="just">
              <a:buFont typeface="Wingdings" pitchFamily="2" charset="2"/>
              <a:buChar char="v"/>
            </a:pPr>
            <a:r>
              <a:rPr lang="en-US" sz="2400" dirty="0" smtClean="0">
                <a:latin typeface="Constantia" pitchFamily="18" charset="0"/>
              </a:rPr>
              <a:t>World Bank has defined participatory development as: “a process through which stakeholders </a:t>
            </a:r>
            <a:r>
              <a:rPr lang="en-US" sz="2400" dirty="0" smtClean="0">
                <a:solidFill>
                  <a:srgbClr val="3BFB21"/>
                </a:solidFill>
                <a:latin typeface="Constantia" pitchFamily="18" charset="0"/>
              </a:rPr>
              <a:t>influence </a:t>
            </a:r>
            <a:r>
              <a:rPr lang="en-US" sz="2400" dirty="0" smtClean="0">
                <a:latin typeface="Constantia" pitchFamily="18" charset="0"/>
              </a:rPr>
              <a:t>and</a:t>
            </a:r>
            <a:r>
              <a:rPr lang="en-US" sz="2400" dirty="0" smtClean="0">
                <a:solidFill>
                  <a:srgbClr val="3BFB21"/>
                </a:solidFill>
                <a:latin typeface="Constantia" pitchFamily="18" charset="0"/>
              </a:rPr>
              <a:t> share control </a:t>
            </a:r>
            <a:r>
              <a:rPr lang="en-US" sz="2400" dirty="0" smtClean="0">
                <a:latin typeface="Constantia" pitchFamily="18" charset="0"/>
              </a:rPr>
              <a:t>over development </a:t>
            </a:r>
            <a:r>
              <a:rPr lang="en-US" sz="2400" dirty="0" smtClean="0">
                <a:solidFill>
                  <a:srgbClr val="3BFB21"/>
                </a:solidFill>
                <a:latin typeface="Constantia" pitchFamily="18" charset="0"/>
              </a:rPr>
              <a:t>initiatives</a:t>
            </a:r>
            <a:r>
              <a:rPr lang="en-US" sz="2400" dirty="0" smtClean="0">
                <a:latin typeface="Constantia" pitchFamily="18" charset="0"/>
              </a:rPr>
              <a:t> and the </a:t>
            </a:r>
            <a:r>
              <a:rPr lang="en-US" sz="2400" dirty="0" smtClean="0">
                <a:solidFill>
                  <a:srgbClr val="3BFB21"/>
                </a:solidFill>
                <a:latin typeface="Constantia" pitchFamily="18" charset="0"/>
              </a:rPr>
              <a:t>decisions</a:t>
            </a:r>
            <a:r>
              <a:rPr lang="en-US" sz="2400" dirty="0" smtClean="0">
                <a:latin typeface="Constantia" pitchFamily="18" charset="0"/>
              </a:rPr>
              <a:t> and </a:t>
            </a:r>
            <a:r>
              <a:rPr lang="en-US" sz="2400" dirty="0" smtClean="0">
                <a:solidFill>
                  <a:srgbClr val="3BFB21"/>
                </a:solidFill>
                <a:latin typeface="Constantia" pitchFamily="18" charset="0"/>
              </a:rPr>
              <a:t>resources</a:t>
            </a:r>
            <a:r>
              <a:rPr lang="en-US" sz="2400" dirty="0" smtClean="0">
                <a:latin typeface="Constantia" pitchFamily="18" charset="0"/>
              </a:rPr>
              <a:t> which affect them” (World Bank 2014).</a:t>
            </a:r>
          </a:p>
          <a:p>
            <a:pPr lvl="1" algn="just">
              <a:buFont typeface="Wingdings" pitchFamily="2" charset="2"/>
              <a:buChar char="v"/>
            </a:pPr>
            <a:endParaRPr lang="en-US" sz="2400" dirty="0" smtClean="0">
              <a:latin typeface="Constantia" pitchFamily="18" charset="0"/>
            </a:endParaRPr>
          </a:p>
          <a:p>
            <a:pPr algn="just">
              <a:buFont typeface="Wingdings" pitchFamily="2" charset="2"/>
              <a:buChar char="ü"/>
            </a:pPr>
            <a:r>
              <a:rPr lang="en-US" sz="2800" dirty="0" smtClean="0">
                <a:latin typeface="Constantia" pitchFamily="18" charset="0"/>
              </a:rPr>
              <a:t>Definition of participation is linked to a rights perspective as follows: “enabling people to </a:t>
            </a:r>
            <a:r>
              <a:rPr lang="en-US" sz="2800" dirty="0" smtClean="0">
                <a:solidFill>
                  <a:srgbClr val="3BFB21"/>
                </a:solidFill>
                <a:latin typeface="Constantia" pitchFamily="18" charset="0"/>
              </a:rPr>
              <a:t>realize their rights </a:t>
            </a:r>
            <a:r>
              <a:rPr lang="en-US" sz="2800" dirty="0" smtClean="0">
                <a:latin typeface="Constantia" pitchFamily="18" charset="0"/>
              </a:rPr>
              <a:t>-</a:t>
            </a:r>
            <a:endParaRPr lang="en-US" sz="2800" dirty="0">
              <a:latin typeface="Constantia" pitchFamily="18" charset="0"/>
            </a:endParaRPr>
          </a:p>
        </p:txBody>
      </p:sp>
    </p:spTree>
    <p:extLst>
      <p:ext uri="{BB962C8B-B14F-4D97-AF65-F5344CB8AC3E}">
        <p14:creationId xmlns:p14="http://schemas.microsoft.com/office/powerpoint/2010/main" val="306453102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7467600" cy="5211763"/>
          </a:xfrm>
        </p:spPr>
        <p:txBody>
          <a:bodyPr>
            <a:normAutofit fontScale="92500" lnSpcReduction="10000"/>
          </a:bodyPr>
          <a:lstStyle/>
          <a:p>
            <a:pPr algn="just">
              <a:buFont typeface="Wingdings" pitchFamily="2" charset="2"/>
              <a:buChar char="ü"/>
            </a:pPr>
            <a:r>
              <a:rPr lang="en-US" dirty="0" smtClean="0">
                <a:latin typeface="Constantia" pitchFamily="18" charset="0"/>
              </a:rPr>
              <a:t>-to </a:t>
            </a:r>
            <a:r>
              <a:rPr lang="en-US" dirty="0">
                <a:solidFill>
                  <a:srgbClr val="3BFB21"/>
                </a:solidFill>
                <a:latin typeface="Constantia" pitchFamily="18" charset="0"/>
              </a:rPr>
              <a:t>participate in</a:t>
            </a:r>
            <a:r>
              <a:rPr lang="en-US" dirty="0">
                <a:latin typeface="Constantia" pitchFamily="18" charset="0"/>
              </a:rPr>
              <a:t>, </a:t>
            </a:r>
            <a:r>
              <a:rPr lang="en-US" dirty="0" smtClean="0">
                <a:latin typeface="Constantia" pitchFamily="18" charset="0"/>
              </a:rPr>
              <a:t>and </a:t>
            </a:r>
            <a:r>
              <a:rPr lang="en-US" dirty="0" smtClean="0">
                <a:solidFill>
                  <a:srgbClr val="3BFB21"/>
                </a:solidFill>
                <a:latin typeface="Constantia" pitchFamily="18" charset="0"/>
              </a:rPr>
              <a:t>access </a:t>
            </a:r>
            <a:r>
              <a:rPr lang="en-US" dirty="0">
                <a:solidFill>
                  <a:srgbClr val="3BFB21"/>
                </a:solidFill>
                <a:latin typeface="Constantia" pitchFamily="18" charset="0"/>
              </a:rPr>
              <a:t>information </a:t>
            </a:r>
            <a:r>
              <a:rPr lang="en-US" dirty="0">
                <a:latin typeface="Constantia" pitchFamily="18" charset="0"/>
              </a:rPr>
              <a:t>relating to, the </a:t>
            </a:r>
            <a:r>
              <a:rPr lang="en-US" dirty="0">
                <a:solidFill>
                  <a:srgbClr val="3BFB21"/>
                </a:solidFill>
                <a:latin typeface="Constantia" pitchFamily="18" charset="0"/>
              </a:rPr>
              <a:t>decision-making</a:t>
            </a:r>
            <a:r>
              <a:rPr lang="en-US" dirty="0">
                <a:latin typeface="Constantia" pitchFamily="18" charset="0"/>
              </a:rPr>
              <a:t> processes which affect their lives (DFID, 2014).       </a:t>
            </a:r>
            <a:endParaRPr lang="en-US" dirty="0" smtClean="0">
              <a:latin typeface="Constantia" pitchFamily="18" charset="0"/>
            </a:endParaRPr>
          </a:p>
          <a:p>
            <a:pPr algn="just">
              <a:buFont typeface="Wingdings" pitchFamily="2" charset="2"/>
              <a:buChar char="ü"/>
            </a:pPr>
            <a:endParaRPr lang="en-US" dirty="0" smtClean="0">
              <a:latin typeface="Constantia" pitchFamily="18" charset="0"/>
            </a:endParaRPr>
          </a:p>
          <a:p>
            <a:pPr lvl="1" algn="just">
              <a:buFont typeface="Wingdings" pitchFamily="2" charset="2"/>
              <a:buChar char="v"/>
            </a:pPr>
            <a:r>
              <a:rPr lang="en-US" dirty="0" smtClean="0">
                <a:latin typeface="Constantia" pitchFamily="18" charset="0"/>
              </a:rPr>
              <a:t>There is increasing interest in Youth participations, driven to some extent by the discourse on </a:t>
            </a:r>
            <a:r>
              <a:rPr lang="en-US" dirty="0" smtClean="0">
                <a:solidFill>
                  <a:srgbClr val="3BFB21"/>
                </a:solidFill>
                <a:latin typeface="Constantia" pitchFamily="18" charset="0"/>
              </a:rPr>
              <a:t>children’s rights</a:t>
            </a:r>
            <a:r>
              <a:rPr lang="en-US" dirty="0" smtClean="0">
                <a:latin typeface="Constantia" pitchFamily="18" charset="0"/>
              </a:rPr>
              <a:t>.</a:t>
            </a:r>
          </a:p>
          <a:p>
            <a:pPr lvl="1" algn="just">
              <a:buFont typeface="Wingdings" pitchFamily="2" charset="2"/>
              <a:buChar char="v"/>
            </a:pPr>
            <a:endParaRPr lang="en-US" dirty="0" smtClean="0">
              <a:latin typeface="Constantia" pitchFamily="18" charset="0"/>
            </a:endParaRPr>
          </a:p>
          <a:p>
            <a:pPr lvl="1" algn="just">
              <a:buFont typeface="Wingdings" pitchFamily="2" charset="2"/>
              <a:buChar char="v"/>
            </a:pPr>
            <a:r>
              <a:rPr lang="en-US" dirty="0" smtClean="0">
                <a:latin typeface="Constantia" pitchFamily="18" charset="0"/>
              </a:rPr>
              <a:t>This rights has been limited and is often discussed only at a </a:t>
            </a:r>
            <a:r>
              <a:rPr lang="en-US" dirty="0" smtClean="0">
                <a:solidFill>
                  <a:srgbClr val="3BFB21"/>
                </a:solidFill>
                <a:latin typeface="Constantia" pitchFamily="18" charset="0"/>
              </a:rPr>
              <a:t>superficial level</a:t>
            </a:r>
            <a:r>
              <a:rPr lang="en-US" dirty="0" smtClean="0">
                <a:latin typeface="Constantia" pitchFamily="18" charset="0"/>
              </a:rPr>
              <a:t>, in the sense that </a:t>
            </a:r>
            <a:r>
              <a:rPr lang="en-US" dirty="0" smtClean="0">
                <a:solidFill>
                  <a:srgbClr val="3BFB21"/>
                </a:solidFill>
                <a:latin typeface="Constantia" pitchFamily="18" charset="0"/>
              </a:rPr>
              <a:t>young people </a:t>
            </a:r>
            <a:r>
              <a:rPr lang="en-US" dirty="0" smtClean="0">
                <a:latin typeface="Constantia" pitchFamily="18" charset="0"/>
              </a:rPr>
              <a:t>are often included in </a:t>
            </a:r>
            <a:r>
              <a:rPr lang="en-US" dirty="0" smtClean="0">
                <a:solidFill>
                  <a:srgbClr val="3BFB21"/>
                </a:solidFill>
                <a:latin typeface="Constantia" pitchFamily="18" charset="0"/>
              </a:rPr>
              <a:t>one-off discussion </a:t>
            </a:r>
            <a:r>
              <a:rPr lang="en-US" dirty="0" smtClean="0">
                <a:latin typeface="Constantia" pitchFamily="18" charset="0"/>
              </a:rPr>
              <a:t>where there contributions of ‘voice’, do not actually affect our structural </a:t>
            </a:r>
            <a:r>
              <a:rPr lang="en-US" dirty="0" smtClean="0">
                <a:solidFill>
                  <a:srgbClr val="3BFB21"/>
                </a:solidFill>
                <a:latin typeface="Constantia" pitchFamily="18" charset="0"/>
              </a:rPr>
              <a:t>policy decision</a:t>
            </a:r>
            <a:r>
              <a:rPr lang="en-US" dirty="0" smtClean="0">
                <a:latin typeface="Constantia" pitchFamily="18" charset="0"/>
              </a:rPr>
              <a:t>.         </a:t>
            </a:r>
            <a:endParaRPr lang="en-US" dirty="0">
              <a:latin typeface="Constantia" pitchFamily="18" charset="0"/>
            </a:endParaRPr>
          </a:p>
          <a:p>
            <a:pPr marL="36576" indent="0" algn="just">
              <a:buNone/>
            </a:pPr>
            <a:endParaRPr lang="en-US" dirty="0"/>
          </a:p>
        </p:txBody>
      </p:sp>
    </p:spTree>
    <p:extLst>
      <p:ext uri="{BB962C8B-B14F-4D97-AF65-F5344CB8AC3E}">
        <p14:creationId xmlns:p14="http://schemas.microsoft.com/office/powerpoint/2010/main" val="191642388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7467600" cy="5135563"/>
          </a:xfrm>
        </p:spPr>
        <p:txBody>
          <a:bodyPr/>
          <a:lstStyle/>
          <a:p>
            <a:pPr algn="just">
              <a:buFont typeface="Wingdings" pitchFamily="2" charset="2"/>
              <a:buChar char="ü"/>
            </a:pPr>
            <a:r>
              <a:rPr lang="en-US" dirty="0" smtClean="0">
                <a:latin typeface="Constantia" pitchFamily="18" charset="0"/>
              </a:rPr>
              <a:t>Youth should be seen as assets.</a:t>
            </a:r>
          </a:p>
          <a:p>
            <a:pPr algn="just">
              <a:buFont typeface="Wingdings" pitchFamily="2" charset="2"/>
              <a:buChar char="ü"/>
            </a:pPr>
            <a:endParaRPr lang="en-US" dirty="0" smtClean="0">
              <a:latin typeface="Constantia" pitchFamily="18" charset="0"/>
            </a:endParaRPr>
          </a:p>
          <a:p>
            <a:pPr lvl="1" algn="just">
              <a:buFont typeface="Wingdings" pitchFamily="2" charset="2"/>
              <a:buChar char="v"/>
            </a:pPr>
            <a:r>
              <a:rPr lang="en-US" dirty="0" smtClean="0">
                <a:latin typeface="Constantia" pitchFamily="18" charset="0"/>
              </a:rPr>
              <a:t>Which is an </a:t>
            </a:r>
            <a:r>
              <a:rPr lang="en-US" dirty="0" smtClean="0">
                <a:solidFill>
                  <a:srgbClr val="3BFB21"/>
                </a:solidFill>
                <a:latin typeface="Constantia" pitchFamily="18" charset="0"/>
              </a:rPr>
              <a:t>active approach </a:t>
            </a:r>
            <a:r>
              <a:rPr lang="en-US" dirty="0" smtClean="0">
                <a:latin typeface="Constantia" pitchFamily="18" charset="0"/>
              </a:rPr>
              <a:t>that would make them to </a:t>
            </a:r>
            <a:r>
              <a:rPr lang="en-US" dirty="0" smtClean="0">
                <a:solidFill>
                  <a:srgbClr val="3BFB21"/>
                </a:solidFill>
                <a:latin typeface="Constantia" pitchFamily="18" charset="0"/>
              </a:rPr>
              <a:t>recognize their potentials</a:t>
            </a:r>
            <a:r>
              <a:rPr lang="en-US" dirty="0" smtClean="0">
                <a:latin typeface="Constantia" pitchFamily="18" charset="0"/>
              </a:rPr>
              <a:t>.</a:t>
            </a:r>
            <a:r>
              <a:rPr lang="en-US" dirty="0" smtClean="0">
                <a:solidFill>
                  <a:srgbClr val="3BFB21"/>
                </a:solidFill>
                <a:latin typeface="Constantia" pitchFamily="18" charset="0"/>
              </a:rPr>
              <a:t> </a:t>
            </a:r>
          </a:p>
          <a:p>
            <a:pPr lvl="1" algn="just">
              <a:buFont typeface="Wingdings" pitchFamily="2" charset="2"/>
              <a:buChar char="v"/>
            </a:pPr>
            <a:endParaRPr lang="en-US" dirty="0" smtClean="0">
              <a:latin typeface="Constantia" pitchFamily="18" charset="0"/>
            </a:endParaRPr>
          </a:p>
          <a:p>
            <a:pPr lvl="1" algn="just">
              <a:buFont typeface="Wingdings" pitchFamily="2" charset="2"/>
              <a:buChar char="v"/>
            </a:pPr>
            <a:r>
              <a:rPr lang="en-US" dirty="0" smtClean="0">
                <a:latin typeface="Constantia" pitchFamily="18" charset="0"/>
              </a:rPr>
              <a:t>A shift in </a:t>
            </a:r>
            <a:r>
              <a:rPr lang="en-US" dirty="0" smtClean="0">
                <a:solidFill>
                  <a:srgbClr val="3BFB21"/>
                </a:solidFill>
                <a:latin typeface="Constantia" pitchFamily="18" charset="0"/>
              </a:rPr>
              <a:t>working with </a:t>
            </a:r>
            <a:r>
              <a:rPr lang="en-US" dirty="0" smtClean="0">
                <a:latin typeface="Constantia" pitchFamily="18" charset="0"/>
              </a:rPr>
              <a:t>young people, and </a:t>
            </a:r>
            <a:r>
              <a:rPr lang="en-US" dirty="0" smtClean="0">
                <a:solidFill>
                  <a:srgbClr val="3BFB21"/>
                </a:solidFill>
                <a:latin typeface="Constantia" pitchFamily="18" charset="0"/>
              </a:rPr>
              <a:t>valuing them </a:t>
            </a:r>
            <a:r>
              <a:rPr lang="en-US" dirty="0" smtClean="0">
                <a:latin typeface="Constantia" pitchFamily="18" charset="0"/>
              </a:rPr>
              <a:t>as assets: as advisors, colleagues and stakeholders is crucial if development policies are to be truly representative and effective.  </a:t>
            </a:r>
            <a:endParaRPr lang="en-US" dirty="0">
              <a:latin typeface="Constantia" pitchFamily="18" charset="0"/>
            </a:endParaRPr>
          </a:p>
        </p:txBody>
      </p:sp>
    </p:spTree>
    <p:extLst>
      <p:ext uri="{BB962C8B-B14F-4D97-AF65-F5344CB8AC3E}">
        <p14:creationId xmlns:p14="http://schemas.microsoft.com/office/powerpoint/2010/main" val="327846793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399"/>
            <a:ext cx="8153400" cy="5997575"/>
          </a:xfrm>
        </p:spPr>
        <p:txBody>
          <a:bodyPr>
            <a:normAutofit/>
          </a:bodyPr>
          <a:lstStyle/>
          <a:p>
            <a:pPr lvl="1" algn="just">
              <a:buFont typeface="Wingdings" pitchFamily="2" charset="2"/>
              <a:buChar char="v"/>
            </a:pPr>
            <a:r>
              <a:rPr lang="en-US" dirty="0" smtClean="0">
                <a:latin typeface="Constantia" pitchFamily="18" charset="0"/>
              </a:rPr>
              <a:t>In ascended order of responsibility, young people can participate in development as </a:t>
            </a:r>
            <a:r>
              <a:rPr lang="en-US" dirty="0" smtClean="0">
                <a:solidFill>
                  <a:srgbClr val="3BFB21"/>
                </a:solidFill>
                <a:latin typeface="Constantia" pitchFamily="18" charset="0"/>
              </a:rPr>
              <a:t>beneficiaries</a:t>
            </a:r>
            <a:r>
              <a:rPr lang="en-US" dirty="0" smtClean="0">
                <a:latin typeface="Constantia" pitchFamily="18" charset="0"/>
              </a:rPr>
              <a:t>, </a:t>
            </a:r>
            <a:r>
              <a:rPr lang="en-US" dirty="0" smtClean="0">
                <a:solidFill>
                  <a:srgbClr val="3BFB21"/>
                </a:solidFill>
                <a:latin typeface="Constantia" pitchFamily="18" charset="0"/>
              </a:rPr>
              <a:t>partners</a:t>
            </a:r>
            <a:r>
              <a:rPr lang="en-US" dirty="0" smtClean="0">
                <a:latin typeface="Constantia" pitchFamily="18" charset="0"/>
              </a:rPr>
              <a:t> and </a:t>
            </a:r>
            <a:r>
              <a:rPr lang="en-US" dirty="0" smtClean="0">
                <a:solidFill>
                  <a:srgbClr val="3BFB21"/>
                </a:solidFill>
                <a:latin typeface="Constantia" pitchFamily="18" charset="0"/>
              </a:rPr>
              <a:t>leaders</a:t>
            </a:r>
            <a:r>
              <a:rPr lang="en-US" dirty="0" smtClean="0">
                <a:latin typeface="Constantia" pitchFamily="18" charset="0"/>
              </a:rPr>
              <a:t> (DFID-CSO three-lens approach) as depicted in fig. below:</a:t>
            </a:r>
          </a:p>
          <a:p>
            <a:pPr lvl="1" algn="just">
              <a:buFont typeface="Wingdings" pitchFamily="2" charset="2"/>
              <a:buChar char="v"/>
            </a:pPr>
            <a:endParaRPr lang="en-US" dirty="0" smtClean="0">
              <a:latin typeface="Constantia" pitchFamily="18" charset="0"/>
            </a:endParaRPr>
          </a:p>
          <a:p>
            <a:pPr lvl="1" algn="just">
              <a:buFont typeface="Wingdings" pitchFamily="2" charset="2"/>
              <a:buChar char="v"/>
            </a:pPr>
            <a:r>
              <a:rPr lang="en-US" dirty="0" smtClean="0">
                <a:latin typeface="Constantia" pitchFamily="18" charset="0"/>
              </a:rPr>
              <a:t>Participation means </a:t>
            </a:r>
            <a:r>
              <a:rPr lang="en-US" dirty="0" smtClean="0">
                <a:solidFill>
                  <a:srgbClr val="3BFB21"/>
                </a:solidFill>
                <a:latin typeface="Constantia" pitchFamily="18" charset="0"/>
              </a:rPr>
              <a:t>work with</a:t>
            </a:r>
            <a:r>
              <a:rPr lang="en-US" dirty="0" smtClean="0">
                <a:latin typeface="Constantia" pitchFamily="18" charset="0"/>
              </a:rPr>
              <a:t> young people, and not merely </a:t>
            </a:r>
            <a:r>
              <a:rPr lang="en-US" dirty="0" smtClean="0">
                <a:solidFill>
                  <a:srgbClr val="3BFB21"/>
                </a:solidFill>
                <a:latin typeface="Constantia" pitchFamily="18" charset="0"/>
              </a:rPr>
              <a:t>work for </a:t>
            </a:r>
            <a:r>
              <a:rPr lang="en-US" dirty="0" smtClean="0">
                <a:latin typeface="Constantia" pitchFamily="18" charset="0"/>
              </a:rPr>
              <a:t>them. </a:t>
            </a:r>
            <a:endParaRPr lang="en-US" dirty="0">
              <a:latin typeface="Constantia" pitchFamily="18" charset="0"/>
            </a:endParaRPr>
          </a:p>
          <a:p>
            <a:pPr lvl="1" algn="just">
              <a:buFont typeface="Wingdings" pitchFamily="2" charset="2"/>
              <a:buChar char="v"/>
            </a:pPr>
            <a:endParaRPr lang="en-US" dirty="0" smtClean="0">
              <a:latin typeface="Constantia" pitchFamily="18" charset="0"/>
            </a:endParaRPr>
          </a:p>
          <a:p>
            <a:pPr marL="448056" lvl="1" indent="0" algn="just">
              <a:buNone/>
            </a:pPr>
            <a:endParaRPr lang="en-US" dirty="0" smtClean="0">
              <a:latin typeface="Constantia" pitchFamily="18" charset="0"/>
            </a:endParaRPr>
          </a:p>
          <a:p>
            <a:pPr lvl="1" algn="just">
              <a:buFont typeface="Wingdings" pitchFamily="2" charset="2"/>
              <a:buChar char="v"/>
            </a:pPr>
            <a:endParaRPr lang="en-US" sz="2400" dirty="0" smtClean="0">
              <a:latin typeface="Constantia" pitchFamily="18" charset="0"/>
            </a:endParaRPr>
          </a:p>
        </p:txBody>
      </p:sp>
    </p:spTree>
    <p:extLst>
      <p:ext uri="{BB962C8B-B14F-4D97-AF65-F5344CB8AC3E}">
        <p14:creationId xmlns:p14="http://schemas.microsoft.com/office/powerpoint/2010/main" val="266661598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838200"/>
            <a:ext cx="8458200" cy="5562600"/>
          </a:xfrm>
        </p:spPr>
        <p:txBody>
          <a:bodyPr>
            <a:normAutofit fontScale="92500" lnSpcReduction="10000"/>
          </a:bodyPr>
          <a:lstStyle/>
          <a:p>
            <a:pPr marL="146304" indent="0" algn="just">
              <a:buNone/>
            </a:pPr>
            <a:r>
              <a:rPr lang="en-US" sz="2800" b="1" dirty="0" smtClean="0">
                <a:latin typeface="Constantia" pitchFamily="18" charset="0"/>
              </a:rPr>
              <a:t>ROLES </a:t>
            </a:r>
            <a:r>
              <a:rPr lang="en-US" sz="2800" b="1" dirty="0">
                <a:latin typeface="Constantia" pitchFamily="18" charset="0"/>
              </a:rPr>
              <a:t>OF YOUTH IN NIGER-DELTA REGION</a:t>
            </a:r>
          </a:p>
          <a:p>
            <a:pPr marL="146304" indent="0" algn="just">
              <a:buNone/>
            </a:pPr>
            <a:endParaRPr lang="en-US" sz="2800" b="1" dirty="0">
              <a:latin typeface="Constantia" pitchFamily="18" charset="0"/>
            </a:endParaRPr>
          </a:p>
          <a:p>
            <a:pPr marL="603504" indent="-457200" algn="just">
              <a:buFont typeface="Wingdings" pitchFamily="2" charset="2"/>
              <a:buChar char="v"/>
            </a:pPr>
            <a:r>
              <a:rPr lang="en-US" sz="2800" dirty="0">
                <a:latin typeface="Constantia" pitchFamily="18" charset="0"/>
              </a:rPr>
              <a:t>At an operational level, participation is about</a:t>
            </a:r>
            <a:r>
              <a:rPr lang="en-US" sz="2800" dirty="0" smtClean="0">
                <a:latin typeface="Constantia" pitchFamily="18" charset="0"/>
              </a:rPr>
              <a:t>:</a:t>
            </a:r>
          </a:p>
          <a:p>
            <a:pPr marL="603504" indent="-457200" algn="just">
              <a:buFont typeface="Wingdings" pitchFamily="2" charset="2"/>
              <a:buChar char="v"/>
            </a:pPr>
            <a:endParaRPr lang="en-US" sz="2800" dirty="0">
              <a:latin typeface="Constantia" pitchFamily="18" charset="0"/>
            </a:endParaRPr>
          </a:p>
          <a:p>
            <a:pPr lvl="1" algn="just">
              <a:buFont typeface="Wingdings" pitchFamily="2" charset="2"/>
              <a:buChar char="ü"/>
            </a:pPr>
            <a:r>
              <a:rPr lang="en-US" sz="2400" dirty="0">
                <a:latin typeface="Constantia" pitchFamily="18" charset="0"/>
              </a:rPr>
              <a:t>Information sharing: people are informed in order to facilitate collective and individual action</a:t>
            </a:r>
            <a:r>
              <a:rPr lang="en-US" sz="2400" dirty="0" smtClean="0">
                <a:latin typeface="Constantia" pitchFamily="18" charset="0"/>
              </a:rPr>
              <a:t>.</a:t>
            </a:r>
          </a:p>
          <a:p>
            <a:pPr lvl="1" algn="just">
              <a:buFont typeface="Wingdings" pitchFamily="2" charset="2"/>
              <a:buChar char="ü"/>
            </a:pPr>
            <a:endParaRPr lang="en-US" sz="2400" dirty="0" smtClean="0">
              <a:latin typeface="Constantia" pitchFamily="18" charset="0"/>
            </a:endParaRPr>
          </a:p>
          <a:p>
            <a:pPr lvl="1" algn="just">
              <a:buFont typeface="Wingdings" pitchFamily="2" charset="2"/>
              <a:buChar char="ü"/>
            </a:pPr>
            <a:r>
              <a:rPr lang="en-US" sz="2400" dirty="0">
                <a:latin typeface="Times New Roman" pitchFamily="18" charset="0"/>
                <a:cs typeface="Times New Roman" pitchFamily="18" charset="0"/>
              </a:rPr>
              <a:t>Consultation: people are consulted and interacting with an organization which can take account of their feedback</a:t>
            </a:r>
            <a:r>
              <a:rPr lang="en-US" sz="2400" dirty="0" smtClean="0">
                <a:latin typeface="Times New Roman" pitchFamily="18" charset="0"/>
                <a:cs typeface="Times New Roman" pitchFamily="18" charset="0"/>
              </a:rPr>
              <a:t>.</a:t>
            </a:r>
          </a:p>
          <a:p>
            <a:pPr lvl="1" algn="just">
              <a:buFont typeface="Wingdings" pitchFamily="2" charset="2"/>
              <a:buChar char="ü"/>
            </a:pPr>
            <a:endParaRPr lang="en-US" sz="2400" dirty="0">
              <a:latin typeface="Times New Roman" pitchFamily="18" charset="0"/>
              <a:cs typeface="Times New Roman" pitchFamily="18" charset="0"/>
            </a:endParaRPr>
          </a:p>
          <a:p>
            <a:pPr lvl="1" algn="just">
              <a:buFont typeface="Wingdings" pitchFamily="2" charset="2"/>
              <a:buChar char="ü"/>
            </a:pPr>
            <a:r>
              <a:rPr lang="en-US" sz="2400" dirty="0">
                <a:latin typeface="Times New Roman" pitchFamily="18" charset="0"/>
                <a:cs typeface="Times New Roman" pitchFamily="18" charset="0"/>
              </a:rPr>
              <a:t>Decision-making: people have this role, which may be theirs or joint with others, on specific issues of a policy or project</a:t>
            </a:r>
            <a:r>
              <a:rPr lang="en-US" sz="2400" dirty="0" smtClean="0">
                <a:latin typeface="Times New Roman" pitchFamily="18" charset="0"/>
                <a:cs typeface="Times New Roman" pitchFamily="18" charset="0"/>
              </a:rPr>
              <a:t>.</a:t>
            </a:r>
          </a:p>
          <a:p>
            <a:pPr lvl="1" algn="just">
              <a:buFont typeface="Wingdings" pitchFamily="2" charset="2"/>
              <a:buChar char="ü"/>
            </a:pPr>
            <a:endParaRPr lang="en-US" sz="2400" dirty="0">
              <a:latin typeface="Times New Roman" pitchFamily="18" charset="0"/>
              <a:cs typeface="Times New Roman" pitchFamily="18" charset="0"/>
            </a:endParaRPr>
          </a:p>
          <a:p>
            <a:pPr lvl="1" algn="just">
              <a:buFont typeface="Wingdings" pitchFamily="2" charset="2"/>
              <a:buChar char="ü"/>
            </a:pPr>
            <a:r>
              <a:rPr lang="en-US" sz="2400" dirty="0">
                <a:latin typeface="Times New Roman" pitchFamily="18" charset="0"/>
                <a:cs typeface="Times New Roman" pitchFamily="18" charset="0"/>
              </a:rPr>
              <a:t>Initiating action: people are proactive and able to take the initiative.  </a:t>
            </a:r>
          </a:p>
          <a:p>
            <a:pPr lvl="1" algn="just">
              <a:buFont typeface="Wingdings" pitchFamily="2" charset="2"/>
              <a:buChar char="ü"/>
            </a:pPr>
            <a:endParaRPr lang="en-US" sz="2400" dirty="0">
              <a:latin typeface="Constantia" pitchFamily="18" charset="0"/>
            </a:endParaRPr>
          </a:p>
          <a:p>
            <a:endParaRPr lang="en-US" dirty="0"/>
          </a:p>
        </p:txBody>
      </p:sp>
    </p:spTree>
    <p:extLst>
      <p:ext uri="{BB962C8B-B14F-4D97-AF65-F5344CB8AC3E}">
        <p14:creationId xmlns:p14="http://schemas.microsoft.com/office/powerpoint/2010/main" val="295658364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dirty="0" smtClean="0">
                <a:latin typeface="Arial Black" pitchFamily="34" charset="0"/>
              </a:rPr>
              <a:t>1.6. Approach to Youth Participation</a:t>
            </a:r>
            <a:endParaRPr lang="en-US" sz="2800" dirty="0">
              <a:latin typeface="Arial Black" pitchFamily="34" charset="0"/>
            </a:endParaRPr>
          </a:p>
        </p:txBody>
      </p:sp>
      <p:sp>
        <p:nvSpPr>
          <p:cNvPr id="3" name="Content Placeholder 2"/>
          <p:cNvSpPr>
            <a:spLocks noGrp="1"/>
          </p:cNvSpPr>
          <p:nvPr>
            <p:ph idx="1"/>
          </p:nvPr>
        </p:nvSpPr>
        <p:spPr/>
        <p:txBody>
          <a:bodyPr>
            <a:normAutofit fontScale="77500" lnSpcReduction="20000"/>
          </a:bodyPr>
          <a:lstStyle/>
          <a:p>
            <a:pPr algn="just">
              <a:buFont typeface="Wingdings" pitchFamily="2" charset="2"/>
              <a:buChar char="v"/>
            </a:pPr>
            <a:r>
              <a:rPr lang="en-US" dirty="0">
                <a:latin typeface="Constantia" pitchFamily="18" charset="0"/>
              </a:rPr>
              <a:t>Youth participation in more than gathering their views in surveys representative (fig. 3). </a:t>
            </a:r>
            <a:endParaRPr lang="en-US" dirty="0" smtClean="0">
              <a:latin typeface="Constantia" pitchFamily="18" charset="0"/>
            </a:endParaRPr>
          </a:p>
          <a:p>
            <a:pPr algn="just">
              <a:buFont typeface="Wingdings" pitchFamily="2" charset="2"/>
              <a:buChar char="v"/>
            </a:pPr>
            <a:endParaRPr lang="en-US" dirty="0">
              <a:latin typeface="Constantia" pitchFamily="18" charset="0"/>
            </a:endParaRPr>
          </a:p>
          <a:p>
            <a:pPr algn="just">
              <a:buFont typeface="Wingdings" pitchFamily="2" charset="2"/>
              <a:buChar char="v"/>
            </a:pPr>
            <a:r>
              <a:rPr lang="en-US" dirty="0">
                <a:latin typeface="Constantia" pitchFamily="18" charset="0"/>
              </a:rPr>
              <a:t>It is a formal consultation and dialogue that guide decision and opinion.        </a:t>
            </a:r>
          </a:p>
          <a:p>
            <a:pPr marL="36576" indent="0" algn="just">
              <a:buNone/>
            </a:pPr>
            <a:endParaRPr lang="en-US" dirty="0" smtClean="0">
              <a:latin typeface="Constantia" pitchFamily="18" charset="0"/>
            </a:endParaRPr>
          </a:p>
          <a:p>
            <a:pPr algn="just">
              <a:buFont typeface="Wingdings" pitchFamily="2" charset="2"/>
              <a:buChar char="v"/>
            </a:pPr>
            <a:r>
              <a:rPr lang="en-US" dirty="0" smtClean="0">
                <a:latin typeface="Constantia" pitchFamily="18" charset="0"/>
              </a:rPr>
              <a:t>The 3-lens approach to youth participation advocated that government </a:t>
            </a:r>
            <a:r>
              <a:rPr lang="en-US" dirty="0" smtClean="0">
                <a:solidFill>
                  <a:srgbClr val="3BFB21"/>
                </a:solidFill>
                <a:latin typeface="Constantia" pitchFamily="18" charset="0"/>
              </a:rPr>
              <a:t>work for </a:t>
            </a:r>
            <a:r>
              <a:rPr lang="en-US" dirty="0" smtClean="0">
                <a:latin typeface="Constantia" pitchFamily="18" charset="0"/>
              </a:rPr>
              <a:t>the benefit of youth (</a:t>
            </a:r>
            <a:r>
              <a:rPr lang="en-US" dirty="0" smtClean="0">
                <a:solidFill>
                  <a:srgbClr val="3BFB21"/>
                </a:solidFill>
                <a:latin typeface="Constantia" pitchFamily="18" charset="0"/>
              </a:rPr>
              <a:t>as</a:t>
            </a:r>
            <a:r>
              <a:rPr lang="en-US" dirty="0" smtClean="0">
                <a:latin typeface="Constantia" pitchFamily="18" charset="0"/>
              </a:rPr>
              <a:t> </a:t>
            </a:r>
            <a:r>
              <a:rPr lang="en-US" dirty="0" smtClean="0">
                <a:solidFill>
                  <a:srgbClr val="3BFB21"/>
                </a:solidFill>
                <a:latin typeface="Constantia" pitchFamily="18" charset="0"/>
              </a:rPr>
              <a:t>target</a:t>
            </a:r>
            <a:r>
              <a:rPr lang="en-US" dirty="0" smtClean="0">
                <a:latin typeface="Constantia" pitchFamily="18" charset="0"/>
              </a:rPr>
              <a:t> beneficiary) </a:t>
            </a:r>
            <a:r>
              <a:rPr lang="en-US" dirty="0" smtClean="0">
                <a:solidFill>
                  <a:srgbClr val="3BFB21"/>
                </a:solidFill>
                <a:latin typeface="Constantia" pitchFamily="18" charset="0"/>
              </a:rPr>
              <a:t>with youth</a:t>
            </a:r>
            <a:r>
              <a:rPr lang="en-US" dirty="0" smtClean="0">
                <a:latin typeface="Constantia" pitchFamily="18" charset="0"/>
              </a:rPr>
              <a:t> (as partners) and be shaped by youth </a:t>
            </a:r>
            <a:r>
              <a:rPr lang="en-US" dirty="0" smtClean="0">
                <a:solidFill>
                  <a:srgbClr val="3BFB21"/>
                </a:solidFill>
                <a:latin typeface="Constantia" pitchFamily="18" charset="0"/>
              </a:rPr>
              <a:t>as leaders </a:t>
            </a:r>
            <a:r>
              <a:rPr lang="en-US" dirty="0" smtClean="0">
                <a:latin typeface="Constantia" pitchFamily="18" charset="0"/>
              </a:rPr>
              <a:t>(fig 1 and 2).</a:t>
            </a:r>
          </a:p>
          <a:p>
            <a:pPr algn="just">
              <a:buFont typeface="Wingdings" pitchFamily="2" charset="2"/>
              <a:buChar char="v"/>
            </a:pPr>
            <a:endParaRPr lang="en-US" dirty="0" smtClean="0">
              <a:latin typeface="Constantia" pitchFamily="18" charset="0"/>
            </a:endParaRPr>
          </a:p>
          <a:p>
            <a:pPr algn="just">
              <a:buFont typeface="Wingdings" pitchFamily="2" charset="2"/>
              <a:buChar char="v"/>
            </a:pPr>
            <a:r>
              <a:rPr lang="en-US" dirty="0" smtClean="0">
                <a:latin typeface="Constantia" pitchFamily="18" charset="0"/>
              </a:rPr>
              <a:t>This is an assets approach to youth participation in development.      </a:t>
            </a:r>
            <a:endParaRPr lang="en-US" dirty="0">
              <a:latin typeface="Constantia" pitchFamily="18" charset="0"/>
            </a:endParaRPr>
          </a:p>
        </p:txBody>
      </p:sp>
    </p:spTree>
    <p:extLst>
      <p:ext uri="{BB962C8B-B14F-4D97-AF65-F5344CB8AC3E}">
        <p14:creationId xmlns:p14="http://schemas.microsoft.com/office/powerpoint/2010/main" val="407892386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Black" pitchFamily="34" charset="0"/>
              </a:rPr>
              <a:t>1.0. Highlights</a:t>
            </a:r>
            <a:endParaRPr lang="en-US" dirty="0">
              <a:latin typeface="Arial Black" pitchFamily="34" charset="0"/>
            </a:endParaRPr>
          </a:p>
        </p:txBody>
      </p:sp>
      <p:sp>
        <p:nvSpPr>
          <p:cNvPr id="3" name="Content Placeholder 2"/>
          <p:cNvSpPr>
            <a:spLocks noGrp="1"/>
          </p:cNvSpPr>
          <p:nvPr>
            <p:ph idx="1"/>
          </p:nvPr>
        </p:nvSpPr>
        <p:spPr>
          <a:xfrm>
            <a:off x="457200" y="1447800"/>
            <a:ext cx="8229600" cy="5029200"/>
          </a:xfrm>
        </p:spPr>
        <p:txBody>
          <a:bodyPr>
            <a:normAutofit fontScale="62500" lnSpcReduction="20000"/>
          </a:bodyPr>
          <a:lstStyle/>
          <a:p>
            <a:pPr algn="just">
              <a:buFont typeface="Wingdings" pitchFamily="2" charset="2"/>
              <a:buChar char="v"/>
            </a:pPr>
            <a:r>
              <a:rPr lang="en-US" dirty="0" smtClean="0">
                <a:latin typeface="Constantia" pitchFamily="18" charset="0"/>
              </a:rPr>
              <a:t>Introduction</a:t>
            </a:r>
          </a:p>
          <a:p>
            <a:pPr algn="just">
              <a:buFont typeface="Wingdings" pitchFamily="2" charset="2"/>
              <a:buChar char="v"/>
            </a:pPr>
            <a:endParaRPr lang="en-US" dirty="0" smtClean="0">
              <a:latin typeface="Constantia" pitchFamily="18" charset="0"/>
            </a:endParaRPr>
          </a:p>
          <a:p>
            <a:pPr algn="just">
              <a:buFont typeface="Wingdings" pitchFamily="2" charset="2"/>
              <a:buChar char="v"/>
            </a:pPr>
            <a:r>
              <a:rPr lang="en-US" dirty="0" smtClean="0">
                <a:latin typeface="Constantia" pitchFamily="18" charset="0"/>
              </a:rPr>
              <a:t>Youth Population Contextualization </a:t>
            </a:r>
          </a:p>
          <a:p>
            <a:pPr algn="just">
              <a:buFont typeface="Wingdings" pitchFamily="2" charset="2"/>
              <a:buChar char="v"/>
            </a:pPr>
            <a:endParaRPr lang="en-US" dirty="0" smtClean="0">
              <a:latin typeface="Constantia" pitchFamily="18" charset="0"/>
            </a:endParaRPr>
          </a:p>
          <a:p>
            <a:pPr algn="just">
              <a:buFont typeface="Wingdings" pitchFamily="2" charset="2"/>
              <a:buChar char="v"/>
            </a:pPr>
            <a:r>
              <a:rPr lang="en-US" dirty="0" smtClean="0">
                <a:latin typeface="Constantia" pitchFamily="18" charset="0"/>
              </a:rPr>
              <a:t>Growth and Development Contextualization </a:t>
            </a:r>
          </a:p>
          <a:p>
            <a:pPr algn="just">
              <a:buFont typeface="Wingdings" pitchFamily="2" charset="2"/>
              <a:buChar char="v"/>
            </a:pPr>
            <a:endParaRPr lang="en-US" dirty="0" smtClean="0">
              <a:latin typeface="Constantia" pitchFamily="18" charset="0"/>
            </a:endParaRPr>
          </a:p>
          <a:p>
            <a:pPr algn="just">
              <a:buFont typeface="Wingdings" pitchFamily="2" charset="2"/>
              <a:buChar char="v"/>
            </a:pPr>
            <a:r>
              <a:rPr lang="en-US" dirty="0" smtClean="0">
                <a:latin typeface="Constantia" pitchFamily="18" charset="0"/>
              </a:rPr>
              <a:t>Niger-Delta Region Economic profile</a:t>
            </a:r>
          </a:p>
          <a:p>
            <a:pPr algn="just">
              <a:buFont typeface="Wingdings" pitchFamily="2" charset="2"/>
              <a:buChar char="v"/>
            </a:pPr>
            <a:endParaRPr lang="en-US" dirty="0" smtClean="0">
              <a:latin typeface="Constantia" pitchFamily="18" charset="0"/>
            </a:endParaRPr>
          </a:p>
          <a:p>
            <a:pPr algn="just">
              <a:buFont typeface="Wingdings" pitchFamily="2" charset="2"/>
              <a:buChar char="v"/>
            </a:pPr>
            <a:r>
              <a:rPr lang="en-US" dirty="0" smtClean="0">
                <a:latin typeface="Constantia" pitchFamily="18" charset="0"/>
              </a:rPr>
              <a:t>Youth participation in Growth and Development of Niger Delta Region</a:t>
            </a:r>
          </a:p>
          <a:p>
            <a:pPr algn="just">
              <a:buFont typeface="Wingdings" pitchFamily="2" charset="2"/>
              <a:buChar char="v"/>
            </a:pPr>
            <a:endParaRPr lang="en-US" dirty="0" smtClean="0">
              <a:latin typeface="Constantia" pitchFamily="18" charset="0"/>
            </a:endParaRPr>
          </a:p>
          <a:p>
            <a:pPr algn="just">
              <a:buFont typeface="Wingdings" pitchFamily="2" charset="2"/>
              <a:buChar char="v"/>
            </a:pPr>
            <a:r>
              <a:rPr lang="en-US" dirty="0" smtClean="0">
                <a:latin typeface="Constantia" pitchFamily="18" charset="0"/>
              </a:rPr>
              <a:t>Approach to Youth Participations</a:t>
            </a:r>
          </a:p>
          <a:p>
            <a:pPr algn="just">
              <a:buFont typeface="Wingdings" pitchFamily="2" charset="2"/>
              <a:buChar char="v"/>
            </a:pPr>
            <a:endParaRPr lang="en-US" dirty="0" smtClean="0">
              <a:latin typeface="Constantia" pitchFamily="18" charset="0"/>
            </a:endParaRPr>
          </a:p>
          <a:p>
            <a:pPr algn="just">
              <a:buFont typeface="Wingdings" pitchFamily="2" charset="2"/>
              <a:buChar char="v"/>
            </a:pPr>
            <a:r>
              <a:rPr lang="en-US" dirty="0" smtClean="0">
                <a:latin typeface="Constantia" pitchFamily="18" charset="0"/>
              </a:rPr>
              <a:t>Obstacles to Youth Participation </a:t>
            </a:r>
          </a:p>
          <a:p>
            <a:pPr algn="just">
              <a:buFont typeface="Wingdings" pitchFamily="2" charset="2"/>
              <a:buChar char="v"/>
            </a:pPr>
            <a:endParaRPr lang="en-US" dirty="0" smtClean="0">
              <a:latin typeface="Constantia" pitchFamily="18" charset="0"/>
            </a:endParaRPr>
          </a:p>
          <a:p>
            <a:pPr algn="just">
              <a:buFont typeface="Wingdings" pitchFamily="2" charset="2"/>
              <a:buChar char="v"/>
            </a:pPr>
            <a:r>
              <a:rPr lang="en-US" dirty="0" smtClean="0">
                <a:latin typeface="Constantia" pitchFamily="18" charset="0"/>
              </a:rPr>
              <a:t>Conclusion   </a:t>
            </a:r>
            <a:endParaRPr lang="en-US" dirty="0">
              <a:latin typeface="Constantia" pitchFamily="18" charset="0"/>
            </a:endParaRPr>
          </a:p>
        </p:txBody>
      </p:sp>
    </p:spTree>
    <p:extLst>
      <p:ext uri="{BB962C8B-B14F-4D97-AF65-F5344CB8AC3E}">
        <p14:creationId xmlns:p14="http://schemas.microsoft.com/office/powerpoint/2010/main" val="174722705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 y="304800"/>
            <a:ext cx="8839200" cy="6324600"/>
          </a:xfrm>
          <a:prstGeom prst="rect">
            <a:avLst/>
          </a:prstGeom>
        </p:spPr>
      </p:pic>
    </p:spTree>
    <p:extLst>
      <p:ext uri="{BB962C8B-B14F-4D97-AF65-F5344CB8AC3E}">
        <p14:creationId xmlns:p14="http://schemas.microsoft.com/office/powerpoint/2010/main" val="206342955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 y="304800"/>
            <a:ext cx="8782704" cy="6400800"/>
          </a:xfrm>
          <a:prstGeom prst="rect">
            <a:avLst/>
          </a:prstGeom>
        </p:spPr>
      </p:pic>
    </p:spTree>
    <p:extLst>
      <p:ext uri="{BB962C8B-B14F-4D97-AF65-F5344CB8AC3E}">
        <p14:creationId xmlns:p14="http://schemas.microsoft.com/office/powerpoint/2010/main" val="371931178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 y="149106"/>
            <a:ext cx="8839200" cy="6578840"/>
          </a:xfrm>
          <a:prstGeom prst="rect">
            <a:avLst/>
          </a:prstGeom>
        </p:spPr>
      </p:pic>
      <p:sp>
        <p:nvSpPr>
          <p:cNvPr id="3" name="TextBox 2"/>
          <p:cNvSpPr txBox="1"/>
          <p:nvPr/>
        </p:nvSpPr>
        <p:spPr>
          <a:xfrm>
            <a:off x="533400" y="3253859"/>
            <a:ext cx="2971800" cy="369332"/>
          </a:xfrm>
          <a:prstGeom prst="rect">
            <a:avLst/>
          </a:prstGeom>
          <a:solidFill>
            <a:schemeClr val="accent4">
              <a:lumMod val="20000"/>
              <a:lumOff val="80000"/>
            </a:schemeClr>
          </a:solidFill>
          <a:ln>
            <a:noFill/>
          </a:ln>
        </p:spPr>
        <p:txBody>
          <a:bodyPr wrap="square" rtlCol="0">
            <a:spAutoFit/>
          </a:bodyPr>
          <a:lstStyle/>
          <a:p>
            <a:endParaRPr lang="en-US" dirty="0"/>
          </a:p>
        </p:txBody>
      </p:sp>
      <p:sp>
        <p:nvSpPr>
          <p:cNvPr id="2" name="TextBox 1"/>
          <p:cNvSpPr txBox="1"/>
          <p:nvPr/>
        </p:nvSpPr>
        <p:spPr>
          <a:xfrm>
            <a:off x="501555" y="3207693"/>
            <a:ext cx="2895600" cy="461665"/>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pPr marL="285750" indent="-285750">
              <a:buFont typeface="Arial" pitchFamily="34" charset="0"/>
              <a:buChar char="•"/>
            </a:pPr>
            <a:r>
              <a:rPr lang="en-US" sz="1200" b="1" dirty="0" smtClean="0">
                <a:solidFill>
                  <a:schemeClr val="accent1">
                    <a:lumMod val="50000"/>
                  </a:schemeClr>
                </a:solidFill>
              </a:rPr>
              <a:t>Managerial Decision process</a:t>
            </a:r>
          </a:p>
          <a:p>
            <a:pPr marL="285750" indent="-285750">
              <a:buFont typeface="Arial" pitchFamily="34" charset="0"/>
              <a:buChar char="•"/>
            </a:pPr>
            <a:r>
              <a:rPr lang="en-US" sz="1200" b="1" dirty="0" smtClean="0">
                <a:solidFill>
                  <a:schemeClr val="accent1">
                    <a:lumMod val="50000"/>
                  </a:schemeClr>
                </a:solidFill>
              </a:rPr>
              <a:t>Capacity building in civil society</a:t>
            </a:r>
            <a:endParaRPr lang="en-US" sz="1200" b="1" dirty="0">
              <a:solidFill>
                <a:schemeClr val="accent1">
                  <a:lumMod val="50000"/>
                </a:schemeClr>
              </a:solidFill>
            </a:endParaRPr>
          </a:p>
        </p:txBody>
      </p:sp>
    </p:spTree>
    <p:extLst>
      <p:ext uri="{BB962C8B-B14F-4D97-AF65-F5344CB8AC3E}">
        <p14:creationId xmlns:p14="http://schemas.microsoft.com/office/powerpoint/2010/main" val="189983008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dirty="0" smtClean="0">
                <a:latin typeface="Arial Black" pitchFamily="34" charset="0"/>
              </a:rPr>
              <a:t>1.7. Obstacles to Youth Participation </a:t>
            </a:r>
            <a:endParaRPr lang="en-US" sz="2800" dirty="0">
              <a:latin typeface="Arial Black" pitchFamily="34" charset="0"/>
            </a:endParaRPr>
          </a:p>
        </p:txBody>
      </p:sp>
      <p:sp>
        <p:nvSpPr>
          <p:cNvPr id="3" name="Content Placeholder 2"/>
          <p:cNvSpPr>
            <a:spLocks noGrp="1"/>
          </p:cNvSpPr>
          <p:nvPr>
            <p:ph idx="1"/>
          </p:nvPr>
        </p:nvSpPr>
        <p:spPr>
          <a:xfrm>
            <a:off x="457200" y="1371600"/>
            <a:ext cx="7467600" cy="4754563"/>
          </a:xfrm>
        </p:spPr>
        <p:txBody>
          <a:bodyPr>
            <a:normAutofit fontScale="92500" lnSpcReduction="20000"/>
          </a:bodyPr>
          <a:lstStyle/>
          <a:p>
            <a:pPr algn="just">
              <a:buFont typeface="Wingdings" pitchFamily="2" charset="2"/>
              <a:buChar char="v"/>
            </a:pPr>
            <a:r>
              <a:rPr lang="en-US" dirty="0" smtClean="0">
                <a:latin typeface="Constantia" pitchFamily="18" charset="0"/>
              </a:rPr>
              <a:t>There are obstacles in developmental processes:</a:t>
            </a:r>
          </a:p>
          <a:p>
            <a:pPr lvl="2" algn="just">
              <a:buFont typeface="Wingdings" pitchFamily="2" charset="2"/>
              <a:buChar char="ü"/>
            </a:pPr>
            <a:r>
              <a:rPr lang="en-US" dirty="0" smtClean="0">
                <a:latin typeface="Constantia" pitchFamily="18" charset="0"/>
              </a:rPr>
              <a:t>Poor education an training – Analytical skills for critical thinking for decision making</a:t>
            </a:r>
          </a:p>
          <a:p>
            <a:pPr lvl="2" algn="just">
              <a:buFont typeface="Wingdings" pitchFamily="2" charset="2"/>
              <a:buChar char="ü"/>
            </a:pPr>
            <a:endParaRPr lang="en-US" dirty="0" smtClean="0">
              <a:latin typeface="Constantia" pitchFamily="18" charset="0"/>
            </a:endParaRPr>
          </a:p>
          <a:p>
            <a:pPr lvl="2" algn="just">
              <a:buFont typeface="Wingdings" pitchFamily="2" charset="2"/>
              <a:buChar char="ü"/>
            </a:pPr>
            <a:r>
              <a:rPr lang="en-US" dirty="0" smtClean="0">
                <a:latin typeface="Constantia" pitchFamily="18" charset="0"/>
              </a:rPr>
              <a:t>Weak infrastructure - </a:t>
            </a:r>
            <a:r>
              <a:rPr lang="en-US" dirty="0">
                <a:latin typeface="Constantia" pitchFamily="18" charset="0"/>
              </a:rPr>
              <a:t>L</a:t>
            </a:r>
            <a:r>
              <a:rPr lang="en-US" dirty="0" smtClean="0">
                <a:latin typeface="Constantia" pitchFamily="18" charset="0"/>
              </a:rPr>
              <a:t>acking direct access to institutional systems and structures within government </a:t>
            </a:r>
          </a:p>
          <a:p>
            <a:pPr lvl="2" algn="just">
              <a:buFont typeface="Wingdings" pitchFamily="2" charset="2"/>
              <a:buChar char="ü"/>
            </a:pPr>
            <a:endParaRPr lang="en-US" dirty="0" smtClean="0">
              <a:latin typeface="Constantia" pitchFamily="18" charset="0"/>
            </a:endParaRPr>
          </a:p>
          <a:p>
            <a:pPr lvl="2" algn="just">
              <a:buFont typeface="Wingdings" pitchFamily="2" charset="2"/>
              <a:buChar char="ü"/>
            </a:pPr>
            <a:r>
              <a:rPr lang="en-US" dirty="0" smtClean="0">
                <a:latin typeface="Constantia" pitchFamily="18" charset="0"/>
              </a:rPr>
              <a:t>Inequality and exclusion - Youths are socially excluded within the youth sector</a:t>
            </a:r>
          </a:p>
          <a:p>
            <a:pPr lvl="2" algn="just">
              <a:buFont typeface="Wingdings" pitchFamily="2" charset="2"/>
              <a:buChar char="ü"/>
            </a:pPr>
            <a:endParaRPr lang="en-US" dirty="0" smtClean="0">
              <a:latin typeface="Constantia" pitchFamily="18" charset="0"/>
            </a:endParaRPr>
          </a:p>
          <a:p>
            <a:pPr lvl="2" algn="just">
              <a:buFont typeface="Wingdings" pitchFamily="2" charset="2"/>
              <a:buChar char="ü"/>
            </a:pPr>
            <a:r>
              <a:rPr lang="en-US" dirty="0" smtClean="0">
                <a:latin typeface="Constantia" pitchFamily="18" charset="0"/>
              </a:rPr>
              <a:t>Cost effectiveness – Youth are more expensive to maintain than adult.     </a:t>
            </a:r>
            <a:endParaRPr lang="en-US" dirty="0">
              <a:latin typeface="Constantia" pitchFamily="18" charset="0"/>
            </a:endParaRPr>
          </a:p>
        </p:txBody>
      </p:sp>
    </p:spTree>
    <p:extLst>
      <p:ext uri="{BB962C8B-B14F-4D97-AF65-F5344CB8AC3E}">
        <p14:creationId xmlns:p14="http://schemas.microsoft.com/office/powerpoint/2010/main" val="269913445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latin typeface="Arial Black" pitchFamily="34" charset="0"/>
              </a:rPr>
              <a:t>Overcoming Obstacles </a:t>
            </a:r>
            <a:endParaRPr lang="en-US" sz="3600" dirty="0">
              <a:latin typeface="Arial Black" pitchFamily="34" charset="0"/>
            </a:endParaRPr>
          </a:p>
        </p:txBody>
      </p:sp>
      <p:sp>
        <p:nvSpPr>
          <p:cNvPr id="3" name="Content Placeholder 2"/>
          <p:cNvSpPr>
            <a:spLocks noGrp="1"/>
          </p:cNvSpPr>
          <p:nvPr>
            <p:ph idx="1"/>
          </p:nvPr>
        </p:nvSpPr>
        <p:spPr/>
        <p:txBody>
          <a:bodyPr>
            <a:normAutofit fontScale="92500" lnSpcReduction="10000"/>
          </a:bodyPr>
          <a:lstStyle/>
          <a:p>
            <a:pPr algn="just">
              <a:buFont typeface="Wingdings" pitchFamily="2" charset="2"/>
              <a:buChar char="v"/>
            </a:pPr>
            <a:r>
              <a:rPr lang="en-US" dirty="0" smtClean="0">
                <a:latin typeface="Constantia" pitchFamily="18" charset="0"/>
              </a:rPr>
              <a:t>As a starting point, government should always consider </a:t>
            </a:r>
            <a:r>
              <a:rPr lang="en-US" dirty="0" smtClean="0">
                <a:solidFill>
                  <a:srgbClr val="3BFB21"/>
                </a:solidFill>
                <a:latin typeface="Constantia" pitchFamily="18" charset="0"/>
              </a:rPr>
              <a:t>using international </a:t>
            </a:r>
            <a:r>
              <a:rPr lang="en-US" dirty="0" smtClean="0">
                <a:latin typeface="Constantia" pitchFamily="18" charset="0"/>
              </a:rPr>
              <a:t>and</a:t>
            </a:r>
            <a:r>
              <a:rPr lang="en-US" dirty="0" smtClean="0">
                <a:solidFill>
                  <a:srgbClr val="3BFB21"/>
                </a:solidFill>
                <a:latin typeface="Constantia" pitchFamily="18" charset="0"/>
              </a:rPr>
              <a:t> national frameworks </a:t>
            </a:r>
            <a:r>
              <a:rPr lang="en-US" dirty="0" smtClean="0">
                <a:latin typeface="Constantia" pitchFamily="18" charset="0"/>
              </a:rPr>
              <a:t>which </a:t>
            </a:r>
            <a:r>
              <a:rPr lang="en-US" dirty="0" smtClean="0">
                <a:solidFill>
                  <a:srgbClr val="3BFB21"/>
                </a:solidFill>
                <a:latin typeface="Constantia" pitchFamily="18" charset="0"/>
              </a:rPr>
              <a:t>ensure the rights </a:t>
            </a:r>
            <a:r>
              <a:rPr lang="en-US" dirty="0" smtClean="0">
                <a:latin typeface="Constantia" pitchFamily="18" charset="0"/>
              </a:rPr>
              <a:t>of young people </a:t>
            </a:r>
            <a:r>
              <a:rPr lang="en-US" dirty="0" smtClean="0">
                <a:solidFill>
                  <a:srgbClr val="3BFB21"/>
                </a:solidFill>
                <a:latin typeface="Constantia" pitchFamily="18" charset="0"/>
              </a:rPr>
              <a:t>to participate </a:t>
            </a:r>
            <a:r>
              <a:rPr lang="en-US" dirty="0" smtClean="0">
                <a:latin typeface="Constantia" pitchFamily="18" charset="0"/>
              </a:rPr>
              <a:t>in development as a mechanism to overcome the inherent obstacles (fig. 4).</a:t>
            </a:r>
          </a:p>
          <a:p>
            <a:pPr algn="just">
              <a:buFont typeface="Wingdings" pitchFamily="2" charset="2"/>
              <a:buChar char="v"/>
            </a:pPr>
            <a:endParaRPr lang="en-US" dirty="0" smtClean="0">
              <a:latin typeface="Constantia" pitchFamily="18" charset="0"/>
            </a:endParaRPr>
          </a:p>
          <a:p>
            <a:pPr algn="just">
              <a:buFont typeface="Wingdings" pitchFamily="2" charset="2"/>
              <a:buChar char="v"/>
            </a:pPr>
            <a:r>
              <a:rPr lang="en-US" dirty="0" smtClean="0">
                <a:latin typeface="Constantia" pitchFamily="18" charset="0"/>
              </a:rPr>
              <a:t>Many of the obstacles can be overcome </a:t>
            </a:r>
            <a:r>
              <a:rPr lang="en-US" dirty="0" smtClean="0">
                <a:solidFill>
                  <a:srgbClr val="3BFB21"/>
                </a:solidFill>
                <a:latin typeface="Constantia" pitchFamily="18" charset="0"/>
              </a:rPr>
              <a:t>by challenging the perceptions</a:t>
            </a:r>
            <a:r>
              <a:rPr lang="en-US" dirty="0" smtClean="0">
                <a:latin typeface="Constantia" pitchFamily="18" charset="0"/>
              </a:rPr>
              <a:t> and </a:t>
            </a:r>
            <a:r>
              <a:rPr lang="en-US" dirty="0" smtClean="0">
                <a:solidFill>
                  <a:srgbClr val="3BFB21"/>
                </a:solidFill>
                <a:latin typeface="Constantia" pitchFamily="18" charset="0"/>
              </a:rPr>
              <a:t>values of colleagues,</a:t>
            </a:r>
            <a:r>
              <a:rPr lang="en-US" dirty="0" smtClean="0">
                <a:latin typeface="Constantia" pitchFamily="18" charset="0"/>
              </a:rPr>
              <a:t> </a:t>
            </a:r>
            <a:r>
              <a:rPr lang="en-US" dirty="0" smtClean="0">
                <a:solidFill>
                  <a:srgbClr val="3BFB21"/>
                </a:solidFill>
                <a:latin typeface="Constantia" pitchFamily="18" charset="0"/>
              </a:rPr>
              <a:t>key stakeholders</a:t>
            </a:r>
            <a:r>
              <a:rPr lang="en-US" dirty="0" smtClean="0">
                <a:latin typeface="Constantia" pitchFamily="18" charset="0"/>
              </a:rPr>
              <a:t>, and </a:t>
            </a:r>
            <a:r>
              <a:rPr lang="en-US" dirty="0" smtClean="0">
                <a:solidFill>
                  <a:srgbClr val="3BFB21"/>
                </a:solidFill>
                <a:latin typeface="Constantia" pitchFamily="18" charset="0"/>
              </a:rPr>
              <a:t>gatekeepers for youth</a:t>
            </a:r>
            <a:r>
              <a:rPr lang="en-US" dirty="0" smtClean="0">
                <a:latin typeface="Constantia" pitchFamily="18" charset="0"/>
              </a:rPr>
              <a:t>.     </a:t>
            </a:r>
            <a:endParaRPr lang="en-US" dirty="0">
              <a:latin typeface="Constantia" pitchFamily="18" charset="0"/>
            </a:endParaRPr>
          </a:p>
        </p:txBody>
      </p:sp>
    </p:spTree>
    <p:extLst>
      <p:ext uri="{BB962C8B-B14F-4D97-AF65-F5344CB8AC3E}">
        <p14:creationId xmlns:p14="http://schemas.microsoft.com/office/powerpoint/2010/main" val="395134071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152399" y="228600"/>
            <a:ext cx="8839201" cy="6477000"/>
            <a:chOff x="152399" y="228600"/>
            <a:chExt cx="8839201" cy="647700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399" y="228600"/>
              <a:ext cx="8839201" cy="6477000"/>
            </a:xfrm>
            <a:prstGeom prst="rect">
              <a:avLst/>
            </a:prstGeom>
          </p:spPr>
        </p:pic>
        <p:sp>
          <p:nvSpPr>
            <p:cNvPr id="2" name="Oval 1"/>
            <p:cNvSpPr/>
            <p:nvPr/>
          </p:nvSpPr>
          <p:spPr>
            <a:xfrm>
              <a:off x="3352799" y="2971800"/>
              <a:ext cx="2438400" cy="12954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dirty="0" smtClean="0"/>
                <a:t>Perceptions and Values </a:t>
              </a:r>
              <a:endParaRPr lang="en-US" dirty="0"/>
            </a:p>
          </p:txBody>
        </p:sp>
      </p:grpSp>
    </p:spTree>
    <p:extLst>
      <p:ext uri="{BB962C8B-B14F-4D97-AF65-F5344CB8AC3E}">
        <p14:creationId xmlns:p14="http://schemas.microsoft.com/office/powerpoint/2010/main" val="210978838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Black" pitchFamily="34" charset="0"/>
              </a:rPr>
              <a:t>1.8. Conclusion </a:t>
            </a:r>
            <a:endParaRPr lang="en-US" dirty="0">
              <a:latin typeface="Arial Black" pitchFamily="34" charset="0"/>
            </a:endParaRPr>
          </a:p>
        </p:txBody>
      </p:sp>
      <p:sp>
        <p:nvSpPr>
          <p:cNvPr id="3" name="Content Placeholder 2"/>
          <p:cNvSpPr>
            <a:spLocks noGrp="1"/>
          </p:cNvSpPr>
          <p:nvPr>
            <p:ph idx="1"/>
          </p:nvPr>
        </p:nvSpPr>
        <p:spPr/>
        <p:txBody>
          <a:bodyPr>
            <a:normAutofit fontScale="70000" lnSpcReduction="20000"/>
          </a:bodyPr>
          <a:lstStyle/>
          <a:p>
            <a:pPr algn="just">
              <a:buFont typeface="Wingdings" pitchFamily="2" charset="2"/>
              <a:buChar char="v"/>
            </a:pPr>
            <a:r>
              <a:rPr lang="en-US" dirty="0" smtClean="0">
                <a:latin typeface="Constantia" pitchFamily="18" charset="0"/>
              </a:rPr>
              <a:t>It is crucial that </a:t>
            </a:r>
            <a:r>
              <a:rPr lang="en-US" dirty="0" smtClean="0">
                <a:solidFill>
                  <a:srgbClr val="3BFB21"/>
                </a:solidFill>
                <a:latin typeface="Constantia" pitchFamily="18" charset="0"/>
              </a:rPr>
              <a:t>we engage the young decision makers </a:t>
            </a:r>
            <a:r>
              <a:rPr lang="en-US" dirty="0" smtClean="0">
                <a:latin typeface="Constantia" pitchFamily="18" charset="0"/>
              </a:rPr>
              <a:t>of tomorrow in the </a:t>
            </a:r>
            <a:r>
              <a:rPr lang="en-US" dirty="0" smtClean="0">
                <a:solidFill>
                  <a:srgbClr val="3BFB21"/>
                </a:solidFill>
                <a:latin typeface="Constantia" pitchFamily="18" charset="0"/>
              </a:rPr>
              <a:t>Developmental process </a:t>
            </a:r>
            <a:r>
              <a:rPr lang="en-US" dirty="0" smtClean="0">
                <a:latin typeface="Constantia" pitchFamily="18" charset="0"/>
              </a:rPr>
              <a:t>of Niger-Delta region in order to </a:t>
            </a:r>
            <a:r>
              <a:rPr lang="en-US" dirty="0" smtClean="0">
                <a:solidFill>
                  <a:srgbClr val="3BFB21"/>
                </a:solidFill>
                <a:latin typeface="Constantia" pitchFamily="18" charset="0"/>
              </a:rPr>
              <a:t>effectively harness the potential </a:t>
            </a:r>
            <a:r>
              <a:rPr lang="en-US" dirty="0" smtClean="0">
                <a:latin typeface="Constantia" pitchFamily="18" charset="0"/>
              </a:rPr>
              <a:t>of the region optimally.</a:t>
            </a:r>
          </a:p>
          <a:p>
            <a:pPr algn="just">
              <a:buFont typeface="Wingdings" pitchFamily="2" charset="2"/>
              <a:buChar char="v"/>
            </a:pPr>
            <a:endParaRPr lang="en-US" dirty="0" smtClean="0">
              <a:latin typeface="Constantia" pitchFamily="18" charset="0"/>
            </a:endParaRPr>
          </a:p>
          <a:p>
            <a:pPr algn="just">
              <a:buFont typeface="Wingdings" pitchFamily="2" charset="2"/>
              <a:buChar char="v"/>
            </a:pPr>
            <a:r>
              <a:rPr lang="en-US" dirty="0" smtClean="0">
                <a:latin typeface="Constantia" pitchFamily="18" charset="0"/>
              </a:rPr>
              <a:t>The process of developing the </a:t>
            </a:r>
            <a:r>
              <a:rPr lang="en-US" dirty="0" smtClean="0">
                <a:solidFill>
                  <a:srgbClr val="3BFB21"/>
                </a:solidFill>
                <a:latin typeface="Constantia" pitchFamily="18" charset="0"/>
              </a:rPr>
              <a:t>relationship between </a:t>
            </a:r>
            <a:r>
              <a:rPr lang="en-US" dirty="0" smtClean="0">
                <a:latin typeface="Constantia" pitchFamily="18" charset="0"/>
              </a:rPr>
              <a:t>the government and youths has </a:t>
            </a:r>
            <a:r>
              <a:rPr lang="en-US" dirty="0" smtClean="0">
                <a:solidFill>
                  <a:srgbClr val="3BFB21"/>
                </a:solidFill>
                <a:latin typeface="Constantia" pitchFamily="18" charset="0"/>
              </a:rPr>
              <a:t>stimulated considerable interest </a:t>
            </a:r>
            <a:r>
              <a:rPr lang="en-US" dirty="0" smtClean="0">
                <a:latin typeface="Constantia" pitchFamily="18" charset="0"/>
              </a:rPr>
              <a:t>in the Niger-Delta regions.</a:t>
            </a:r>
          </a:p>
          <a:p>
            <a:pPr algn="just">
              <a:buFont typeface="Wingdings" pitchFamily="2" charset="2"/>
              <a:buChar char="v"/>
            </a:pPr>
            <a:endParaRPr lang="en-US" dirty="0" smtClean="0">
              <a:latin typeface="Constantia" pitchFamily="18" charset="0"/>
            </a:endParaRPr>
          </a:p>
          <a:p>
            <a:pPr algn="just">
              <a:buFont typeface="Wingdings" pitchFamily="2" charset="2"/>
              <a:buChar char="v"/>
            </a:pPr>
            <a:r>
              <a:rPr lang="en-US" dirty="0" smtClean="0">
                <a:latin typeface="Constantia" pitchFamily="18" charset="0"/>
              </a:rPr>
              <a:t>We hope that the </a:t>
            </a:r>
            <a:r>
              <a:rPr lang="en-US" dirty="0" smtClean="0">
                <a:solidFill>
                  <a:srgbClr val="3BFB21"/>
                </a:solidFill>
                <a:latin typeface="Constantia" pitchFamily="18" charset="0"/>
              </a:rPr>
              <a:t>sharing and learning networks </a:t>
            </a:r>
            <a:r>
              <a:rPr lang="en-US" dirty="0" smtClean="0">
                <a:latin typeface="Constantia" pitchFamily="18" charset="0"/>
              </a:rPr>
              <a:t>will continue until we </a:t>
            </a:r>
            <a:r>
              <a:rPr lang="en-US" dirty="0">
                <a:latin typeface="Constantia" pitchFamily="18" charset="0"/>
              </a:rPr>
              <a:t>g</a:t>
            </a:r>
            <a:r>
              <a:rPr lang="en-US" dirty="0" smtClean="0">
                <a:latin typeface="Constantia" pitchFamily="18" charset="0"/>
              </a:rPr>
              <a:t>et to the desires destination.</a:t>
            </a:r>
          </a:p>
          <a:p>
            <a:pPr algn="just">
              <a:buFont typeface="Wingdings" pitchFamily="2" charset="2"/>
              <a:buChar char="v"/>
            </a:pPr>
            <a:endParaRPr lang="en-US" dirty="0" smtClean="0">
              <a:latin typeface="Constantia" pitchFamily="18" charset="0"/>
            </a:endParaRPr>
          </a:p>
          <a:p>
            <a:pPr algn="just">
              <a:buFont typeface="Wingdings" pitchFamily="2" charset="2"/>
              <a:buChar char="v"/>
            </a:pPr>
            <a:r>
              <a:rPr lang="en-US" dirty="0" smtClean="0">
                <a:latin typeface="Constantia" pitchFamily="18" charset="0"/>
              </a:rPr>
              <a:t>It makes them </a:t>
            </a:r>
            <a:r>
              <a:rPr lang="en-US" dirty="0" smtClean="0">
                <a:solidFill>
                  <a:srgbClr val="3BFB21"/>
                </a:solidFill>
                <a:latin typeface="Constantia" pitchFamily="18" charset="0"/>
              </a:rPr>
              <a:t>being the targets of outreach</a:t>
            </a:r>
            <a:r>
              <a:rPr lang="en-US" dirty="0" smtClean="0">
                <a:latin typeface="Constantia" pitchFamily="18" charset="0"/>
              </a:rPr>
              <a:t>, to </a:t>
            </a:r>
            <a:r>
              <a:rPr lang="en-US" dirty="0" smtClean="0">
                <a:solidFill>
                  <a:srgbClr val="3BFB21"/>
                </a:solidFill>
                <a:latin typeface="Constantia" pitchFamily="18" charset="0"/>
              </a:rPr>
              <a:t>being actively engaged in the planning and implementation </a:t>
            </a:r>
            <a:r>
              <a:rPr lang="en-US" dirty="0" smtClean="0">
                <a:latin typeface="Constantia" pitchFamily="18" charset="0"/>
              </a:rPr>
              <a:t>of development interventions.</a:t>
            </a:r>
          </a:p>
        </p:txBody>
      </p:sp>
    </p:spTree>
    <p:extLst>
      <p:ext uri="{BB962C8B-B14F-4D97-AF65-F5344CB8AC3E}">
        <p14:creationId xmlns:p14="http://schemas.microsoft.com/office/powerpoint/2010/main" val="334518956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524000"/>
            <a:ext cx="7467600" cy="3886200"/>
          </a:xfr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a:noAutofit/>
          </a:bodyPr>
          <a:lstStyle/>
          <a:p>
            <a:pPr algn="ctr"/>
            <a:r>
              <a:rPr lang="en-US" sz="8800" dirty="0" smtClean="0">
                <a:latin typeface="Eras Bold ITC" pitchFamily="34" charset="0"/>
              </a:rPr>
              <a:t>THANK YOU FOR LISTENING!</a:t>
            </a:r>
            <a:endParaRPr lang="en-US" sz="8800" dirty="0">
              <a:latin typeface="Eras Bold ITC" pitchFamily="34" charset="0"/>
            </a:endParaRPr>
          </a:p>
        </p:txBody>
      </p:sp>
    </p:spTree>
    <p:extLst>
      <p:ext uri="{BB962C8B-B14F-4D97-AF65-F5344CB8AC3E}">
        <p14:creationId xmlns:p14="http://schemas.microsoft.com/office/powerpoint/2010/main" val="25971407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Black" pitchFamily="34" charset="0"/>
              </a:rPr>
              <a:t>1.1. Introduction	</a:t>
            </a:r>
            <a:endParaRPr lang="en-US" dirty="0">
              <a:latin typeface="Arial Black" pitchFamily="34" charset="0"/>
            </a:endParaRPr>
          </a:p>
        </p:txBody>
      </p:sp>
      <p:sp>
        <p:nvSpPr>
          <p:cNvPr id="3" name="Content Placeholder 2"/>
          <p:cNvSpPr>
            <a:spLocks noGrp="1"/>
          </p:cNvSpPr>
          <p:nvPr>
            <p:ph idx="1"/>
          </p:nvPr>
        </p:nvSpPr>
        <p:spPr/>
        <p:txBody>
          <a:bodyPr>
            <a:normAutofit fontScale="70000" lnSpcReduction="20000"/>
          </a:bodyPr>
          <a:lstStyle/>
          <a:p>
            <a:pPr algn="just">
              <a:buFont typeface="Wingdings" pitchFamily="2" charset="2"/>
              <a:buChar char="v"/>
            </a:pPr>
            <a:r>
              <a:rPr lang="en-US" dirty="0" smtClean="0">
                <a:latin typeface="Constantia" pitchFamily="18" charset="0"/>
              </a:rPr>
              <a:t>It is axiomatic to posit that there is a linkage between youth and National integration.</a:t>
            </a:r>
          </a:p>
          <a:p>
            <a:pPr algn="just">
              <a:buFont typeface="Wingdings" pitchFamily="2" charset="2"/>
              <a:buChar char="v"/>
            </a:pPr>
            <a:endParaRPr lang="en-US" dirty="0" smtClean="0">
              <a:latin typeface="Constantia" pitchFamily="18" charset="0"/>
            </a:endParaRPr>
          </a:p>
          <a:p>
            <a:pPr algn="just">
              <a:buFont typeface="Wingdings" pitchFamily="2" charset="2"/>
              <a:buChar char="v"/>
            </a:pPr>
            <a:r>
              <a:rPr lang="en-US" dirty="0" smtClean="0">
                <a:latin typeface="Constantia" pitchFamily="18" charset="0"/>
              </a:rPr>
              <a:t>The links is not only symbiotically connected </a:t>
            </a:r>
            <a:r>
              <a:rPr lang="en-US" dirty="0">
                <a:latin typeface="Constantia" pitchFamily="18" charset="0"/>
              </a:rPr>
              <a:t>b</a:t>
            </a:r>
            <a:r>
              <a:rPr lang="en-US" dirty="0" smtClean="0">
                <a:latin typeface="Constantia" pitchFamily="18" charset="0"/>
              </a:rPr>
              <a:t>ut also one depends on the other for its sustenance. </a:t>
            </a:r>
          </a:p>
          <a:p>
            <a:pPr algn="just">
              <a:buFont typeface="Wingdings" pitchFamily="2" charset="2"/>
              <a:buChar char="v"/>
            </a:pPr>
            <a:endParaRPr lang="en-US" dirty="0" smtClean="0">
              <a:latin typeface="Constantia" pitchFamily="18" charset="0"/>
            </a:endParaRPr>
          </a:p>
          <a:p>
            <a:pPr algn="just">
              <a:buFont typeface="Wingdings" pitchFamily="2" charset="2"/>
              <a:buChar char="v"/>
            </a:pPr>
            <a:r>
              <a:rPr lang="en-US" dirty="0" smtClean="0">
                <a:latin typeface="Constantia" pitchFamily="18" charset="0"/>
              </a:rPr>
              <a:t>The youth in any society are engine of growth and development because:</a:t>
            </a:r>
          </a:p>
          <a:p>
            <a:pPr marL="1303020" lvl="2" indent="-571500" algn="just">
              <a:buFont typeface="+mj-lt"/>
              <a:buAutoNum type="romanLcPeriod"/>
            </a:pPr>
            <a:r>
              <a:rPr lang="en-US" dirty="0" smtClean="0">
                <a:latin typeface="Constantia" pitchFamily="18" charset="0"/>
              </a:rPr>
              <a:t>They provide the highest </a:t>
            </a:r>
            <a:r>
              <a:rPr lang="en-US" dirty="0" err="1" smtClean="0">
                <a:latin typeface="Constantia" pitchFamily="18" charset="0"/>
              </a:rPr>
              <a:t>labour</a:t>
            </a:r>
            <a:r>
              <a:rPr lang="en-US" dirty="0" smtClean="0">
                <a:latin typeface="Constantia" pitchFamily="18" charset="0"/>
              </a:rPr>
              <a:t> force.</a:t>
            </a:r>
          </a:p>
          <a:p>
            <a:pPr marL="1303020" lvl="2" indent="-571500" algn="just">
              <a:buFont typeface="+mj-lt"/>
              <a:buAutoNum type="romanLcPeriod"/>
            </a:pPr>
            <a:endParaRPr lang="en-US" dirty="0" smtClean="0">
              <a:latin typeface="Constantia" pitchFamily="18" charset="0"/>
            </a:endParaRPr>
          </a:p>
          <a:p>
            <a:pPr marL="1303020" lvl="2" indent="-571500" algn="just">
              <a:buFont typeface="+mj-lt"/>
              <a:buAutoNum type="romanLcPeriod"/>
            </a:pPr>
            <a:r>
              <a:rPr lang="en-US" dirty="0" smtClean="0">
                <a:latin typeface="Constantia" pitchFamily="18" charset="0"/>
              </a:rPr>
              <a:t>Their action and inaction can make or mar the hegemonies </a:t>
            </a:r>
            <a:r>
              <a:rPr lang="en-US" dirty="0">
                <a:latin typeface="Constantia" pitchFamily="18" charset="0"/>
              </a:rPr>
              <a:t>o</a:t>
            </a:r>
            <a:r>
              <a:rPr lang="en-US" dirty="0" smtClean="0">
                <a:latin typeface="Constantia" pitchFamily="18" charset="0"/>
              </a:rPr>
              <a:t>f the society.</a:t>
            </a:r>
          </a:p>
          <a:p>
            <a:pPr marL="1303020" lvl="2" indent="-571500" algn="just">
              <a:buFont typeface="+mj-lt"/>
              <a:buAutoNum type="romanLcPeriod"/>
            </a:pPr>
            <a:endParaRPr lang="en-US" dirty="0">
              <a:latin typeface="Constantia" pitchFamily="18" charset="0"/>
            </a:endParaRPr>
          </a:p>
          <a:p>
            <a:pPr marL="603504" indent="-457200" algn="just">
              <a:buFont typeface="Wingdings" pitchFamily="2" charset="2"/>
              <a:buChar char="v"/>
            </a:pPr>
            <a:r>
              <a:rPr lang="en-US" dirty="0" smtClean="0">
                <a:latin typeface="Constantia" pitchFamily="18" charset="0"/>
              </a:rPr>
              <a:t>The role of youths in the Niger-Delta region development can not be over-emphasized.  </a:t>
            </a:r>
          </a:p>
        </p:txBody>
      </p:sp>
    </p:spTree>
    <p:extLst>
      <p:ext uri="{BB962C8B-B14F-4D97-AF65-F5344CB8AC3E}">
        <p14:creationId xmlns:p14="http://schemas.microsoft.com/office/powerpoint/2010/main" val="418858443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7467600" cy="5211763"/>
          </a:xfrm>
        </p:spPr>
        <p:txBody>
          <a:bodyPr>
            <a:normAutofit lnSpcReduction="10000"/>
          </a:bodyPr>
          <a:lstStyle/>
          <a:p>
            <a:pPr algn="just">
              <a:buFont typeface="Wingdings" pitchFamily="2" charset="2"/>
              <a:buChar char="v"/>
            </a:pPr>
            <a:r>
              <a:rPr lang="en-US" dirty="0" smtClean="0">
                <a:latin typeface="Constantia" pitchFamily="18" charset="0"/>
              </a:rPr>
              <a:t>According to the 2006 National census, the youth population constituted over 70% of the total population of Nigeria.</a:t>
            </a:r>
          </a:p>
          <a:p>
            <a:pPr marL="36576" indent="0" algn="just">
              <a:buNone/>
            </a:pPr>
            <a:endParaRPr lang="en-US" dirty="0" smtClean="0">
              <a:latin typeface="Constantia" pitchFamily="18" charset="0"/>
            </a:endParaRPr>
          </a:p>
          <a:p>
            <a:pPr marL="36576" indent="0" algn="just">
              <a:buNone/>
            </a:pPr>
            <a:endParaRPr lang="en-US" dirty="0" smtClean="0">
              <a:latin typeface="Constantia" pitchFamily="18" charset="0"/>
            </a:endParaRPr>
          </a:p>
          <a:p>
            <a:pPr algn="just">
              <a:buFont typeface="Wingdings" pitchFamily="2" charset="2"/>
              <a:buChar char="v"/>
            </a:pPr>
            <a:r>
              <a:rPr lang="en-US" dirty="0" smtClean="0">
                <a:latin typeface="Constantia" pitchFamily="18" charset="0"/>
              </a:rPr>
              <a:t>Any society that prepare their youth for the sake of future aspiration will:</a:t>
            </a:r>
          </a:p>
          <a:p>
            <a:pPr marL="1264158" lvl="2" indent="-514350" algn="just">
              <a:buFont typeface="+mj-lt"/>
              <a:buAutoNum type="romanLcPeriod"/>
            </a:pPr>
            <a:r>
              <a:rPr lang="en-US" dirty="0" smtClean="0">
                <a:latin typeface="Constantia" pitchFamily="18" charset="0"/>
              </a:rPr>
              <a:t>Secure her future development </a:t>
            </a:r>
          </a:p>
          <a:p>
            <a:pPr marL="1264158" lvl="2" indent="-514350" algn="just">
              <a:buFont typeface="+mj-lt"/>
              <a:buAutoNum type="romanLcPeriod"/>
            </a:pPr>
            <a:endParaRPr lang="en-US" dirty="0" smtClean="0">
              <a:latin typeface="Constantia" pitchFamily="18" charset="0"/>
            </a:endParaRPr>
          </a:p>
          <a:p>
            <a:pPr marL="1264158" lvl="2" indent="-514350" algn="just">
              <a:buFont typeface="+mj-lt"/>
              <a:buAutoNum type="romanLcPeriod"/>
            </a:pPr>
            <a:r>
              <a:rPr lang="en-US" dirty="0" smtClean="0">
                <a:latin typeface="Constantia" pitchFamily="18" charset="0"/>
              </a:rPr>
              <a:t>Prepare her next set of leaders with challenges of national reconciliation and development.     </a:t>
            </a:r>
            <a:endParaRPr lang="en-US" dirty="0">
              <a:latin typeface="Constantia" pitchFamily="18" charset="0"/>
            </a:endParaRPr>
          </a:p>
        </p:txBody>
      </p:sp>
    </p:spTree>
    <p:extLst>
      <p:ext uri="{BB962C8B-B14F-4D97-AF65-F5344CB8AC3E}">
        <p14:creationId xmlns:p14="http://schemas.microsoft.com/office/powerpoint/2010/main" val="41364024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7924800" cy="1143000"/>
          </a:xfrm>
        </p:spPr>
        <p:txBody>
          <a:bodyPr>
            <a:noAutofit/>
          </a:bodyPr>
          <a:lstStyle/>
          <a:p>
            <a:r>
              <a:rPr lang="en-US" sz="2800" dirty="0" smtClean="0">
                <a:latin typeface="Arial Black" pitchFamily="34" charset="0"/>
              </a:rPr>
              <a:t>1.2. Youth Population Contextualized	</a:t>
            </a:r>
            <a:endParaRPr lang="en-US" sz="2800" dirty="0">
              <a:latin typeface="Arial Black" pitchFamily="34" charset="0"/>
            </a:endParaRPr>
          </a:p>
        </p:txBody>
      </p:sp>
      <p:sp>
        <p:nvSpPr>
          <p:cNvPr id="3" name="Content Placeholder 2"/>
          <p:cNvSpPr>
            <a:spLocks noGrp="1"/>
          </p:cNvSpPr>
          <p:nvPr>
            <p:ph idx="1"/>
          </p:nvPr>
        </p:nvSpPr>
        <p:spPr>
          <a:xfrm>
            <a:off x="457200" y="884237"/>
            <a:ext cx="7467600" cy="4525963"/>
          </a:xfrm>
        </p:spPr>
        <p:txBody>
          <a:bodyPr>
            <a:noAutofit/>
          </a:bodyPr>
          <a:lstStyle/>
          <a:p>
            <a:pPr algn="just">
              <a:buFont typeface="Wingdings" pitchFamily="2" charset="2"/>
              <a:buChar char="v"/>
            </a:pPr>
            <a:r>
              <a:rPr lang="en-US" sz="2200" dirty="0" smtClean="0">
                <a:latin typeface="Constantia" pitchFamily="18" charset="0"/>
              </a:rPr>
              <a:t>There is no universally definition of youth population.</a:t>
            </a:r>
          </a:p>
          <a:p>
            <a:pPr algn="just">
              <a:buFont typeface="Wingdings" pitchFamily="2" charset="2"/>
              <a:buChar char="v"/>
            </a:pPr>
            <a:endParaRPr lang="en-US" sz="2200" dirty="0" smtClean="0">
              <a:latin typeface="Constantia" pitchFamily="18" charset="0"/>
            </a:endParaRPr>
          </a:p>
          <a:p>
            <a:pPr algn="just">
              <a:buFont typeface="Wingdings" pitchFamily="2" charset="2"/>
              <a:buChar char="v"/>
            </a:pPr>
            <a:r>
              <a:rPr lang="en-US" sz="2200" dirty="0" smtClean="0">
                <a:latin typeface="Constantia" pitchFamily="18" charset="0"/>
              </a:rPr>
              <a:t>Youths “is traditionally” defined as a period of transition from childhood to adulthood.</a:t>
            </a:r>
          </a:p>
          <a:p>
            <a:pPr algn="just">
              <a:buFont typeface="Wingdings" pitchFamily="2" charset="2"/>
              <a:buChar char="v"/>
            </a:pPr>
            <a:endParaRPr lang="en-US" sz="2200" dirty="0" smtClean="0">
              <a:latin typeface="Constantia" pitchFamily="18" charset="0"/>
            </a:endParaRPr>
          </a:p>
          <a:p>
            <a:pPr algn="just">
              <a:buFont typeface="Wingdings" pitchFamily="2" charset="2"/>
              <a:buChar char="v"/>
            </a:pPr>
            <a:r>
              <a:rPr lang="en-US" sz="2200" dirty="0" smtClean="0">
                <a:latin typeface="Constantia" pitchFamily="18" charset="0"/>
              </a:rPr>
              <a:t>In the African Youth Report (AYR-UNECA 2009), youths are defined as people between 15-39 years of age.</a:t>
            </a:r>
          </a:p>
          <a:p>
            <a:pPr algn="just">
              <a:buFont typeface="Wingdings" pitchFamily="2" charset="2"/>
              <a:buChar char="v"/>
            </a:pPr>
            <a:endParaRPr lang="en-US" sz="2200" dirty="0" smtClean="0">
              <a:latin typeface="Constantia" pitchFamily="18" charset="0"/>
            </a:endParaRPr>
          </a:p>
          <a:p>
            <a:pPr algn="just">
              <a:buFont typeface="Wingdings" pitchFamily="2" charset="2"/>
              <a:buChar char="v"/>
            </a:pPr>
            <a:r>
              <a:rPr lang="en-US" sz="2200" dirty="0" smtClean="0">
                <a:latin typeface="Constantia" pitchFamily="18" charset="0"/>
              </a:rPr>
              <a:t>Several African countries defined youth differently:</a:t>
            </a:r>
          </a:p>
          <a:p>
            <a:pPr marL="1264158" lvl="2" indent="-514350" algn="just">
              <a:buFont typeface="+mj-lt"/>
              <a:buAutoNum type="romanLcPeriod"/>
            </a:pPr>
            <a:r>
              <a:rPr lang="en-US" sz="2200" dirty="0" smtClean="0">
                <a:latin typeface="Constantia" pitchFamily="18" charset="0"/>
              </a:rPr>
              <a:t>Ghana, Tanzania &amp; South Africa (15-35 years)</a:t>
            </a:r>
          </a:p>
          <a:p>
            <a:pPr marL="1264158" lvl="2" indent="-514350" algn="just">
              <a:buFont typeface="+mj-lt"/>
              <a:buAutoNum type="romanLcPeriod"/>
            </a:pPr>
            <a:r>
              <a:rPr lang="en-US" sz="2200" dirty="0" smtClean="0">
                <a:latin typeface="Constantia" pitchFamily="18" charset="0"/>
              </a:rPr>
              <a:t>Nigeria &amp; Swaziland (19-30 years)</a:t>
            </a:r>
          </a:p>
          <a:p>
            <a:pPr marL="1264158" lvl="2" indent="-514350" algn="just">
              <a:buFont typeface="+mj-lt"/>
              <a:buAutoNum type="romanLcPeriod"/>
            </a:pPr>
            <a:r>
              <a:rPr lang="en-US" sz="2200" dirty="0" smtClean="0">
                <a:latin typeface="Constantia" pitchFamily="18" charset="0"/>
              </a:rPr>
              <a:t>Botswana &amp; Mauritania (14-25 years)</a:t>
            </a:r>
          </a:p>
          <a:p>
            <a:pPr marL="1264158" lvl="2" indent="-514350" algn="just">
              <a:buFont typeface="+mj-lt"/>
              <a:buAutoNum type="romanLcPeriod"/>
            </a:pPr>
            <a:endParaRPr lang="en-US" sz="2200" dirty="0" smtClean="0">
              <a:latin typeface="Constantia" pitchFamily="18" charset="0"/>
            </a:endParaRPr>
          </a:p>
          <a:p>
            <a:pPr algn="just">
              <a:buFont typeface="Wingdings" pitchFamily="2" charset="2"/>
              <a:buChar char="v"/>
            </a:pPr>
            <a:r>
              <a:rPr lang="en-US" sz="2200" dirty="0" smtClean="0">
                <a:latin typeface="Constantia" pitchFamily="18" charset="0"/>
              </a:rPr>
              <a:t>For statistical purposes, the United Nations (2011) defined youths as that aged 15-25 years.       </a:t>
            </a:r>
            <a:endParaRPr lang="en-US" sz="2200" dirty="0">
              <a:latin typeface="Constantia" pitchFamily="18" charset="0"/>
            </a:endParaRPr>
          </a:p>
        </p:txBody>
      </p:sp>
    </p:spTree>
    <p:extLst>
      <p:ext uri="{BB962C8B-B14F-4D97-AF65-F5344CB8AC3E}">
        <p14:creationId xmlns:p14="http://schemas.microsoft.com/office/powerpoint/2010/main" val="30125830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7848600" cy="5562600"/>
          </a:xfrm>
        </p:spPr>
        <p:txBody>
          <a:bodyPr>
            <a:normAutofit fontScale="77500" lnSpcReduction="20000"/>
          </a:bodyPr>
          <a:lstStyle/>
          <a:p>
            <a:pPr algn="just">
              <a:buFont typeface="Wingdings" pitchFamily="2" charset="2"/>
              <a:buChar char="v"/>
            </a:pPr>
            <a:r>
              <a:rPr lang="en-US" dirty="0" smtClean="0">
                <a:latin typeface="Constantia" pitchFamily="18" charset="0"/>
              </a:rPr>
              <a:t>The youth population according to 2006 census is almost a hundred million.</a:t>
            </a:r>
          </a:p>
          <a:p>
            <a:pPr algn="just">
              <a:buFont typeface="Wingdings" pitchFamily="2" charset="2"/>
              <a:buChar char="v"/>
            </a:pPr>
            <a:endParaRPr lang="en-US" dirty="0" smtClean="0">
              <a:latin typeface="Constantia" pitchFamily="18" charset="0"/>
            </a:endParaRPr>
          </a:p>
          <a:p>
            <a:pPr algn="just">
              <a:buFont typeface="Wingdings" pitchFamily="2" charset="2"/>
              <a:buChar char="v"/>
            </a:pPr>
            <a:r>
              <a:rPr lang="en-US" dirty="0" smtClean="0">
                <a:latin typeface="Constantia" pitchFamily="18" charset="0"/>
              </a:rPr>
              <a:t>87% of the youth population are facing different challenges (UNO, 2007).  </a:t>
            </a:r>
          </a:p>
          <a:p>
            <a:pPr algn="just">
              <a:buFont typeface="Wingdings" pitchFamily="2" charset="2"/>
              <a:buChar char="v"/>
            </a:pPr>
            <a:endParaRPr lang="en-US" dirty="0" smtClean="0">
              <a:latin typeface="Constantia" pitchFamily="18" charset="0"/>
            </a:endParaRPr>
          </a:p>
          <a:p>
            <a:pPr algn="just">
              <a:buFont typeface="Wingdings" pitchFamily="2" charset="2"/>
              <a:buChar char="v"/>
            </a:pPr>
            <a:r>
              <a:rPr lang="en-US" dirty="0" smtClean="0">
                <a:latin typeface="Constantia" pitchFamily="18" charset="0"/>
              </a:rPr>
              <a:t>45 million people live in the Niger-Delta (25% of 180m).</a:t>
            </a:r>
          </a:p>
          <a:p>
            <a:pPr algn="just">
              <a:buFont typeface="Wingdings" pitchFamily="2" charset="2"/>
              <a:buChar char="v"/>
            </a:pPr>
            <a:endParaRPr lang="en-US" dirty="0" smtClean="0">
              <a:latin typeface="Constantia" pitchFamily="18" charset="0"/>
            </a:endParaRPr>
          </a:p>
          <a:p>
            <a:pPr algn="just">
              <a:buFont typeface="Wingdings" pitchFamily="2" charset="2"/>
              <a:buChar char="v"/>
            </a:pPr>
            <a:r>
              <a:rPr lang="en-US" dirty="0" smtClean="0">
                <a:latin typeface="Constantia" pitchFamily="18" charset="0"/>
              </a:rPr>
              <a:t>62% of 45 million living and residing in the Niger-Delta are below 30 years.</a:t>
            </a:r>
          </a:p>
          <a:p>
            <a:pPr algn="just">
              <a:buFont typeface="Wingdings" pitchFamily="2" charset="2"/>
              <a:buChar char="v"/>
            </a:pPr>
            <a:endParaRPr lang="en-US" dirty="0" smtClean="0">
              <a:latin typeface="Constantia" pitchFamily="18" charset="0"/>
            </a:endParaRPr>
          </a:p>
          <a:p>
            <a:pPr algn="just">
              <a:buFont typeface="Wingdings" pitchFamily="2" charset="2"/>
              <a:buChar char="v"/>
            </a:pPr>
            <a:r>
              <a:rPr lang="en-US" dirty="0" smtClean="0">
                <a:latin typeface="Constantia" pitchFamily="18" charset="0"/>
              </a:rPr>
              <a:t>Niger-Delta region is an economic </a:t>
            </a:r>
            <a:r>
              <a:rPr lang="en-US" dirty="0" err="1" smtClean="0">
                <a:latin typeface="Constantia" pitchFamily="18" charset="0"/>
              </a:rPr>
              <a:t>centre</a:t>
            </a:r>
            <a:r>
              <a:rPr lang="en-US" dirty="0" smtClean="0">
                <a:latin typeface="Constantia" pitchFamily="18" charset="0"/>
              </a:rPr>
              <a:t> of Nigeria in terms of oil and gas resource endowment:</a:t>
            </a:r>
          </a:p>
          <a:p>
            <a:pPr lvl="2" algn="just">
              <a:buFont typeface="Wingdings" pitchFamily="2" charset="2"/>
              <a:buChar char="ü"/>
            </a:pPr>
            <a:r>
              <a:rPr lang="en-US" dirty="0" smtClean="0">
                <a:latin typeface="Constantia" pitchFamily="18" charset="0"/>
              </a:rPr>
              <a:t>95% export revenues </a:t>
            </a:r>
          </a:p>
          <a:p>
            <a:pPr lvl="2" algn="just">
              <a:buFont typeface="Wingdings" pitchFamily="2" charset="2"/>
              <a:buChar char="ü"/>
            </a:pPr>
            <a:r>
              <a:rPr lang="en-US" dirty="0" smtClean="0">
                <a:latin typeface="Constantia" pitchFamily="18" charset="0"/>
              </a:rPr>
              <a:t>80% government revenues</a:t>
            </a:r>
          </a:p>
          <a:p>
            <a:pPr lvl="2" algn="just">
              <a:buFont typeface="Wingdings" pitchFamily="2" charset="2"/>
              <a:buChar char="ü"/>
            </a:pPr>
            <a:r>
              <a:rPr lang="en-US" dirty="0" smtClean="0">
                <a:latin typeface="Constantia" pitchFamily="18" charset="0"/>
              </a:rPr>
              <a:t>32% GDP     </a:t>
            </a:r>
            <a:endParaRPr lang="en-US" dirty="0">
              <a:latin typeface="Constantia" pitchFamily="18" charset="0"/>
            </a:endParaRPr>
          </a:p>
        </p:txBody>
      </p:sp>
    </p:spTree>
    <p:extLst>
      <p:ext uri="{BB962C8B-B14F-4D97-AF65-F5344CB8AC3E}">
        <p14:creationId xmlns:p14="http://schemas.microsoft.com/office/powerpoint/2010/main" val="195790446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7467600" cy="5135563"/>
          </a:xfrm>
        </p:spPr>
        <p:txBody>
          <a:bodyPr>
            <a:normAutofit fontScale="92500" lnSpcReduction="20000"/>
          </a:bodyPr>
          <a:lstStyle/>
          <a:p>
            <a:pPr algn="just">
              <a:buFont typeface="Wingdings" pitchFamily="2" charset="2"/>
              <a:buChar char="v"/>
            </a:pPr>
            <a:r>
              <a:rPr lang="en-US" dirty="0" smtClean="0">
                <a:latin typeface="Constantia" pitchFamily="18" charset="0"/>
              </a:rPr>
              <a:t>There should be a good plan to tap the energy and resourcefulness of youth population to fast track economic growth and development in the region (</a:t>
            </a:r>
            <a:r>
              <a:rPr lang="en-US" dirty="0" err="1" smtClean="0">
                <a:latin typeface="Constantia" pitchFamily="18" charset="0"/>
              </a:rPr>
              <a:t>Aiyede</a:t>
            </a:r>
            <a:r>
              <a:rPr lang="en-US" dirty="0" smtClean="0">
                <a:latin typeface="Constantia" pitchFamily="18" charset="0"/>
              </a:rPr>
              <a:t>, 2010).</a:t>
            </a:r>
          </a:p>
          <a:p>
            <a:pPr algn="just">
              <a:buFont typeface="Wingdings" pitchFamily="2" charset="2"/>
              <a:buChar char="v"/>
            </a:pPr>
            <a:endParaRPr lang="en-US" dirty="0" smtClean="0">
              <a:latin typeface="Constantia" pitchFamily="18" charset="0"/>
            </a:endParaRPr>
          </a:p>
          <a:p>
            <a:pPr algn="just">
              <a:buFont typeface="Wingdings" pitchFamily="2" charset="2"/>
              <a:buChar char="v"/>
            </a:pPr>
            <a:endParaRPr lang="en-US" dirty="0" smtClean="0">
              <a:latin typeface="Constantia" pitchFamily="18" charset="0"/>
            </a:endParaRPr>
          </a:p>
          <a:p>
            <a:pPr algn="just">
              <a:buFont typeface="Wingdings" pitchFamily="2" charset="2"/>
              <a:buChar char="v"/>
            </a:pPr>
            <a:r>
              <a:rPr lang="en-US" dirty="0" smtClean="0">
                <a:latin typeface="Constantia" pitchFamily="18" charset="0"/>
              </a:rPr>
              <a:t>Youth are a heterogeneous group:</a:t>
            </a:r>
          </a:p>
          <a:p>
            <a:pPr lvl="2" algn="just">
              <a:buFont typeface="Wingdings" pitchFamily="2" charset="2"/>
              <a:buChar char="ü"/>
            </a:pPr>
            <a:r>
              <a:rPr lang="en-US" dirty="0" smtClean="0">
                <a:latin typeface="Constantia" pitchFamily="18" charset="0"/>
              </a:rPr>
              <a:t>Life experiences</a:t>
            </a:r>
          </a:p>
          <a:p>
            <a:pPr lvl="2" algn="just">
              <a:buFont typeface="Wingdings" pitchFamily="2" charset="2"/>
              <a:buChar char="ü"/>
            </a:pPr>
            <a:r>
              <a:rPr lang="en-US" dirty="0" smtClean="0">
                <a:latin typeface="Constantia" pitchFamily="18" charset="0"/>
              </a:rPr>
              <a:t>Cultural background</a:t>
            </a:r>
          </a:p>
          <a:p>
            <a:pPr lvl="2" algn="just">
              <a:buFont typeface="Wingdings" pitchFamily="2" charset="2"/>
              <a:buChar char="ü"/>
            </a:pPr>
            <a:r>
              <a:rPr lang="en-US" dirty="0" smtClean="0">
                <a:latin typeface="Constantia" pitchFamily="18" charset="0"/>
              </a:rPr>
              <a:t>Education</a:t>
            </a:r>
          </a:p>
          <a:p>
            <a:pPr lvl="2" algn="just">
              <a:buFont typeface="Wingdings" pitchFamily="2" charset="2"/>
              <a:buChar char="ü"/>
            </a:pPr>
            <a:r>
              <a:rPr lang="en-US" dirty="0" smtClean="0">
                <a:latin typeface="Constantia" pitchFamily="18" charset="0"/>
              </a:rPr>
              <a:t>Gender</a:t>
            </a:r>
          </a:p>
          <a:p>
            <a:pPr lvl="2" algn="just">
              <a:buFont typeface="Wingdings" pitchFamily="2" charset="2"/>
              <a:buChar char="ü"/>
            </a:pPr>
            <a:r>
              <a:rPr lang="en-US" dirty="0" smtClean="0">
                <a:latin typeface="Constantia" pitchFamily="18" charset="0"/>
              </a:rPr>
              <a:t>Social group</a:t>
            </a:r>
          </a:p>
          <a:p>
            <a:pPr lvl="2" algn="just">
              <a:buFont typeface="Wingdings" pitchFamily="2" charset="2"/>
              <a:buChar char="ü"/>
            </a:pPr>
            <a:r>
              <a:rPr lang="en-US" dirty="0" smtClean="0">
                <a:latin typeface="Constantia" pitchFamily="18" charset="0"/>
              </a:rPr>
              <a:t>Economic status.    </a:t>
            </a:r>
            <a:endParaRPr lang="en-US" dirty="0">
              <a:latin typeface="Constantia" pitchFamily="18" charset="0"/>
            </a:endParaRPr>
          </a:p>
        </p:txBody>
      </p:sp>
    </p:spTree>
    <p:extLst>
      <p:ext uri="{BB962C8B-B14F-4D97-AF65-F5344CB8AC3E}">
        <p14:creationId xmlns:p14="http://schemas.microsoft.com/office/powerpoint/2010/main" val="205053328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7848600" cy="5257800"/>
          </a:xfrm>
        </p:spPr>
        <p:txBody>
          <a:bodyPr>
            <a:normAutofit fontScale="85000" lnSpcReduction="20000"/>
          </a:bodyPr>
          <a:lstStyle/>
          <a:p>
            <a:pPr algn="just">
              <a:buFont typeface="Wingdings" pitchFamily="2" charset="2"/>
              <a:buChar char="v"/>
            </a:pPr>
            <a:r>
              <a:rPr lang="en-US" dirty="0" smtClean="0">
                <a:latin typeface="Constantia" pitchFamily="18" charset="0"/>
              </a:rPr>
              <a:t>Understanding the dynamics of youth in every local content is, therefore, essential.</a:t>
            </a:r>
          </a:p>
          <a:p>
            <a:pPr algn="just">
              <a:buFont typeface="Wingdings" pitchFamily="2" charset="2"/>
              <a:buChar char="v"/>
            </a:pPr>
            <a:endParaRPr lang="en-US" dirty="0" smtClean="0">
              <a:latin typeface="Constantia" pitchFamily="18" charset="0"/>
            </a:endParaRPr>
          </a:p>
          <a:p>
            <a:pPr marL="36576" indent="0" algn="just">
              <a:buNone/>
            </a:pPr>
            <a:r>
              <a:rPr lang="en-US" dirty="0" smtClean="0">
                <a:latin typeface="Constantia" pitchFamily="18" charset="0"/>
              </a:rPr>
              <a:t> </a:t>
            </a:r>
          </a:p>
          <a:p>
            <a:pPr marL="36576" indent="0" algn="just">
              <a:buNone/>
            </a:pPr>
            <a:endParaRPr lang="en-US" dirty="0">
              <a:latin typeface="Constantia" pitchFamily="18" charset="0"/>
            </a:endParaRPr>
          </a:p>
          <a:p>
            <a:pPr algn="just">
              <a:buFont typeface="Wingdings" pitchFamily="2" charset="2"/>
              <a:buChar char="v"/>
            </a:pPr>
            <a:r>
              <a:rPr lang="en-US" dirty="0" smtClean="0">
                <a:latin typeface="Constantia" pitchFamily="18" charset="0"/>
              </a:rPr>
              <a:t>The demographic imperative: the youth bulge</a:t>
            </a:r>
          </a:p>
          <a:p>
            <a:pPr lvl="2" algn="just">
              <a:buFont typeface="Wingdings" pitchFamily="2" charset="2"/>
              <a:buChar char="ü"/>
            </a:pPr>
            <a:r>
              <a:rPr lang="en-US" dirty="0" smtClean="0">
                <a:latin typeface="Constantia" pitchFamily="18" charset="0"/>
              </a:rPr>
              <a:t>62% of 45 million Niger-Delta population are youth</a:t>
            </a:r>
          </a:p>
          <a:p>
            <a:pPr lvl="2" algn="just">
              <a:buFont typeface="Wingdings" pitchFamily="2" charset="2"/>
              <a:buChar char="ü"/>
            </a:pPr>
            <a:r>
              <a:rPr lang="en-US" dirty="0" smtClean="0">
                <a:latin typeface="Constantia" pitchFamily="18" charset="0"/>
              </a:rPr>
              <a:t>Each generation challenges</a:t>
            </a:r>
          </a:p>
          <a:p>
            <a:pPr lvl="2" algn="just">
              <a:buFont typeface="Wingdings" pitchFamily="2" charset="2"/>
              <a:buChar char="ü"/>
            </a:pPr>
            <a:endParaRPr lang="en-US" dirty="0" smtClean="0">
              <a:latin typeface="Constantia" pitchFamily="18" charset="0"/>
            </a:endParaRPr>
          </a:p>
          <a:p>
            <a:pPr algn="just">
              <a:buFont typeface="Wingdings" pitchFamily="2" charset="2"/>
              <a:buChar char="v"/>
            </a:pPr>
            <a:r>
              <a:rPr lang="en-US" dirty="0" smtClean="0">
                <a:latin typeface="Constantia" pitchFamily="18" charset="0"/>
              </a:rPr>
              <a:t>Young people are assets: preventing and reducing vulnerabilities and risks.</a:t>
            </a:r>
          </a:p>
          <a:p>
            <a:pPr algn="just">
              <a:buFont typeface="Wingdings" pitchFamily="2" charset="2"/>
              <a:buChar char="v"/>
            </a:pPr>
            <a:endParaRPr lang="en-US" dirty="0" smtClean="0">
              <a:latin typeface="Constantia" pitchFamily="18" charset="0"/>
            </a:endParaRPr>
          </a:p>
          <a:p>
            <a:pPr algn="just">
              <a:buFont typeface="Wingdings" pitchFamily="2" charset="2"/>
              <a:buChar char="v"/>
            </a:pPr>
            <a:r>
              <a:rPr lang="en-US" dirty="0" smtClean="0">
                <a:latin typeface="Constantia" pitchFamily="18" charset="0"/>
              </a:rPr>
              <a:t>Aid effectiveness: engage with democracy, development and peace building .      </a:t>
            </a:r>
            <a:endParaRPr lang="en-US" dirty="0">
              <a:latin typeface="Constantia" pitchFamily="18" charset="0"/>
            </a:endParaRPr>
          </a:p>
        </p:txBody>
      </p:sp>
      <p:sp>
        <p:nvSpPr>
          <p:cNvPr id="4" name="Title 1"/>
          <p:cNvSpPr>
            <a:spLocks noGrp="1"/>
          </p:cNvSpPr>
          <p:nvPr>
            <p:ph type="title"/>
          </p:nvPr>
        </p:nvSpPr>
        <p:spPr>
          <a:xfrm>
            <a:off x="76200" y="1828800"/>
            <a:ext cx="7924800" cy="1143000"/>
          </a:xfrm>
        </p:spPr>
        <p:txBody>
          <a:bodyPr>
            <a:noAutofit/>
          </a:bodyPr>
          <a:lstStyle/>
          <a:p>
            <a:r>
              <a:rPr lang="en-US" sz="4000" dirty="0" smtClean="0">
                <a:latin typeface="Arial Black" pitchFamily="34" charset="0"/>
              </a:rPr>
              <a:t>Why Work with Youth? </a:t>
            </a:r>
            <a:endParaRPr lang="en-US" sz="4000" dirty="0">
              <a:latin typeface="Arial Black" pitchFamily="34" charset="0"/>
            </a:endParaRPr>
          </a:p>
        </p:txBody>
      </p:sp>
    </p:spTree>
    <p:extLst>
      <p:ext uri="{BB962C8B-B14F-4D97-AF65-F5344CB8AC3E}">
        <p14:creationId xmlns:p14="http://schemas.microsoft.com/office/powerpoint/2010/main" val="167150970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7467600" cy="5211763"/>
          </a:xfrm>
        </p:spPr>
        <p:txBody>
          <a:bodyPr>
            <a:normAutofit lnSpcReduction="10000"/>
          </a:bodyPr>
          <a:lstStyle/>
          <a:p>
            <a:pPr algn="just">
              <a:buFont typeface="Wingdings" pitchFamily="2" charset="2"/>
              <a:buChar char="v"/>
            </a:pPr>
            <a:r>
              <a:rPr lang="en-US" dirty="0" smtClean="0">
                <a:latin typeface="Constantia" pitchFamily="18" charset="0"/>
              </a:rPr>
              <a:t>Human rights: young people are frequently in the position of needing to express their rights the most, but enjoy them the least.</a:t>
            </a:r>
          </a:p>
          <a:p>
            <a:pPr algn="just">
              <a:buFont typeface="Wingdings" pitchFamily="2" charset="2"/>
              <a:buChar char="v"/>
            </a:pPr>
            <a:endParaRPr lang="en-US" dirty="0" smtClean="0">
              <a:latin typeface="Constantia" pitchFamily="18" charset="0"/>
            </a:endParaRPr>
          </a:p>
          <a:p>
            <a:pPr algn="just">
              <a:buFont typeface="Wingdings" pitchFamily="2" charset="2"/>
              <a:buChar char="v"/>
            </a:pPr>
            <a:endParaRPr lang="en-US" dirty="0" smtClean="0">
              <a:latin typeface="Constantia" pitchFamily="18" charset="0"/>
            </a:endParaRPr>
          </a:p>
          <a:p>
            <a:pPr algn="just">
              <a:buFont typeface="Wingdings" pitchFamily="2" charset="2"/>
              <a:buChar char="v"/>
            </a:pPr>
            <a:r>
              <a:rPr lang="en-US" dirty="0" smtClean="0">
                <a:latin typeface="Constantia" pitchFamily="18" charset="0"/>
              </a:rPr>
              <a:t>Critical rights issues for young people</a:t>
            </a:r>
          </a:p>
          <a:p>
            <a:pPr lvl="2" algn="just">
              <a:buFont typeface="Wingdings" pitchFamily="2" charset="2"/>
              <a:buChar char="ü"/>
            </a:pPr>
            <a:r>
              <a:rPr lang="en-US" dirty="0" smtClean="0">
                <a:latin typeface="Constantia" pitchFamily="18" charset="0"/>
              </a:rPr>
              <a:t>Governance and accountability</a:t>
            </a:r>
          </a:p>
          <a:p>
            <a:pPr lvl="2" algn="just">
              <a:buFont typeface="Wingdings" pitchFamily="2" charset="2"/>
              <a:buChar char="ü"/>
            </a:pPr>
            <a:r>
              <a:rPr lang="en-US" dirty="0" smtClean="0">
                <a:latin typeface="Constantia" pitchFamily="18" charset="0"/>
              </a:rPr>
              <a:t>Managerial decision making process</a:t>
            </a:r>
          </a:p>
          <a:p>
            <a:pPr lvl="2" algn="just">
              <a:buFont typeface="Wingdings" pitchFamily="2" charset="2"/>
              <a:buChar char="ü"/>
            </a:pPr>
            <a:r>
              <a:rPr lang="en-US" dirty="0" smtClean="0">
                <a:latin typeface="Constantia" pitchFamily="18" charset="0"/>
              </a:rPr>
              <a:t>Capacity building in civil society</a:t>
            </a:r>
          </a:p>
          <a:p>
            <a:pPr lvl="2" algn="just">
              <a:buFont typeface="Wingdings" pitchFamily="2" charset="2"/>
              <a:buChar char="ü"/>
            </a:pPr>
            <a:r>
              <a:rPr lang="en-US" dirty="0" smtClean="0">
                <a:latin typeface="Constantia" pitchFamily="18" charset="0"/>
              </a:rPr>
              <a:t>Sexual and reproductive health's and rights.       </a:t>
            </a:r>
            <a:endParaRPr lang="en-US" dirty="0">
              <a:latin typeface="Constantia" pitchFamily="18" charset="0"/>
            </a:endParaRPr>
          </a:p>
        </p:txBody>
      </p:sp>
    </p:spTree>
    <p:extLst>
      <p:ext uri="{BB962C8B-B14F-4D97-AF65-F5344CB8AC3E}">
        <p14:creationId xmlns:p14="http://schemas.microsoft.com/office/powerpoint/2010/main" val="2318862921"/>
      </p:ext>
    </p:extLst>
  </p:cSld>
  <p:clrMapOvr>
    <a:masterClrMapping/>
  </p:clrMapOvr>
  <p:timing>
    <p:tnLst>
      <p:par>
        <p:cTn id="1" dur="indefinite" restart="never" nodeType="tmRoot"/>
      </p:par>
    </p:tnLst>
  </p:timing>
</p:sld>
</file>

<file path=ppt/theme/theme1.xml><?xml version="1.0" encoding="utf-8"?>
<a:theme xmlns:a="http://schemas.openxmlformats.org/drawingml/2006/main" name="Technic">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250</TotalTime>
  <Words>1824</Words>
  <Application>Microsoft Office PowerPoint</Application>
  <PresentationFormat>On-screen Show (4:3)</PresentationFormat>
  <Paragraphs>299</Paragraphs>
  <Slides>27</Slides>
  <Notes>0</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Technic</vt:lpstr>
      <vt:lpstr>YOUTH PARTICIPATION – KEY TO ACCELERATING GROWTH AND DEVELOPMENT AMONG YOUTHS IN  NIGER-DELTA REGION  Delivered by:  Dr. Ologundudu, Mojeed M. Associate Professor of Economics Mountain Top University, Prayer City, Ogun State.  On   university of port Harcourt  5th national conference on youth development and Nigeria economy national development  April, 23rd, 2021 </vt:lpstr>
      <vt:lpstr>1.0. Highlights</vt:lpstr>
      <vt:lpstr>1.1. Introduction </vt:lpstr>
      <vt:lpstr>PowerPoint Presentation</vt:lpstr>
      <vt:lpstr>1.2. Youth Population Contextualized </vt:lpstr>
      <vt:lpstr>PowerPoint Presentation</vt:lpstr>
      <vt:lpstr>PowerPoint Presentation</vt:lpstr>
      <vt:lpstr>Why Work with Youth? </vt:lpstr>
      <vt:lpstr>PowerPoint Presentation</vt:lpstr>
      <vt:lpstr>1.3. National Development </vt:lpstr>
      <vt:lpstr>PowerPoint Presentation</vt:lpstr>
      <vt:lpstr>1.4. Niger-Delta Region Economy at a Glance </vt:lpstr>
      <vt:lpstr>PowerPoint Presentation</vt:lpstr>
      <vt:lpstr>1.5. Youth Participation in Niger-Delta Region</vt:lpstr>
      <vt:lpstr>PowerPoint Presentation</vt:lpstr>
      <vt:lpstr>PowerPoint Presentation</vt:lpstr>
      <vt:lpstr>PowerPoint Presentation</vt:lpstr>
      <vt:lpstr>PowerPoint Presentation</vt:lpstr>
      <vt:lpstr>1.6. Approach to Youth Participation</vt:lpstr>
      <vt:lpstr>PowerPoint Presentation</vt:lpstr>
      <vt:lpstr>PowerPoint Presentation</vt:lpstr>
      <vt:lpstr>PowerPoint Presentation</vt:lpstr>
      <vt:lpstr>1.7. Obstacles to Youth Participation </vt:lpstr>
      <vt:lpstr>Overcoming Obstacles </vt:lpstr>
      <vt:lpstr>PowerPoint Presentation</vt:lpstr>
      <vt:lpstr>1.8. Conclusion </vt:lpstr>
      <vt:lpstr>THANK YOU FOR LISTENING!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Youth participation – key to accelerating growth and development among youths in niger-delta region  Delivered by:  Dr. Ologundudu, M0jeed M. Associate Professor Of Economics Mountain Top University, Prayer City, Ogun State.  April, 23rd, 2021</dc:title>
  <dc:creator>MAIN</dc:creator>
  <cp:lastModifiedBy>MAIN</cp:lastModifiedBy>
  <cp:revision>115</cp:revision>
  <dcterms:created xsi:type="dcterms:W3CDTF">2021-04-06T14:45:34Z</dcterms:created>
  <dcterms:modified xsi:type="dcterms:W3CDTF">2021-08-21T13:07:40Z</dcterms:modified>
</cp:coreProperties>
</file>